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72"/>
  </p:notesMasterIdLst>
  <p:sldIdLst>
    <p:sldId id="379" r:id="rId2"/>
    <p:sldId id="386" r:id="rId3"/>
    <p:sldId id="381" r:id="rId4"/>
    <p:sldId id="382" r:id="rId5"/>
    <p:sldId id="383" r:id="rId6"/>
    <p:sldId id="387" r:id="rId7"/>
    <p:sldId id="473" r:id="rId8"/>
    <p:sldId id="306" r:id="rId9"/>
    <p:sldId id="307" r:id="rId10"/>
    <p:sldId id="308" r:id="rId11"/>
    <p:sldId id="310" r:id="rId12"/>
    <p:sldId id="311" r:id="rId13"/>
    <p:sldId id="309" r:id="rId14"/>
    <p:sldId id="389" r:id="rId15"/>
    <p:sldId id="401" r:id="rId16"/>
    <p:sldId id="402" r:id="rId17"/>
    <p:sldId id="403" r:id="rId18"/>
    <p:sldId id="404" r:id="rId19"/>
    <p:sldId id="469" r:id="rId20"/>
    <p:sldId id="470" r:id="rId21"/>
    <p:sldId id="405" r:id="rId22"/>
    <p:sldId id="391" r:id="rId23"/>
    <p:sldId id="392" r:id="rId24"/>
    <p:sldId id="476" r:id="rId25"/>
    <p:sldId id="394" r:id="rId26"/>
    <p:sldId id="395" r:id="rId27"/>
    <p:sldId id="396" r:id="rId28"/>
    <p:sldId id="397" r:id="rId29"/>
    <p:sldId id="398" r:id="rId30"/>
    <p:sldId id="400" r:id="rId31"/>
    <p:sldId id="445" r:id="rId32"/>
    <p:sldId id="446" r:id="rId33"/>
    <p:sldId id="447" r:id="rId34"/>
    <p:sldId id="336" r:id="rId35"/>
    <p:sldId id="452" r:id="rId36"/>
    <p:sldId id="478" r:id="rId37"/>
    <p:sldId id="453" r:id="rId38"/>
    <p:sldId id="477" r:id="rId39"/>
    <p:sldId id="416" r:id="rId40"/>
    <p:sldId id="474" r:id="rId41"/>
    <p:sldId id="475" r:id="rId42"/>
    <p:sldId id="417" r:id="rId43"/>
    <p:sldId id="419" r:id="rId44"/>
    <p:sldId id="421" r:id="rId45"/>
    <p:sldId id="464" r:id="rId46"/>
    <p:sldId id="458" r:id="rId47"/>
    <p:sldId id="459" r:id="rId48"/>
    <p:sldId id="460" r:id="rId49"/>
    <p:sldId id="462" r:id="rId50"/>
    <p:sldId id="463" r:id="rId51"/>
    <p:sldId id="426" r:id="rId52"/>
    <p:sldId id="430" r:id="rId53"/>
    <p:sldId id="431" r:id="rId54"/>
    <p:sldId id="432" r:id="rId55"/>
    <p:sldId id="434" r:id="rId56"/>
    <p:sldId id="435" r:id="rId57"/>
    <p:sldId id="457" r:id="rId58"/>
    <p:sldId id="486" r:id="rId59"/>
    <p:sldId id="479" r:id="rId60"/>
    <p:sldId id="480" r:id="rId61"/>
    <p:sldId id="481" r:id="rId62"/>
    <p:sldId id="482" r:id="rId63"/>
    <p:sldId id="483" r:id="rId64"/>
    <p:sldId id="484" r:id="rId65"/>
    <p:sldId id="485" r:id="rId66"/>
    <p:sldId id="455" r:id="rId67"/>
    <p:sldId id="465" r:id="rId68"/>
    <p:sldId id="466" r:id="rId69"/>
    <p:sldId id="468" r:id="rId70"/>
    <p:sldId id="467"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71" autoAdjust="0"/>
  </p:normalViewPr>
  <p:slideViewPr>
    <p:cSldViewPr>
      <p:cViewPr>
        <p:scale>
          <a:sx n="118" d="100"/>
          <a:sy n="118" d="100"/>
        </p:scale>
        <p:origin x="-1434" y="-72"/>
      </p:cViewPr>
      <p:guideLst>
        <p:guide orient="horz" pos="2160"/>
        <p:guide pos="2880"/>
      </p:guideLst>
    </p:cSldViewPr>
  </p:slideViewPr>
  <p:outlineViewPr>
    <p:cViewPr>
      <p:scale>
        <a:sx n="33" d="100"/>
        <a:sy n="33" d="100"/>
      </p:scale>
      <p:origin x="0" y="1926"/>
    </p:cViewPr>
    <p:sldLst>
      <p:sld r:id="rId1" collapse="1"/>
      <p:sld r:id="rId2" collapse="1"/>
    </p:sldLst>
  </p:outlineViewPr>
  <p:notesTextViewPr>
    <p:cViewPr>
      <p:scale>
        <a:sx n="1" d="1"/>
        <a:sy n="1" d="1"/>
      </p:scale>
      <p:origin x="0" y="0"/>
    </p:cViewPr>
  </p:notesTextViewPr>
  <p:sorterViewPr>
    <p:cViewPr>
      <p:scale>
        <a:sx n="100" d="100"/>
        <a:sy n="100" d="100"/>
      </p:scale>
      <p:origin x="0" y="64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DB9D47-CD30-486F-8877-DDE7CB455F00}" type="datetimeFigureOut">
              <a:rPr lang="en-US" smtClean="0"/>
              <a:pPr/>
              <a:t>1/26/2016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69D1FA-9ED3-4B8D-9CBF-0BFFD82DB2AD}" type="slidenum">
              <a:rPr lang="en-US" smtClean="0"/>
              <a:pPr/>
              <a:t>‹#›</a:t>
            </a:fld>
            <a:endParaRPr lang="en-US"/>
          </a:p>
        </p:txBody>
      </p:sp>
    </p:spTree>
    <p:extLst>
      <p:ext uri="{BB962C8B-B14F-4D97-AF65-F5344CB8AC3E}">
        <p14:creationId xmlns:p14="http://schemas.microsoft.com/office/powerpoint/2010/main" val="1295613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CEA9673-2235-4B14-8189-3EDCB95D1A97}" type="slidenum">
              <a:rPr lang="en-US" altLang="en-US"/>
              <a:pPr/>
              <a:t>15</a:t>
            </a:fld>
            <a:endParaRPr lang="en-US" altLang="en-US"/>
          </a:p>
        </p:txBody>
      </p:sp>
    </p:spTree>
    <p:extLst>
      <p:ext uri="{BB962C8B-B14F-4D97-AF65-F5344CB8AC3E}">
        <p14:creationId xmlns:p14="http://schemas.microsoft.com/office/powerpoint/2010/main" val="2816813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24955CF2-83F9-4D38-B5AA-1AB0A0EB3C31}" type="slidenum">
              <a:rPr lang="en-US" altLang="en-US"/>
              <a:pPr/>
              <a:t>39</a:t>
            </a:fld>
            <a:endParaRPr lang="en-US" altLang="en-US"/>
          </a:p>
        </p:txBody>
      </p:sp>
    </p:spTree>
    <p:extLst>
      <p:ext uri="{BB962C8B-B14F-4D97-AF65-F5344CB8AC3E}">
        <p14:creationId xmlns:p14="http://schemas.microsoft.com/office/powerpoint/2010/main" val="4267973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E7DCD98-385C-4C84-926D-F0689F6FBDF9}" type="datetimeFigureOut">
              <a:rPr lang="en-US" smtClean="0"/>
              <a:pPr/>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9A5B3-C87E-44C9-A974-2833DCA9B30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7DCD98-385C-4C84-926D-F0689F6FBDF9}" type="datetimeFigureOut">
              <a:rPr lang="en-US" smtClean="0"/>
              <a:pPr/>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9A5B3-C87E-44C9-A974-2833DCA9B3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7DCD98-385C-4C84-926D-F0689F6FBDF9}" type="datetimeFigureOut">
              <a:rPr lang="en-US" smtClean="0"/>
              <a:pPr/>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9A5B3-C87E-44C9-A974-2833DCA9B30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7DCD98-385C-4C84-926D-F0689F6FBDF9}" type="datetimeFigureOut">
              <a:rPr lang="en-US" smtClean="0"/>
              <a:pPr/>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9A5B3-C87E-44C9-A974-2833DCA9B30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7DCD98-385C-4C84-926D-F0689F6FBDF9}" type="datetimeFigureOut">
              <a:rPr lang="en-US" smtClean="0"/>
              <a:pPr/>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9A5B3-C87E-44C9-A974-2833DCA9B30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E7DCD98-385C-4C84-926D-F0689F6FBDF9}" type="datetimeFigureOut">
              <a:rPr lang="en-US" smtClean="0"/>
              <a:pPr/>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9A5B3-C87E-44C9-A974-2833DCA9B30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7DCD98-385C-4C84-926D-F0689F6FBDF9}" type="datetimeFigureOut">
              <a:rPr lang="en-US" smtClean="0"/>
              <a:pPr/>
              <a:t>1/26/2016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29A5B3-C87E-44C9-A974-2833DCA9B30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7DCD98-385C-4C84-926D-F0689F6FBDF9}" type="datetimeFigureOut">
              <a:rPr lang="en-US" smtClean="0"/>
              <a:pPr/>
              <a:t>1/26/2016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29A5B3-C87E-44C9-A974-2833DCA9B30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7DCD98-385C-4C84-926D-F0689F6FBDF9}" type="datetimeFigureOut">
              <a:rPr lang="en-US" smtClean="0"/>
              <a:pPr/>
              <a:t>1/26/2016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29A5B3-C87E-44C9-A974-2833DCA9B3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7DCD98-385C-4C84-926D-F0689F6FBDF9}" type="datetimeFigureOut">
              <a:rPr lang="en-US" smtClean="0"/>
              <a:pPr/>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9A5B3-C87E-44C9-A974-2833DCA9B30E}"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9E7DCD98-385C-4C84-926D-F0689F6FBDF9}" type="datetimeFigureOut">
              <a:rPr lang="en-US" smtClean="0"/>
              <a:pPr/>
              <a:t>1/26/2016</a:t>
            </a:fld>
            <a:endParaRPr lang="en-US"/>
          </a:p>
        </p:txBody>
      </p:sp>
      <p:sp>
        <p:nvSpPr>
          <p:cNvPr id="9" name="Slide Number Placeholder 8"/>
          <p:cNvSpPr>
            <a:spLocks noGrp="1"/>
          </p:cNvSpPr>
          <p:nvPr>
            <p:ph type="sldNum" sz="quarter" idx="11"/>
          </p:nvPr>
        </p:nvSpPr>
        <p:spPr/>
        <p:txBody>
          <a:bodyPr/>
          <a:lstStyle/>
          <a:p>
            <a:fld id="{3429A5B3-C87E-44C9-A974-2833DCA9B30E}"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429A5B3-C87E-44C9-A974-2833DCA9B30E}"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9E7DCD98-385C-4C84-926D-F0689F6FBDF9}" type="datetimeFigureOut">
              <a:rPr lang="en-US" smtClean="0"/>
              <a:pPr/>
              <a:t>1/26/2016</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6 - Classes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293828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p:txBody>
          <a:bodyPr/>
          <a:lstStyle/>
          <a:p>
            <a:r>
              <a:rPr lang="en-US" altLang="en-US"/>
              <a:t>Observations</a:t>
            </a:r>
          </a:p>
        </p:txBody>
      </p:sp>
      <p:sp>
        <p:nvSpPr>
          <p:cNvPr id="817155" name="Rectangle 3"/>
          <p:cNvSpPr>
            <a:spLocks noGrp="1" noChangeArrowheads="1"/>
          </p:cNvSpPr>
          <p:nvPr>
            <p:ph idx="1"/>
          </p:nvPr>
        </p:nvSpPr>
        <p:spPr/>
        <p:txBody>
          <a:bodyPr/>
          <a:lstStyle/>
          <a:p>
            <a:r>
              <a:rPr lang="en-US" altLang="en-US" dirty="0"/>
              <a:t>The data in this problem is a set of points.</a:t>
            </a:r>
          </a:p>
          <a:p>
            <a:r>
              <a:rPr lang="en-US" altLang="en-US" dirty="0"/>
              <a:t>It would be better stored as </a:t>
            </a:r>
            <a:r>
              <a:rPr lang="en-US" altLang="en-US" dirty="0">
                <a:latin typeface="Courier New" pitchFamily="49" charset="0"/>
              </a:rPr>
              <a:t>Point</a:t>
            </a:r>
            <a:r>
              <a:rPr lang="en-US" altLang="en-US" dirty="0"/>
              <a:t> objects.</a:t>
            </a:r>
          </a:p>
          <a:p>
            <a:pPr lvl="1"/>
            <a:endParaRPr lang="en-US" altLang="en-US" sz="900" dirty="0"/>
          </a:p>
          <a:p>
            <a:pPr lvl="1"/>
            <a:r>
              <a:rPr lang="en-US" altLang="en-US" dirty="0"/>
              <a:t>A </a:t>
            </a:r>
            <a:r>
              <a:rPr lang="en-US" altLang="en-US" dirty="0">
                <a:latin typeface="Courier New" pitchFamily="49" charset="0"/>
              </a:rPr>
              <a:t>Point</a:t>
            </a:r>
            <a:r>
              <a:rPr lang="en-US" altLang="en-US" dirty="0"/>
              <a:t> would store a city's x/y data.</a:t>
            </a:r>
            <a:endParaRPr lang="en-US" altLang="en-US" sz="900" dirty="0"/>
          </a:p>
          <a:p>
            <a:pPr lvl="1"/>
            <a:endParaRPr lang="en-US" altLang="en-US" dirty="0"/>
          </a:p>
          <a:p>
            <a:pPr lvl="1"/>
            <a:r>
              <a:rPr lang="en-US" altLang="en-US" dirty="0"/>
              <a:t>We could compare distances between </a:t>
            </a:r>
            <a:r>
              <a:rPr lang="en-US" altLang="en-US" dirty="0">
                <a:latin typeface="Courier New" pitchFamily="49" charset="0"/>
              </a:rPr>
              <a:t>Point</a:t>
            </a:r>
            <a:r>
              <a:rPr lang="en-US" altLang="en-US" dirty="0"/>
              <a:t>s</a:t>
            </a:r>
            <a:br>
              <a:rPr lang="en-US" altLang="en-US" dirty="0"/>
            </a:br>
            <a:r>
              <a:rPr lang="en-US" altLang="en-US" dirty="0"/>
              <a:t>to see whether </a:t>
            </a:r>
            <a:r>
              <a:rPr lang="en-US" altLang="en-US" dirty="0" smtClean="0"/>
              <a:t>a car can reach a </a:t>
            </a:r>
            <a:r>
              <a:rPr lang="en-US" altLang="en-US" dirty="0"/>
              <a:t>given city.</a:t>
            </a:r>
            <a:endParaRPr lang="en-US" altLang="en-US" sz="900" dirty="0"/>
          </a:p>
          <a:p>
            <a:pPr lvl="1"/>
            <a:endParaRPr lang="en-US" altLang="en-US" dirty="0"/>
          </a:p>
          <a:p>
            <a:pPr lvl="1"/>
            <a:r>
              <a:rPr lang="en-US" altLang="en-US" dirty="0"/>
              <a:t>Each </a:t>
            </a:r>
            <a:r>
              <a:rPr lang="en-US" altLang="en-US" dirty="0">
                <a:latin typeface="Courier New" pitchFamily="49" charset="0"/>
              </a:rPr>
              <a:t>Point</a:t>
            </a:r>
            <a:r>
              <a:rPr lang="en-US" altLang="en-US" dirty="0"/>
              <a:t> would know how to draw itself.</a:t>
            </a:r>
            <a:endParaRPr lang="en-US" altLang="en-US" sz="900" dirty="0"/>
          </a:p>
          <a:p>
            <a:pPr lvl="1"/>
            <a:endParaRPr lang="en-US" altLang="en-US" dirty="0"/>
          </a:p>
          <a:p>
            <a:pPr lvl="1"/>
            <a:r>
              <a:rPr lang="en-US" altLang="en-US" dirty="0"/>
              <a:t>The overall program would be shorter and cleaner.</a:t>
            </a:r>
          </a:p>
        </p:txBody>
      </p:sp>
      <p:pic>
        <p:nvPicPr>
          <p:cNvPr id="8171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2300" y="1285875"/>
            <a:ext cx="201930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9692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p:txBody>
          <a:bodyPr/>
          <a:lstStyle/>
          <a:p>
            <a:r>
              <a:rPr lang="en-US" altLang="en-US"/>
              <a:t>Classes and objects</a:t>
            </a:r>
          </a:p>
        </p:txBody>
      </p:sp>
      <p:sp>
        <p:nvSpPr>
          <p:cNvPr id="819203" name="Rectangle 3"/>
          <p:cNvSpPr>
            <a:spLocks noGrp="1" noChangeArrowheads="1"/>
          </p:cNvSpPr>
          <p:nvPr>
            <p:ph idx="1"/>
          </p:nvPr>
        </p:nvSpPr>
        <p:spPr/>
        <p:txBody>
          <a:bodyPr/>
          <a:lstStyle/>
          <a:p>
            <a:pPr marL="233363" indent="-233363">
              <a:tabLst>
                <a:tab pos="1141413" algn="l"/>
                <a:tab pos="2173288" algn="l"/>
              </a:tabLst>
            </a:pPr>
            <a:r>
              <a:rPr lang="en-US" altLang="en-US" b="1"/>
              <a:t>class</a:t>
            </a:r>
            <a:r>
              <a:rPr lang="en-US" altLang="en-US"/>
              <a:t>: A program entity that represents either:</a:t>
            </a:r>
          </a:p>
          <a:p>
            <a:pPr marL="690563" lvl="1" indent="-233363">
              <a:buFontTx/>
              <a:buNone/>
              <a:tabLst>
                <a:tab pos="1141413" algn="l"/>
                <a:tab pos="2173288" algn="l"/>
              </a:tabLst>
            </a:pPr>
            <a:r>
              <a:rPr lang="en-US" altLang="en-US"/>
              <a:t>	1.	A program / module,  or</a:t>
            </a:r>
          </a:p>
          <a:p>
            <a:pPr marL="690563" lvl="1" indent="-233363">
              <a:buFontTx/>
              <a:buNone/>
              <a:tabLst>
                <a:tab pos="1141413" algn="l"/>
                <a:tab pos="2173288" algn="l"/>
              </a:tabLst>
            </a:pPr>
            <a:r>
              <a:rPr lang="en-US" altLang="en-US" b="1"/>
              <a:t>	2.	A template for a new type of objects.</a:t>
            </a:r>
          </a:p>
          <a:p>
            <a:pPr marL="690563" lvl="1" indent="-233363">
              <a:buFontTx/>
              <a:buNone/>
              <a:tabLst>
                <a:tab pos="1141413" algn="l"/>
                <a:tab pos="2173288" algn="l"/>
              </a:tabLst>
            </a:pPr>
            <a:endParaRPr lang="en-US" altLang="en-US" b="1"/>
          </a:p>
          <a:p>
            <a:pPr marL="690563" lvl="1" indent="-233363">
              <a:tabLst>
                <a:tab pos="1141413" algn="l"/>
                <a:tab pos="2173288" algn="l"/>
              </a:tabLst>
            </a:pPr>
            <a:r>
              <a:rPr lang="en-US" altLang="en-US"/>
              <a:t>The </a:t>
            </a:r>
            <a:r>
              <a:rPr lang="en-US" altLang="en-US">
                <a:latin typeface="Courier New" pitchFamily="49" charset="0"/>
              </a:rPr>
              <a:t>DrawingPanel</a:t>
            </a:r>
            <a:r>
              <a:rPr lang="en-US" altLang="en-US"/>
              <a:t> class is a template for creating </a:t>
            </a:r>
            <a:r>
              <a:rPr lang="en-US" altLang="en-US">
                <a:latin typeface="Courier New" pitchFamily="49" charset="0"/>
              </a:rPr>
              <a:t>DrawingPanel</a:t>
            </a:r>
            <a:r>
              <a:rPr lang="en-US" altLang="en-US"/>
              <a:t> objects.</a:t>
            </a:r>
          </a:p>
          <a:p>
            <a:pPr marL="690563" lvl="1" indent="-233363">
              <a:buFontTx/>
              <a:buNone/>
              <a:tabLst>
                <a:tab pos="1141413" algn="l"/>
                <a:tab pos="2173288" algn="l"/>
              </a:tabLst>
            </a:pPr>
            <a:endParaRPr lang="en-US" altLang="en-US" b="1"/>
          </a:p>
          <a:p>
            <a:pPr marL="690563" lvl="1" indent="-233363">
              <a:buFontTx/>
              <a:buNone/>
              <a:tabLst>
                <a:tab pos="1141413" algn="l"/>
                <a:tab pos="2173288" algn="l"/>
              </a:tabLst>
            </a:pPr>
            <a:endParaRPr lang="en-US" altLang="en-US" b="1"/>
          </a:p>
          <a:p>
            <a:pPr marL="233363" indent="-233363">
              <a:tabLst>
                <a:tab pos="1141413" algn="l"/>
                <a:tab pos="2173288" algn="l"/>
              </a:tabLst>
            </a:pPr>
            <a:r>
              <a:rPr lang="en-US" altLang="en-US" b="1"/>
              <a:t>object</a:t>
            </a:r>
            <a:r>
              <a:rPr lang="en-US" altLang="en-US"/>
              <a:t>: An entity that combines state and behavior.</a:t>
            </a:r>
          </a:p>
          <a:p>
            <a:pPr marL="690563" lvl="1" indent="-233363">
              <a:lnSpc>
                <a:spcPct val="110000"/>
              </a:lnSpc>
              <a:tabLst>
                <a:tab pos="1141413" algn="l"/>
                <a:tab pos="2173288" algn="l"/>
              </a:tabLst>
            </a:pPr>
            <a:r>
              <a:rPr lang="en-US" altLang="en-US" b="1"/>
              <a:t>object-oriented programming (OOP)</a:t>
            </a:r>
            <a:r>
              <a:rPr lang="en-US" altLang="en-US"/>
              <a:t>: Programs that perform their behavior as interactions between objects.</a:t>
            </a:r>
            <a:endParaRPr lang="en-US" altLang="en-US" b="1"/>
          </a:p>
        </p:txBody>
      </p:sp>
    </p:spTree>
    <p:extLst>
      <p:ext uri="{BB962C8B-B14F-4D97-AF65-F5344CB8AC3E}">
        <p14:creationId xmlns:p14="http://schemas.microsoft.com/office/powerpoint/2010/main" val="286832856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19203">
                                            <p:txEl>
                                              <p:pRg st="2" end="2"/>
                                            </p:txEl>
                                          </p:spTgt>
                                        </p:tgtEl>
                                        <p:attrNameLst>
                                          <p:attrName>style.visibility</p:attrName>
                                        </p:attrNameLst>
                                      </p:cBhvr>
                                      <p:to>
                                        <p:strVal val="visible"/>
                                      </p:to>
                                    </p:set>
                                    <p:animEffect transition="in" filter="fade">
                                      <p:cBhvr>
                                        <p:cTn id="7" dur="2000"/>
                                        <p:tgtEl>
                                          <p:spTgt spid="81920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19203">
                                            <p:txEl>
                                              <p:pRg st="4" end="4"/>
                                            </p:txEl>
                                          </p:spTgt>
                                        </p:tgtEl>
                                        <p:attrNameLst>
                                          <p:attrName>style.visibility</p:attrName>
                                        </p:attrNameLst>
                                      </p:cBhvr>
                                      <p:to>
                                        <p:strVal val="visible"/>
                                      </p:to>
                                    </p:set>
                                    <p:animEffect transition="in" filter="fade">
                                      <p:cBhvr>
                                        <p:cTn id="10" dur="2000"/>
                                        <p:tgtEl>
                                          <p:spTgt spid="819203">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819203">
                                            <p:txEl>
                                              <p:pRg st="7" end="7"/>
                                            </p:txEl>
                                          </p:spTgt>
                                        </p:tgtEl>
                                        <p:attrNameLst>
                                          <p:attrName>style.visibility</p:attrName>
                                        </p:attrNameLst>
                                      </p:cBhvr>
                                      <p:to>
                                        <p:strVal val="visible"/>
                                      </p:to>
                                    </p:set>
                                    <p:animEffect transition="in" filter="fade">
                                      <p:cBhvr>
                                        <p:cTn id="15" dur="2000"/>
                                        <p:tgtEl>
                                          <p:spTgt spid="819203">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19203">
                                            <p:txEl>
                                              <p:pRg st="8" end="8"/>
                                            </p:txEl>
                                          </p:spTgt>
                                        </p:tgtEl>
                                        <p:attrNameLst>
                                          <p:attrName>style.visibility</p:attrName>
                                        </p:attrNameLst>
                                      </p:cBhvr>
                                      <p:to>
                                        <p:strVal val="visible"/>
                                      </p:to>
                                    </p:set>
                                    <p:animEffect transition="in" filter="fade">
                                      <p:cBhvr>
                                        <p:cTn id="18" dur="2000"/>
                                        <p:tgtEl>
                                          <p:spTgt spid="8192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2"/>
          <p:cNvSpPr>
            <a:spLocks noGrp="1" noChangeArrowheads="1"/>
          </p:cNvSpPr>
          <p:nvPr>
            <p:ph type="title"/>
          </p:nvPr>
        </p:nvSpPr>
        <p:spPr/>
        <p:txBody>
          <a:bodyPr/>
          <a:lstStyle/>
          <a:p>
            <a:r>
              <a:rPr lang="en-US" altLang="en-US"/>
              <a:t>Blueprint analogy</a:t>
            </a:r>
          </a:p>
        </p:txBody>
      </p:sp>
      <p:sp>
        <p:nvSpPr>
          <p:cNvPr id="820227" name="Text Box 3"/>
          <p:cNvSpPr txBox="1">
            <a:spLocks noChangeArrowheads="1"/>
          </p:cNvSpPr>
          <p:nvPr/>
        </p:nvSpPr>
        <p:spPr bwMode="auto">
          <a:xfrm>
            <a:off x="1600200" y="1358900"/>
            <a:ext cx="4876800" cy="2190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0000"/>
              </a:lnSpc>
            </a:pPr>
            <a:r>
              <a:rPr lang="en-US" altLang="en-US" sz="1400" b="1" u="sng" dirty="0">
                <a:latin typeface="Verdana" pitchFamily="34" charset="0"/>
                <a:cs typeface="Times New Roman" pitchFamily="18" charset="0"/>
              </a:rPr>
              <a:t>iPod blueprint</a:t>
            </a:r>
          </a:p>
          <a:p>
            <a:pPr algn="l">
              <a:lnSpc>
                <a:spcPct val="90000"/>
              </a:lnSpc>
              <a:spcBef>
                <a:spcPts val="500"/>
              </a:spcBef>
              <a:buClr>
                <a:srgbClr val="800080"/>
              </a:buClr>
              <a:buSzPct val="55000"/>
              <a:buFont typeface="Wingdings" pitchFamily="2" charset="2"/>
              <a:buNone/>
            </a:pPr>
            <a:r>
              <a:rPr lang="en-US" altLang="en-US" sz="1400" b="1" u="sng" dirty="0">
                <a:latin typeface="Verdana" pitchFamily="34" charset="0"/>
                <a:cs typeface="Times New Roman" pitchFamily="18" charset="0"/>
              </a:rPr>
              <a:t>state:</a:t>
            </a:r>
            <a:br>
              <a:rPr lang="en-US" altLang="en-US" sz="1400" b="1" u="sng" dirty="0">
                <a:latin typeface="Verdana" pitchFamily="34" charset="0"/>
                <a:cs typeface="Times New Roman" pitchFamily="18" charset="0"/>
              </a:rPr>
            </a:br>
            <a:r>
              <a:rPr lang="en-US" altLang="en-US" sz="1400" b="1" dirty="0">
                <a:latin typeface="Verdana" pitchFamily="34" charset="0"/>
                <a:cs typeface="Times New Roman" pitchFamily="18" charset="0"/>
              </a:rPr>
              <a:t>  </a:t>
            </a:r>
            <a:r>
              <a:rPr lang="en-US" altLang="en-US" sz="1400" dirty="0">
                <a:latin typeface="Verdana" pitchFamily="34" charset="0"/>
                <a:cs typeface="Times New Roman" pitchFamily="18" charset="0"/>
              </a:rPr>
              <a:t>current song</a:t>
            </a:r>
            <a:br>
              <a:rPr lang="en-US" altLang="en-US" sz="1400" dirty="0">
                <a:latin typeface="Verdana" pitchFamily="34" charset="0"/>
                <a:cs typeface="Times New Roman" pitchFamily="18" charset="0"/>
              </a:rPr>
            </a:br>
            <a:r>
              <a:rPr lang="en-US" altLang="en-US" sz="1400" dirty="0">
                <a:latin typeface="Verdana" pitchFamily="34" charset="0"/>
                <a:cs typeface="Times New Roman" pitchFamily="18" charset="0"/>
              </a:rPr>
              <a:t>  volume</a:t>
            </a:r>
            <a:br>
              <a:rPr lang="en-US" altLang="en-US" sz="1400" dirty="0">
                <a:latin typeface="Verdana" pitchFamily="34" charset="0"/>
                <a:cs typeface="Times New Roman" pitchFamily="18" charset="0"/>
              </a:rPr>
            </a:br>
            <a:r>
              <a:rPr lang="en-US" altLang="en-US" sz="1400" dirty="0">
                <a:latin typeface="Verdana" pitchFamily="34" charset="0"/>
                <a:cs typeface="Times New Roman" pitchFamily="18" charset="0"/>
              </a:rPr>
              <a:t>  battery life</a:t>
            </a:r>
          </a:p>
          <a:p>
            <a:pPr algn="l">
              <a:lnSpc>
                <a:spcPct val="90000"/>
              </a:lnSpc>
              <a:spcBef>
                <a:spcPts val="500"/>
              </a:spcBef>
              <a:buClr>
                <a:srgbClr val="800080"/>
              </a:buClr>
              <a:buSzPct val="55000"/>
              <a:buFont typeface="Wingdings" pitchFamily="2" charset="2"/>
              <a:buNone/>
            </a:pPr>
            <a:r>
              <a:rPr lang="en-US" altLang="en-US" sz="1400" b="1" u="sng" dirty="0">
                <a:latin typeface="Verdana" pitchFamily="34" charset="0"/>
                <a:cs typeface="Times New Roman" pitchFamily="18" charset="0"/>
              </a:rPr>
              <a:t>behavior:</a:t>
            </a:r>
            <a:br>
              <a:rPr lang="en-US" altLang="en-US" sz="1400" b="1" u="sng" dirty="0">
                <a:latin typeface="Verdana" pitchFamily="34" charset="0"/>
                <a:cs typeface="Times New Roman" pitchFamily="18" charset="0"/>
              </a:rPr>
            </a:br>
            <a:r>
              <a:rPr lang="en-US" altLang="en-US" sz="1400" b="1" dirty="0">
                <a:latin typeface="Verdana" pitchFamily="34" charset="0"/>
                <a:cs typeface="Times New Roman" pitchFamily="18" charset="0"/>
              </a:rPr>
              <a:t>  </a:t>
            </a:r>
            <a:r>
              <a:rPr lang="en-US" altLang="en-US" sz="1400" dirty="0">
                <a:latin typeface="Verdana" pitchFamily="34" charset="0"/>
                <a:cs typeface="Times New Roman" pitchFamily="18" charset="0"/>
              </a:rPr>
              <a:t>power on/off</a:t>
            </a:r>
            <a:br>
              <a:rPr lang="en-US" altLang="en-US" sz="1400" dirty="0">
                <a:latin typeface="Verdana" pitchFamily="34" charset="0"/>
                <a:cs typeface="Times New Roman" pitchFamily="18" charset="0"/>
              </a:rPr>
            </a:br>
            <a:r>
              <a:rPr lang="en-US" altLang="en-US" sz="1400" dirty="0">
                <a:latin typeface="Verdana" pitchFamily="34" charset="0"/>
                <a:cs typeface="Times New Roman" pitchFamily="18" charset="0"/>
              </a:rPr>
              <a:t>  change station/song</a:t>
            </a:r>
            <a:br>
              <a:rPr lang="en-US" altLang="en-US" sz="1400" dirty="0">
                <a:latin typeface="Verdana" pitchFamily="34" charset="0"/>
                <a:cs typeface="Times New Roman" pitchFamily="18" charset="0"/>
              </a:rPr>
            </a:br>
            <a:r>
              <a:rPr lang="en-US" altLang="en-US" sz="1400" dirty="0">
                <a:latin typeface="Verdana" pitchFamily="34" charset="0"/>
                <a:cs typeface="Times New Roman" pitchFamily="18" charset="0"/>
              </a:rPr>
              <a:t>  change volume</a:t>
            </a:r>
            <a:br>
              <a:rPr lang="en-US" altLang="en-US" sz="1400" dirty="0">
                <a:latin typeface="Verdana" pitchFamily="34" charset="0"/>
                <a:cs typeface="Times New Roman" pitchFamily="18" charset="0"/>
              </a:rPr>
            </a:br>
            <a:r>
              <a:rPr lang="en-US" altLang="en-US" sz="1400" dirty="0">
                <a:latin typeface="Verdana" pitchFamily="34" charset="0"/>
                <a:cs typeface="Times New Roman" pitchFamily="18" charset="0"/>
              </a:rPr>
              <a:t>  choose random song</a:t>
            </a:r>
          </a:p>
        </p:txBody>
      </p:sp>
      <p:grpSp>
        <p:nvGrpSpPr>
          <p:cNvPr id="820232" name="Group 8"/>
          <p:cNvGrpSpPr>
            <a:grpSpLocks/>
          </p:cNvGrpSpPr>
          <p:nvPr/>
        </p:nvGrpSpPr>
        <p:grpSpPr bwMode="auto">
          <a:xfrm>
            <a:off x="2286000" y="3563938"/>
            <a:ext cx="4419600" cy="823912"/>
            <a:chOff x="1440" y="2313"/>
            <a:chExt cx="2784" cy="519"/>
          </a:xfrm>
        </p:grpSpPr>
        <p:grpSp>
          <p:nvGrpSpPr>
            <p:cNvPr id="820233" name="Group 9"/>
            <p:cNvGrpSpPr>
              <a:grpSpLocks/>
            </p:cNvGrpSpPr>
            <p:nvPr/>
          </p:nvGrpSpPr>
          <p:grpSpPr bwMode="auto">
            <a:xfrm>
              <a:off x="1440" y="2313"/>
              <a:ext cx="2640" cy="519"/>
              <a:chOff x="1440" y="2304"/>
              <a:chExt cx="2640" cy="519"/>
            </a:xfrm>
          </p:grpSpPr>
          <p:sp>
            <p:nvSpPr>
              <p:cNvPr id="820234" name="Line 10"/>
              <p:cNvSpPr>
                <a:spLocks noChangeShapeType="1"/>
              </p:cNvSpPr>
              <p:nvPr/>
            </p:nvSpPr>
            <p:spPr bwMode="auto">
              <a:xfrm flipH="1">
                <a:off x="1440" y="2304"/>
                <a:ext cx="1152" cy="519"/>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20235" name="Line 11"/>
              <p:cNvSpPr>
                <a:spLocks noChangeShapeType="1"/>
              </p:cNvSpPr>
              <p:nvPr/>
            </p:nvSpPr>
            <p:spPr bwMode="auto">
              <a:xfrm>
                <a:off x="2592" y="2304"/>
                <a:ext cx="96" cy="519"/>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20236" name="Line 12"/>
              <p:cNvSpPr>
                <a:spLocks noChangeShapeType="1"/>
              </p:cNvSpPr>
              <p:nvPr/>
            </p:nvSpPr>
            <p:spPr bwMode="auto">
              <a:xfrm>
                <a:off x="2592" y="2304"/>
                <a:ext cx="1488" cy="519"/>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820237" name="Text Box 13"/>
            <p:cNvSpPr txBox="1">
              <a:spLocks noChangeArrowheads="1"/>
            </p:cNvSpPr>
            <p:nvPr/>
          </p:nvSpPr>
          <p:spPr bwMode="auto">
            <a:xfrm>
              <a:off x="3590" y="2352"/>
              <a:ext cx="63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i="1">
                  <a:latin typeface="Tahoma" pitchFamily="34" charset="0"/>
                  <a:cs typeface="Times New Roman" pitchFamily="18" charset="0"/>
                </a:rPr>
                <a:t>creates</a:t>
              </a:r>
            </a:p>
          </p:txBody>
        </p:sp>
      </p:grpSp>
      <p:pic>
        <p:nvPicPr>
          <p:cNvPr id="820238" name="Picture 14" descr="blueprin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1492250"/>
            <a:ext cx="2209800" cy="1684338"/>
          </a:xfrm>
          <a:prstGeom prst="rect">
            <a:avLst/>
          </a:prstGeom>
          <a:noFill/>
          <a:extLst>
            <a:ext uri="{909E8E84-426E-40DD-AFC4-6F175D3DCCD1}">
              <a14:hiddenFill xmlns:a14="http://schemas.microsoft.com/office/drawing/2010/main">
                <a:solidFill>
                  <a:srgbClr val="FFFFFF"/>
                </a:solidFill>
              </a14:hiddenFill>
            </a:ext>
          </a:extLst>
        </p:spPr>
      </p:pic>
      <p:grpSp>
        <p:nvGrpSpPr>
          <p:cNvPr id="820228" name="Group 4"/>
          <p:cNvGrpSpPr>
            <a:grpSpLocks/>
          </p:cNvGrpSpPr>
          <p:nvPr/>
        </p:nvGrpSpPr>
        <p:grpSpPr bwMode="auto">
          <a:xfrm>
            <a:off x="304800" y="4387850"/>
            <a:ext cx="8077200" cy="2012950"/>
            <a:chOff x="192" y="2967"/>
            <a:chExt cx="5088" cy="1268"/>
          </a:xfrm>
        </p:grpSpPr>
        <p:sp>
          <p:nvSpPr>
            <p:cNvPr id="820229" name="Text Box 5"/>
            <p:cNvSpPr txBox="1">
              <a:spLocks noChangeArrowheads="1"/>
            </p:cNvSpPr>
            <p:nvPr/>
          </p:nvSpPr>
          <p:spPr bwMode="auto">
            <a:xfrm>
              <a:off x="192" y="2967"/>
              <a:ext cx="1344" cy="12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0000"/>
                </a:lnSpc>
                <a:spcBef>
                  <a:spcPct val="50000"/>
                </a:spcBef>
              </a:pPr>
              <a:r>
                <a:rPr lang="en-US" altLang="en-US" sz="1400" b="1" u="sng" dirty="0">
                  <a:latin typeface="Tahoma" pitchFamily="34" charset="0"/>
                  <a:cs typeface="Times New Roman" pitchFamily="18" charset="0"/>
                </a:rPr>
                <a:t>iPod #1</a:t>
              </a:r>
            </a:p>
            <a:p>
              <a:pPr algn="l">
                <a:lnSpc>
                  <a:spcPct val="80000"/>
                </a:lnSpc>
                <a:spcBef>
                  <a:spcPct val="50000"/>
                </a:spcBef>
              </a:pPr>
              <a:r>
                <a:rPr lang="en-US" altLang="en-US" sz="1400" b="1" u="sng" dirty="0">
                  <a:latin typeface="Tahoma" pitchFamily="34" charset="0"/>
                  <a:cs typeface="Times New Roman" pitchFamily="18" charset="0"/>
                </a:rPr>
                <a:t>state:</a:t>
              </a:r>
              <a:br>
                <a:rPr lang="en-US" altLang="en-US" sz="1400" b="1" u="sng" dirty="0">
                  <a:latin typeface="Tahoma" pitchFamily="34" charset="0"/>
                  <a:cs typeface="Times New Roman" pitchFamily="18" charset="0"/>
                </a:rPr>
              </a:br>
              <a:r>
                <a:rPr lang="en-US" altLang="en-US" sz="1400" dirty="0">
                  <a:solidFill>
                    <a:srgbClr val="003399"/>
                  </a:solidFill>
                  <a:latin typeface="Tahoma" pitchFamily="34" charset="0"/>
                  <a:cs typeface="Times New Roman" pitchFamily="18" charset="0"/>
                </a:rPr>
                <a:t>  song = "</a:t>
              </a:r>
              <a:r>
                <a:rPr lang="en-US" altLang="en-US" sz="1200" dirty="0">
                  <a:solidFill>
                    <a:srgbClr val="003399"/>
                  </a:solidFill>
                  <a:latin typeface="Tahoma" pitchFamily="34" charset="0"/>
                  <a:cs typeface="Times New Roman" pitchFamily="18" charset="0"/>
                </a:rPr>
                <a:t>1,000,000 Miles</a:t>
              </a:r>
              <a:r>
                <a:rPr lang="en-US" altLang="en-US" sz="1400" dirty="0">
                  <a:solidFill>
                    <a:srgbClr val="003399"/>
                  </a:solidFill>
                  <a:latin typeface="Tahoma" pitchFamily="34" charset="0"/>
                  <a:cs typeface="Times New Roman" pitchFamily="18" charset="0"/>
                </a:rPr>
                <a:t>"</a:t>
              </a:r>
              <a:br>
                <a:rPr lang="en-US" altLang="en-US" sz="1400" dirty="0">
                  <a:solidFill>
                    <a:srgbClr val="003399"/>
                  </a:solidFill>
                  <a:latin typeface="Tahoma" pitchFamily="34" charset="0"/>
                  <a:cs typeface="Times New Roman" pitchFamily="18" charset="0"/>
                </a:rPr>
              </a:br>
              <a:r>
                <a:rPr lang="en-US" altLang="en-US" sz="1400" dirty="0">
                  <a:solidFill>
                    <a:srgbClr val="003399"/>
                  </a:solidFill>
                  <a:latin typeface="Tahoma" pitchFamily="34" charset="0"/>
                  <a:cs typeface="Times New Roman" pitchFamily="18" charset="0"/>
                </a:rPr>
                <a:t>  volume = 17</a:t>
              </a:r>
              <a:br>
                <a:rPr lang="en-US" altLang="en-US" sz="1400" dirty="0">
                  <a:solidFill>
                    <a:srgbClr val="003399"/>
                  </a:solidFill>
                  <a:latin typeface="Tahoma" pitchFamily="34" charset="0"/>
                  <a:cs typeface="Times New Roman" pitchFamily="18" charset="0"/>
                </a:rPr>
              </a:br>
              <a:r>
                <a:rPr lang="en-US" altLang="en-US" sz="1400" dirty="0">
                  <a:solidFill>
                    <a:srgbClr val="003399"/>
                  </a:solidFill>
                  <a:latin typeface="Tahoma" pitchFamily="34" charset="0"/>
                  <a:cs typeface="Times New Roman" pitchFamily="18" charset="0"/>
                </a:rPr>
                <a:t>  battery life = 2.5 </a:t>
              </a:r>
              <a:r>
                <a:rPr lang="en-US" altLang="en-US" sz="1400" dirty="0" err="1">
                  <a:solidFill>
                    <a:srgbClr val="003399"/>
                  </a:solidFill>
                  <a:latin typeface="Tahoma" pitchFamily="34" charset="0"/>
                  <a:cs typeface="Times New Roman" pitchFamily="18" charset="0"/>
                </a:rPr>
                <a:t>hrs</a:t>
              </a:r>
              <a:endParaRPr lang="en-US" altLang="en-US" sz="1400" dirty="0">
                <a:solidFill>
                  <a:srgbClr val="003399"/>
                </a:solidFill>
                <a:latin typeface="Tahoma" pitchFamily="34" charset="0"/>
                <a:cs typeface="Times New Roman" pitchFamily="18" charset="0"/>
              </a:endParaRPr>
            </a:p>
            <a:p>
              <a:pPr algn="l">
                <a:lnSpc>
                  <a:spcPct val="80000"/>
                </a:lnSpc>
                <a:spcBef>
                  <a:spcPct val="50000"/>
                </a:spcBef>
              </a:pPr>
              <a:r>
                <a:rPr lang="en-US" altLang="en-US" sz="1400" b="1" u="sng" dirty="0">
                  <a:latin typeface="Tahoma" pitchFamily="34" charset="0"/>
                  <a:cs typeface="Times New Roman" pitchFamily="18" charset="0"/>
                </a:rPr>
                <a:t>behavior:</a:t>
              </a:r>
              <a:br>
                <a:rPr lang="en-US" altLang="en-US" sz="1400" b="1" u="sng" dirty="0">
                  <a:latin typeface="Tahoma" pitchFamily="34" charset="0"/>
                  <a:cs typeface="Times New Roman" pitchFamily="18" charset="0"/>
                </a:rPr>
              </a:br>
              <a:r>
                <a:rPr lang="en-US" altLang="en-US" sz="1400" dirty="0">
                  <a:latin typeface="Tahoma" pitchFamily="34" charset="0"/>
                  <a:cs typeface="Times New Roman" pitchFamily="18" charset="0"/>
                </a:rPr>
                <a:t>  power on/off</a:t>
              </a:r>
              <a:br>
                <a:rPr lang="en-US" altLang="en-US" sz="1400" dirty="0">
                  <a:latin typeface="Tahoma" pitchFamily="34" charset="0"/>
                  <a:cs typeface="Times New Roman" pitchFamily="18" charset="0"/>
                </a:rPr>
              </a:br>
              <a:r>
                <a:rPr lang="en-US" altLang="en-US" sz="1400" dirty="0">
                  <a:latin typeface="Tahoma" pitchFamily="34" charset="0"/>
                  <a:cs typeface="Times New Roman" pitchFamily="18" charset="0"/>
                </a:rPr>
                <a:t>  change station/song</a:t>
              </a:r>
              <a:br>
                <a:rPr lang="en-US" altLang="en-US" sz="1400" dirty="0">
                  <a:latin typeface="Tahoma" pitchFamily="34" charset="0"/>
                  <a:cs typeface="Times New Roman" pitchFamily="18" charset="0"/>
                </a:rPr>
              </a:br>
              <a:r>
                <a:rPr lang="en-US" altLang="en-US" sz="1400" dirty="0">
                  <a:latin typeface="Tahoma" pitchFamily="34" charset="0"/>
                  <a:cs typeface="Times New Roman" pitchFamily="18" charset="0"/>
                </a:rPr>
                <a:t>  change volume</a:t>
              </a:r>
              <a:br>
                <a:rPr lang="en-US" altLang="en-US" sz="1400" dirty="0">
                  <a:latin typeface="Tahoma" pitchFamily="34" charset="0"/>
                  <a:cs typeface="Times New Roman" pitchFamily="18" charset="0"/>
                </a:rPr>
              </a:br>
              <a:r>
                <a:rPr lang="en-US" altLang="en-US" sz="1400" dirty="0">
                  <a:latin typeface="Tahoma" pitchFamily="34" charset="0"/>
                  <a:cs typeface="Times New Roman" pitchFamily="18" charset="0"/>
                </a:rPr>
                <a:t>  choose random song</a:t>
              </a:r>
            </a:p>
          </p:txBody>
        </p:sp>
        <p:sp>
          <p:nvSpPr>
            <p:cNvPr id="820230" name="Text Box 6"/>
            <p:cNvSpPr txBox="1">
              <a:spLocks noChangeArrowheads="1"/>
            </p:cNvSpPr>
            <p:nvPr/>
          </p:nvSpPr>
          <p:spPr bwMode="auto">
            <a:xfrm>
              <a:off x="2016" y="2967"/>
              <a:ext cx="1344" cy="12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0000"/>
                </a:lnSpc>
                <a:spcBef>
                  <a:spcPct val="50000"/>
                </a:spcBef>
              </a:pPr>
              <a:r>
                <a:rPr lang="en-US" altLang="en-US" sz="1400" b="1" u="sng" dirty="0">
                  <a:latin typeface="Tahoma" pitchFamily="34" charset="0"/>
                  <a:cs typeface="Times New Roman" pitchFamily="18" charset="0"/>
                </a:rPr>
                <a:t>iPod #2</a:t>
              </a:r>
            </a:p>
            <a:p>
              <a:pPr algn="l">
                <a:lnSpc>
                  <a:spcPct val="80000"/>
                </a:lnSpc>
                <a:spcBef>
                  <a:spcPct val="50000"/>
                </a:spcBef>
              </a:pPr>
              <a:r>
                <a:rPr lang="en-US" altLang="en-US" sz="1400" b="1" u="sng" dirty="0">
                  <a:latin typeface="Tahoma" pitchFamily="34" charset="0"/>
                  <a:cs typeface="Times New Roman" pitchFamily="18" charset="0"/>
                </a:rPr>
                <a:t>state:</a:t>
              </a:r>
              <a:br>
                <a:rPr lang="en-US" altLang="en-US" sz="1400" b="1" u="sng" dirty="0">
                  <a:latin typeface="Tahoma" pitchFamily="34" charset="0"/>
                  <a:cs typeface="Times New Roman" pitchFamily="18" charset="0"/>
                </a:rPr>
              </a:br>
              <a:r>
                <a:rPr lang="en-US" altLang="en-US" sz="1400" dirty="0">
                  <a:solidFill>
                    <a:srgbClr val="003399"/>
                  </a:solidFill>
                  <a:latin typeface="Tahoma" pitchFamily="34" charset="0"/>
                  <a:cs typeface="Times New Roman" pitchFamily="18" charset="0"/>
                </a:rPr>
                <a:t>  song = "Letting You"</a:t>
              </a:r>
              <a:br>
                <a:rPr lang="en-US" altLang="en-US" sz="1400" dirty="0">
                  <a:solidFill>
                    <a:srgbClr val="003399"/>
                  </a:solidFill>
                  <a:latin typeface="Tahoma" pitchFamily="34" charset="0"/>
                  <a:cs typeface="Times New Roman" pitchFamily="18" charset="0"/>
                </a:rPr>
              </a:br>
              <a:r>
                <a:rPr lang="en-US" altLang="en-US" sz="1400" dirty="0">
                  <a:solidFill>
                    <a:srgbClr val="003399"/>
                  </a:solidFill>
                  <a:latin typeface="Tahoma" pitchFamily="34" charset="0"/>
                  <a:cs typeface="Times New Roman" pitchFamily="18" charset="0"/>
                </a:rPr>
                <a:t>  volume = 9</a:t>
              </a:r>
              <a:br>
                <a:rPr lang="en-US" altLang="en-US" sz="1400" dirty="0">
                  <a:solidFill>
                    <a:srgbClr val="003399"/>
                  </a:solidFill>
                  <a:latin typeface="Tahoma" pitchFamily="34" charset="0"/>
                  <a:cs typeface="Times New Roman" pitchFamily="18" charset="0"/>
                </a:rPr>
              </a:br>
              <a:r>
                <a:rPr lang="en-US" altLang="en-US" sz="1400" dirty="0">
                  <a:solidFill>
                    <a:srgbClr val="003399"/>
                  </a:solidFill>
                  <a:latin typeface="Tahoma" pitchFamily="34" charset="0"/>
                  <a:cs typeface="Times New Roman" pitchFamily="18" charset="0"/>
                </a:rPr>
                <a:t>  battery life = 3.41 </a:t>
              </a:r>
              <a:r>
                <a:rPr lang="en-US" altLang="en-US" sz="1400" dirty="0" err="1">
                  <a:solidFill>
                    <a:srgbClr val="003399"/>
                  </a:solidFill>
                  <a:latin typeface="Tahoma" pitchFamily="34" charset="0"/>
                  <a:cs typeface="Times New Roman" pitchFamily="18" charset="0"/>
                </a:rPr>
                <a:t>hrs</a:t>
              </a:r>
              <a:endParaRPr lang="en-US" altLang="en-US" sz="1400" dirty="0">
                <a:solidFill>
                  <a:srgbClr val="003399"/>
                </a:solidFill>
                <a:latin typeface="Tahoma" pitchFamily="34" charset="0"/>
                <a:cs typeface="Times New Roman" pitchFamily="18" charset="0"/>
              </a:endParaRPr>
            </a:p>
            <a:p>
              <a:pPr algn="l">
                <a:lnSpc>
                  <a:spcPct val="80000"/>
                </a:lnSpc>
                <a:spcBef>
                  <a:spcPct val="50000"/>
                </a:spcBef>
              </a:pPr>
              <a:r>
                <a:rPr lang="en-US" altLang="en-US" sz="1400" b="1" u="sng" dirty="0">
                  <a:latin typeface="Tahoma" pitchFamily="34" charset="0"/>
                  <a:cs typeface="Times New Roman" pitchFamily="18" charset="0"/>
                </a:rPr>
                <a:t>behavior:</a:t>
              </a:r>
              <a:br>
                <a:rPr lang="en-US" altLang="en-US" sz="1400" b="1" u="sng" dirty="0">
                  <a:latin typeface="Tahoma" pitchFamily="34" charset="0"/>
                  <a:cs typeface="Times New Roman" pitchFamily="18" charset="0"/>
                </a:rPr>
              </a:br>
              <a:r>
                <a:rPr lang="en-US" altLang="en-US" sz="1400" dirty="0">
                  <a:latin typeface="Tahoma" pitchFamily="34" charset="0"/>
                  <a:cs typeface="Times New Roman" pitchFamily="18" charset="0"/>
                </a:rPr>
                <a:t>  power on/off</a:t>
              </a:r>
              <a:br>
                <a:rPr lang="en-US" altLang="en-US" sz="1400" dirty="0">
                  <a:latin typeface="Tahoma" pitchFamily="34" charset="0"/>
                  <a:cs typeface="Times New Roman" pitchFamily="18" charset="0"/>
                </a:rPr>
              </a:br>
              <a:r>
                <a:rPr lang="en-US" altLang="en-US" sz="1400" dirty="0">
                  <a:latin typeface="Tahoma" pitchFamily="34" charset="0"/>
                  <a:cs typeface="Times New Roman" pitchFamily="18" charset="0"/>
                </a:rPr>
                <a:t>  change station/song</a:t>
              </a:r>
              <a:br>
                <a:rPr lang="en-US" altLang="en-US" sz="1400" dirty="0">
                  <a:latin typeface="Tahoma" pitchFamily="34" charset="0"/>
                  <a:cs typeface="Times New Roman" pitchFamily="18" charset="0"/>
                </a:rPr>
              </a:br>
              <a:r>
                <a:rPr lang="en-US" altLang="en-US" sz="1400" dirty="0">
                  <a:latin typeface="Tahoma" pitchFamily="34" charset="0"/>
                  <a:cs typeface="Times New Roman" pitchFamily="18" charset="0"/>
                </a:rPr>
                <a:t>  change volume</a:t>
              </a:r>
              <a:br>
                <a:rPr lang="en-US" altLang="en-US" sz="1400" dirty="0">
                  <a:latin typeface="Tahoma" pitchFamily="34" charset="0"/>
                  <a:cs typeface="Times New Roman" pitchFamily="18" charset="0"/>
                </a:rPr>
              </a:br>
              <a:r>
                <a:rPr lang="en-US" altLang="en-US" sz="1400" dirty="0">
                  <a:latin typeface="Tahoma" pitchFamily="34" charset="0"/>
                  <a:cs typeface="Times New Roman" pitchFamily="18" charset="0"/>
                </a:rPr>
                <a:t>  choose random song</a:t>
              </a:r>
            </a:p>
          </p:txBody>
        </p:sp>
        <p:sp>
          <p:nvSpPr>
            <p:cNvPr id="820231" name="Text Box 7"/>
            <p:cNvSpPr txBox="1">
              <a:spLocks noChangeArrowheads="1"/>
            </p:cNvSpPr>
            <p:nvPr/>
          </p:nvSpPr>
          <p:spPr bwMode="auto">
            <a:xfrm>
              <a:off x="3936" y="2967"/>
              <a:ext cx="1344" cy="12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0000"/>
                </a:lnSpc>
                <a:spcBef>
                  <a:spcPct val="50000"/>
                </a:spcBef>
              </a:pPr>
              <a:r>
                <a:rPr lang="en-US" altLang="en-US" sz="1400" b="1" u="sng" dirty="0">
                  <a:latin typeface="Tahoma" pitchFamily="34" charset="0"/>
                  <a:cs typeface="Times New Roman" pitchFamily="18" charset="0"/>
                </a:rPr>
                <a:t>iPod </a:t>
              </a:r>
              <a:r>
                <a:rPr lang="en-US" altLang="en-US" sz="1400" b="1" u="sng" dirty="0" smtClean="0">
                  <a:latin typeface="Tahoma" pitchFamily="34" charset="0"/>
                  <a:cs typeface="Times New Roman" pitchFamily="18" charset="0"/>
                </a:rPr>
                <a:t>#3</a:t>
              </a:r>
              <a:endParaRPr lang="en-US" altLang="en-US" sz="1400" b="1" u="sng" dirty="0">
                <a:latin typeface="Tahoma" pitchFamily="34" charset="0"/>
                <a:cs typeface="Times New Roman" pitchFamily="18" charset="0"/>
              </a:endParaRPr>
            </a:p>
            <a:p>
              <a:pPr algn="l">
                <a:lnSpc>
                  <a:spcPct val="80000"/>
                </a:lnSpc>
                <a:spcBef>
                  <a:spcPct val="50000"/>
                </a:spcBef>
              </a:pPr>
              <a:r>
                <a:rPr lang="en-US" altLang="en-US" sz="1400" b="1" u="sng" dirty="0">
                  <a:latin typeface="Tahoma" pitchFamily="34" charset="0"/>
                  <a:cs typeface="Times New Roman" pitchFamily="18" charset="0"/>
                </a:rPr>
                <a:t>state:</a:t>
              </a:r>
              <a:br>
                <a:rPr lang="en-US" altLang="en-US" sz="1400" b="1" u="sng" dirty="0">
                  <a:latin typeface="Tahoma" pitchFamily="34" charset="0"/>
                  <a:cs typeface="Times New Roman" pitchFamily="18" charset="0"/>
                </a:rPr>
              </a:br>
              <a:r>
                <a:rPr lang="en-US" altLang="en-US" sz="1400" dirty="0">
                  <a:solidFill>
                    <a:srgbClr val="003399"/>
                  </a:solidFill>
                  <a:latin typeface="Tahoma" pitchFamily="34" charset="0"/>
                  <a:cs typeface="Times New Roman" pitchFamily="18" charset="0"/>
                </a:rPr>
                <a:t>  song = "Discipline"</a:t>
              </a:r>
              <a:br>
                <a:rPr lang="en-US" altLang="en-US" sz="1400" dirty="0">
                  <a:solidFill>
                    <a:srgbClr val="003399"/>
                  </a:solidFill>
                  <a:latin typeface="Tahoma" pitchFamily="34" charset="0"/>
                  <a:cs typeface="Times New Roman" pitchFamily="18" charset="0"/>
                </a:rPr>
              </a:br>
              <a:r>
                <a:rPr lang="en-US" altLang="en-US" sz="1400" dirty="0">
                  <a:solidFill>
                    <a:srgbClr val="003399"/>
                  </a:solidFill>
                  <a:latin typeface="Tahoma" pitchFamily="34" charset="0"/>
                  <a:cs typeface="Times New Roman" pitchFamily="18" charset="0"/>
                </a:rPr>
                <a:t>  volume = 24</a:t>
              </a:r>
              <a:br>
                <a:rPr lang="en-US" altLang="en-US" sz="1400" dirty="0">
                  <a:solidFill>
                    <a:srgbClr val="003399"/>
                  </a:solidFill>
                  <a:latin typeface="Tahoma" pitchFamily="34" charset="0"/>
                  <a:cs typeface="Times New Roman" pitchFamily="18" charset="0"/>
                </a:rPr>
              </a:br>
              <a:r>
                <a:rPr lang="en-US" altLang="en-US" sz="1400" dirty="0">
                  <a:solidFill>
                    <a:srgbClr val="003399"/>
                  </a:solidFill>
                  <a:latin typeface="Tahoma" pitchFamily="34" charset="0"/>
                  <a:cs typeface="Times New Roman" pitchFamily="18" charset="0"/>
                </a:rPr>
                <a:t>  battery life = </a:t>
              </a:r>
              <a:r>
                <a:rPr lang="en-US" altLang="en-US" sz="1400" dirty="0" smtClean="0">
                  <a:solidFill>
                    <a:srgbClr val="003399"/>
                  </a:solidFill>
                  <a:latin typeface="Tahoma" pitchFamily="34" charset="0"/>
                  <a:cs typeface="Times New Roman" pitchFamily="18" charset="0"/>
                </a:rPr>
                <a:t>1.7 </a:t>
              </a:r>
              <a:r>
                <a:rPr lang="en-US" altLang="en-US" sz="1400" dirty="0" err="1">
                  <a:solidFill>
                    <a:srgbClr val="003399"/>
                  </a:solidFill>
                  <a:latin typeface="Tahoma" pitchFamily="34" charset="0"/>
                  <a:cs typeface="Times New Roman" pitchFamily="18" charset="0"/>
                </a:rPr>
                <a:t>hrs</a:t>
              </a:r>
              <a:endParaRPr lang="en-US" altLang="en-US" sz="1400" dirty="0">
                <a:solidFill>
                  <a:srgbClr val="003399"/>
                </a:solidFill>
                <a:latin typeface="Tahoma" pitchFamily="34" charset="0"/>
                <a:cs typeface="Times New Roman" pitchFamily="18" charset="0"/>
              </a:endParaRPr>
            </a:p>
            <a:p>
              <a:pPr algn="l">
                <a:lnSpc>
                  <a:spcPct val="80000"/>
                </a:lnSpc>
                <a:spcBef>
                  <a:spcPct val="50000"/>
                </a:spcBef>
              </a:pPr>
              <a:r>
                <a:rPr lang="en-US" altLang="en-US" sz="1400" b="1" u="sng" dirty="0">
                  <a:latin typeface="Tahoma" pitchFamily="34" charset="0"/>
                  <a:cs typeface="Times New Roman" pitchFamily="18" charset="0"/>
                </a:rPr>
                <a:t>behavior:</a:t>
              </a:r>
              <a:br>
                <a:rPr lang="en-US" altLang="en-US" sz="1400" b="1" u="sng" dirty="0">
                  <a:latin typeface="Tahoma" pitchFamily="34" charset="0"/>
                  <a:cs typeface="Times New Roman" pitchFamily="18" charset="0"/>
                </a:rPr>
              </a:br>
              <a:r>
                <a:rPr lang="en-US" altLang="en-US" sz="1400" dirty="0">
                  <a:latin typeface="Tahoma" pitchFamily="34" charset="0"/>
                  <a:cs typeface="Times New Roman" pitchFamily="18" charset="0"/>
                </a:rPr>
                <a:t>  power on/off</a:t>
              </a:r>
              <a:br>
                <a:rPr lang="en-US" altLang="en-US" sz="1400" dirty="0">
                  <a:latin typeface="Tahoma" pitchFamily="34" charset="0"/>
                  <a:cs typeface="Times New Roman" pitchFamily="18" charset="0"/>
                </a:rPr>
              </a:br>
              <a:r>
                <a:rPr lang="en-US" altLang="en-US" sz="1400" dirty="0">
                  <a:latin typeface="Tahoma" pitchFamily="34" charset="0"/>
                  <a:cs typeface="Times New Roman" pitchFamily="18" charset="0"/>
                </a:rPr>
                <a:t>  change station/song</a:t>
              </a:r>
              <a:br>
                <a:rPr lang="en-US" altLang="en-US" sz="1400" dirty="0">
                  <a:latin typeface="Tahoma" pitchFamily="34" charset="0"/>
                  <a:cs typeface="Times New Roman" pitchFamily="18" charset="0"/>
                </a:rPr>
              </a:br>
              <a:r>
                <a:rPr lang="en-US" altLang="en-US" sz="1400" dirty="0">
                  <a:latin typeface="Tahoma" pitchFamily="34" charset="0"/>
                  <a:cs typeface="Times New Roman" pitchFamily="18" charset="0"/>
                </a:rPr>
                <a:t>  change volume</a:t>
              </a:r>
              <a:br>
                <a:rPr lang="en-US" altLang="en-US" sz="1400" dirty="0">
                  <a:latin typeface="Tahoma" pitchFamily="34" charset="0"/>
                  <a:cs typeface="Times New Roman" pitchFamily="18" charset="0"/>
                </a:rPr>
              </a:br>
              <a:r>
                <a:rPr lang="en-US" altLang="en-US" sz="1400" dirty="0">
                  <a:latin typeface="Tahoma" pitchFamily="34" charset="0"/>
                  <a:cs typeface="Times New Roman" pitchFamily="18" charset="0"/>
                </a:rPr>
                <a:t>  choose random song</a:t>
              </a:r>
            </a:p>
          </p:txBody>
        </p:sp>
      </p:grpSp>
      <p:pic>
        <p:nvPicPr>
          <p:cNvPr id="7373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0" y="5486400"/>
            <a:ext cx="692727"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05400" y="5502442"/>
            <a:ext cx="692727"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7200" y="5502442"/>
            <a:ext cx="692727"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616103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8178" name="Rectangle 2"/>
          <p:cNvSpPr>
            <a:spLocks noGrp="1" noChangeArrowheads="1"/>
          </p:cNvSpPr>
          <p:nvPr>
            <p:ph type="title"/>
          </p:nvPr>
        </p:nvSpPr>
        <p:spPr/>
        <p:txBody>
          <a:bodyPr/>
          <a:lstStyle/>
          <a:p>
            <a:r>
              <a:rPr lang="en-US" altLang="en-US"/>
              <a:t>Clients of objects</a:t>
            </a:r>
          </a:p>
        </p:txBody>
      </p:sp>
      <p:sp>
        <p:nvSpPr>
          <p:cNvPr id="818179" name="Rectangle 3"/>
          <p:cNvSpPr>
            <a:spLocks noGrp="1" noChangeArrowheads="1"/>
          </p:cNvSpPr>
          <p:nvPr>
            <p:ph idx="1"/>
          </p:nvPr>
        </p:nvSpPr>
        <p:spPr/>
        <p:txBody>
          <a:bodyPr/>
          <a:lstStyle/>
          <a:p>
            <a:r>
              <a:rPr lang="en-US" altLang="en-US" b="1" dirty="0"/>
              <a:t>client program</a:t>
            </a:r>
            <a:r>
              <a:rPr lang="en-US" altLang="en-US" dirty="0"/>
              <a:t>: A program that uses objects.</a:t>
            </a:r>
          </a:p>
          <a:p>
            <a:pPr lvl="1"/>
            <a:r>
              <a:rPr lang="en-US" altLang="en-US" dirty="0"/>
              <a:t>Example: </a:t>
            </a:r>
            <a:r>
              <a:rPr lang="en-US" altLang="en-US" dirty="0" err="1" smtClean="0">
                <a:latin typeface="Courier New" pitchFamily="49" charset="0"/>
              </a:rPr>
              <a:t>DrivingRange</a:t>
            </a:r>
            <a:r>
              <a:rPr lang="en-US" altLang="en-US" dirty="0" smtClean="0">
                <a:latin typeface="Courier New" pitchFamily="49" charset="0"/>
              </a:rPr>
              <a:t> </a:t>
            </a:r>
            <a:r>
              <a:rPr lang="en-US" altLang="en-US" dirty="0" smtClean="0"/>
              <a:t>is </a:t>
            </a:r>
            <a:r>
              <a:rPr lang="en-US" altLang="en-US" dirty="0"/>
              <a:t>a client of </a:t>
            </a:r>
            <a:r>
              <a:rPr lang="en-US" altLang="en-US" dirty="0" err="1">
                <a:latin typeface="Courier New" pitchFamily="49" charset="0"/>
              </a:rPr>
              <a:t>DrawingPanel</a:t>
            </a:r>
            <a:r>
              <a:rPr lang="en-US" altLang="en-US" dirty="0"/>
              <a:t> and </a:t>
            </a:r>
            <a:r>
              <a:rPr lang="en-US" altLang="en-US" dirty="0">
                <a:latin typeface="Courier New" pitchFamily="49" charset="0"/>
              </a:rPr>
              <a:t>Graphics</a:t>
            </a:r>
            <a:r>
              <a:rPr lang="en-US" altLang="en-US" dirty="0"/>
              <a:t>.</a:t>
            </a:r>
          </a:p>
        </p:txBody>
      </p:sp>
      <p:sp>
        <p:nvSpPr>
          <p:cNvPr id="818180" name="Text Box 4"/>
          <p:cNvSpPr txBox="1">
            <a:spLocks noChangeArrowheads="1"/>
          </p:cNvSpPr>
          <p:nvPr/>
        </p:nvSpPr>
        <p:spPr bwMode="auto">
          <a:xfrm>
            <a:off x="447675" y="2709111"/>
            <a:ext cx="4114800" cy="206210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1775" indent="-231775" algn="l">
              <a:defRPr>
                <a:solidFill>
                  <a:schemeClr val="tx1"/>
                </a:solidFill>
                <a:latin typeface="Arial" charset="0"/>
              </a:defRPr>
            </a:lvl1pPr>
            <a:lvl2pPr marL="1311275" algn="l">
              <a:defRPr>
                <a:solidFill>
                  <a:schemeClr val="tx1"/>
                </a:solidFill>
                <a:latin typeface="Arial" charset="0"/>
              </a:defRPr>
            </a:lvl2pPr>
            <a:lvl3pPr marL="1425575" algn="l">
              <a:defRPr>
                <a:solidFill>
                  <a:schemeClr val="tx1"/>
                </a:solidFill>
                <a:latin typeface="Arial" charset="0"/>
              </a:defRPr>
            </a:lvl3pPr>
            <a:lvl4pPr marL="1539875" algn="l">
              <a:defRPr>
                <a:solidFill>
                  <a:schemeClr val="tx1"/>
                </a:solidFill>
                <a:latin typeface="Arial" charset="0"/>
              </a:defRPr>
            </a:lvl4pPr>
            <a:lvl5pPr algn="l">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spcBef>
                <a:spcPct val="50000"/>
              </a:spcBef>
              <a:buClr>
                <a:srgbClr val="800080"/>
              </a:buClr>
              <a:buSzPct val="55000"/>
              <a:buFont typeface="Wingdings" pitchFamily="2" charset="2"/>
              <a:buNone/>
            </a:pPr>
            <a:r>
              <a:rPr lang="en-US" altLang="en-US" sz="1600" u="sng" dirty="0" smtClean="0">
                <a:latin typeface="Courier New" pitchFamily="49" charset="0"/>
                <a:cs typeface="Times New Roman" pitchFamily="18" charset="0"/>
              </a:rPr>
              <a:t>DrivingRange.java</a:t>
            </a:r>
            <a:r>
              <a:rPr lang="en-US" altLang="en-US" sz="1600" u="sng" dirty="0" smtClean="0">
                <a:latin typeface="Verdana" pitchFamily="34" charset="0"/>
                <a:cs typeface="Times New Roman" pitchFamily="18" charset="0"/>
              </a:rPr>
              <a:t> </a:t>
            </a:r>
            <a:r>
              <a:rPr lang="en-US" altLang="en-US" sz="1600" u="sng" dirty="0">
                <a:latin typeface="Verdana" pitchFamily="34" charset="0"/>
                <a:cs typeface="Times New Roman" pitchFamily="18" charset="0"/>
              </a:rPr>
              <a:t>(client program)</a:t>
            </a:r>
          </a:p>
          <a:p>
            <a:pPr>
              <a:lnSpc>
                <a:spcPct val="50000"/>
              </a:lnSpc>
              <a:spcBef>
                <a:spcPct val="50000"/>
              </a:spcBef>
              <a:buClr>
                <a:srgbClr val="800080"/>
              </a:buClr>
              <a:buSzPct val="55000"/>
              <a:buFont typeface="Wingdings" pitchFamily="2" charset="2"/>
              <a:buNone/>
            </a:pPr>
            <a:r>
              <a:rPr lang="en-US" altLang="en-US" sz="1600" dirty="0">
                <a:latin typeface="Courier New" pitchFamily="49" charset="0"/>
                <a:cs typeface="Times New Roman" pitchFamily="18" charset="0"/>
              </a:rPr>
              <a:t>public class </a:t>
            </a:r>
            <a:r>
              <a:rPr lang="en-US" altLang="en-US" sz="1600" dirty="0" err="1" smtClean="0">
                <a:latin typeface="Courier New" pitchFamily="49" charset="0"/>
                <a:cs typeface="Times New Roman" pitchFamily="18" charset="0"/>
              </a:rPr>
              <a:t>DrivingRange</a:t>
            </a:r>
            <a:r>
              <a:rPr lang="en-US" altLang="en-US" sz="1600" dirty="0" smtClean="0">
                <a:latin typeface="Courier New" pitchFamily="49" charset="0"/>
                <a:cs typeface="Times New Roman" pitchFamily="18" charset="0"/>
              </a:rPr>
              <a:t> </a:t>
            </a:r>
            <a:r>
              <a:rPr lang="en-US" altLang="en-US" sz="1600" dirty="0">
                <a:latin typeface="Courier New" pitchFamily="49" charset="0"/>
                <a:cs typeface="Times New Roman" pitchFamily="18" charset="0"/>
              </a:rPr>
              <a:t>{</a:t>
            </a:r>
          </a:p>
          <a:p>
            <a:pPr>
              <a:lnSpc>
                <a:spcPct val="50000"/>
              </a:lnSpc>
              <a:spcBef>
                <a:spcPct val="50000"/>
              </a:spcBef>
              <a:buClr>
                <a:srgbClr val="800080"/>
              </a:buClr>
              <a:buSzPct val="55000"/>
              <a:buFont typeface="Wingdings" pitchFamily="2" charset="2"/>
              <a:buNone/>
            </a:pPr>
            <a:r>
              <a:rPr lang="en-US" altLang="en-US" sz="1600" dirty="0">
                <a:latin typeface="Courier New" pitchFamily="49" charset="0"/>
                <a:cs typeface="Times New Roman" pitchFamily="18" charset="0"/>
              </a:rPr>
              <a:t>    main(String[] </a:t>
            </a:r>
            <a:r>
              <a:rPr lang="en-US" altLang="en-US" sz="1600" dirty="0" err="1">
                <a:latin typeface="Courier New" pitchFamily="49" charset="0"/>
                <a:cs typeface="Times New Roman" pitchFamily="18" charset="0"/>
              </a:rPr>
              <a:t>args</a:t>
            </a:r>
            <a:r>
              <a:rPr lang="en-US" altLang="en-US" sz="1600" dirty="0">
                <a:latin typeface="Courier New" pitchFamily="49" charset="0"/>
                <a:cs typeface="Times New Roman" pitchFamily="18" charset="0"/>
              </a:rPr>
              <a:t>) {</a:t>
            </a:r>
          </a:p>
          <a:p>
            <a:pPr>
              <a:lnSpc>
                <a:spcPct val="50000"/>
              </a:lnSpc>
              <a:spcBef>
                <a:spcPct val="50000"/>
              </a:spcBef>
              <a:buClr>
                <a:srgbClr val="800080"/>
              </a:buClr>
              <a:buSzPct val="55000"/>
              <a:buFont typeface="Wingdings" pitchFamily="2" charset="2"/>
              <a:buNone/>
            </a:pPr>
            <a:r>
              <a:rPr lang="en-US" altLang="en-US" sz="1600" dirty="0">
                <a:latin typeface="Courier New" pitchFamily="49" charset="0"/>
                <a:cs typeface="Times New Roman" pitchFamily="18" charset="0"/>
              </a:rPr>
              <a:t>        new </a:t>
            </a:r>
            <a:r>
              <a:rPr lang="en-US" altLang="en-US" sz="1600" dirty="0" err="1">
                <a:latin typeface="Courier New" pitchFamily="49" charset="0"/>
                <a:cs typeface="Times New Roman" pitchFamily="18" charset="0"/>
              </a:rPr>
              <a:t>DrawingPanel</a:t>
            </a:r>
            <a:r>
              <a:rPr lang="en-US" altLang="en-US" sz="1600" dirty="0">
                <a:latin typeface="Courier New" pitchFamily="49" charset="0"/>
                <a:cs typeface="Times New Roman" pitchFamily="18" charset="0"/>
              </a:rPr>
              <a:t>(...)</a:t>
            </a:r>
          </a:p>
          <a:p>
            <a:pPr>
              <a:lnSpc>
                <a:spcPct val="50000"/>
              </a:lnSpc>
              <a:spcBef>
                <a:spcPct val="50000"/>
              </a:spcBef>
              <a:buClr>
                <a:srgbClr val="800080"/>
              </a:buClr>
              <a:buSzPct val="55000"/>
              <a:buFont typeface="Wingdings" pitchFamily="2" charset="2"/>
              <a:buNone/>
            </a:pPr>
            <a:r>
              <a:rPr lang="en-US" altLang="en-US" sz="1600" dirty="0">
                <a:latin typeface="Courier New" pitchFamily="49" charset="0"/>
                <a:cs typeface="Times New Roman" pitchFamily="18" charset="0"/>
              </a:rPr>
              <a:t>        new </a:t>
            </a:r>
            <a:r>
              <a:rPr lang="en-US" altLang="en-US" sz="1600" dirty="0" err="1">
                <a:latin typeface="Courier New" pitchFamily="49" charset="0"/>
                <a:cs typeface="Times New Roman" pitchFamily="18" charset="0"/>
              </a:rPr>
              <a:t>DrawingPanel</a:t>
            </a:r>
            <a:r>
              <a:rPr lang="en-US" altLang="en-US" sz="1600" dirty="0">
                <a:latin typeface="Courier New" pitchFamily="49" charset="0"/>
                <a:cs typeface="Times New Roman" pitchFamily="18" charset="0"/>
              </a:rPr>
              <a:t>(...)</a:t>
            </a:r>
          </a:p>
          <a:p>
            <a:pPr>
              <a:lnSpc>
                <a:spcPct val="50000"/>
              </a:lnSpc>
              <a:spcBef>
                <a:spcPct val="50000"/>
              </a:spcBef>
              <a:buClr>
                <a:srgbClr val="800080"/>
              </a:buClr>
              <a:buSzPct val="55000"/>
              <a:buFont typeface="Wingdings" pitchFamily="2" charset="2"/>
              <a:buNone/>
            </a:pPr>
            <a:r>
              <a:rPr lang="en-US" altLang="en-US" sz="1600" dirty="0">
                <a:latin typeface="Courier New" pitchFamily="49" charset="0"/>
                <a:cs typeface="Times New Roman" pitchFamily="18" charset="0"/>
              </a:rPr>
              <a:t>        ...</a:t>
            </a:r>
          </a:p>
          <a:p>
            <a:pPr>
              <a:lnSpc>
                <a:spcPct val="50000"/>
              </a:lnSpc>
              <a:spcBef>
                <a:spcPct val="50000"/>
              </a:spcBef>
              <a:buClr>
                <a:srgbClr val="800080"/>
              </a:buClr>
              <a:buSzPct val="55000"/>
              <a:buFont typeface="Wingdings" pitchFamily="2" charset="2"/>
              <a:buNone/>
            </a:pPr>
            <a:r>
              <a:rPr lang="en-US" altLang="en-US" sz="1600" dirty="0">
                <a:latin typeface="Courier New" pitchFamily="49" charset="0"/>
                <a:cs typeface="Times New Roman" pitchFamily="18" charset="0"/>
              </a:rPr>
              <a:t>    }</a:t>
            </a:r>
          </a:p>
          <a:p>
            <a:pPr>
              <a:lnSpc>
                <a:spcPct val="50000"/>
              </a:lnSpc>
              <a:spcBef>
                <a:spcPct val="50000"/>
              </a:spcBef>
              <a:buClr>
                <a:srgbClr val="800080"/>
              </a:buClr>
              <a:buSzPct val="55000"/>
              <a:buFont typeface="Wingdings" pitchFamily="2" charset="2"/>
              <a:buNone/>
            </a:pPr>
            <a:r>
              <a:rPr lang="en-US" altLang="en-US" sz="1600" dirty="0">
                <a:latin typeface="Courier New" pitchFamily="49" charset="0"/>
                <a:cs typeface="Times New Roman" pitchFamily="18" charset="0"/>
              </a:rPr>
              <a:t>}</a:t>
            </a:r>
          </a:p>
        </p:txBody>
      </p:sp>
      <p:sp>
        <p:nvSpPr>
          <p:cNvPr id="818181" name="Text Box 5"/>
          <p:cNvSpPr txBox="1">
            <a:spLocks noChangeArrowheads="1"/>
          </p:cNvSpPr>
          <p:nvPr/>
        </p:nvSpPr>
        <p:spPr bwMode="auto">
          <a:xfrm>
            <a:off x="4838700" y="2400300"/>
            <a:ext cx="3543300" cy="107721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31775" indent="-231775" algn="l">
              <a:defRPr>
                <a:solidFill>
                  <a:schemeClr val="tx1"/>
                </a:solidFill>
                <a:latin typeface="Arial" charset="0"/>
              </a:defRPr>
            </a:lvl1pPr>
            <a:lvl2pPr marL="1311275" algn="l">
              <a:defRPr>
                <a:solidFill>
                  <a:schemeClr val="tx1"/>
                </a:solidFill>
                <a:latin typeface="Arial" charset="0"/>
              </a:defRPr>
            </a:lvl2pPr>
            <a:lvl3pPr marL="1425575" algn="l">
              <a:defRPr>
                <a:solidFill>
                  <a:schemeClr val="tx1"/>
                </a:solidFill>
                <a:latin typeface="Arial" charset="0"/>
              </a:defRPr>
            </a:lvl3pPr>
            <a:lvl4pPr marL="1539875" algn="l">
              <a:defRPr>
                <a:solidFill>
                  <a:schemeClr val="tx1"/>
                </a:solidFill>
                <a:latin typeface="Arial" charset="0"/>
              </a:defRPr>
            </a:lvl4pPr>
            <a:lvl5pPr algn="l">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spcBef>
                <a:spcPct val="50000"/>
              </a:spcBef>
              <a:buClr>
                <a:srgbClr val="800080"/>
              </a:buClr>
              <a:buSzPct val="55000"/>
              <a:buFont typeface="Wingdings" pitchFamily="2" charset="2"/>
              <a:buNone/>
            </a:pPr>
            <a:r>
              <a:rPr lang="en-US" altLang="en-US" sz="1600" u="sng" dirty="0">
                <a:latin typeface="Courier New" pitchFamily="49" charset="0"/>
                <a:cs typeface="Times New Roman" pitchFamily="18" charset="0"/>
              </a:rPr>
              <a:t>DrawingPanel.java</a:t>
            </a:r>
            <a:r>
              <a:rPr lang="en-US" altLang="en-US" sz="1600" u="sng" dirty="0">
                <a:latin typeface="Verdana" pitchFamily="34" charset="0"/>
                <a:cs typeface="Times New Roman" pitchFamily="18" charset="0"/>
              </a:rPr>
              <a:t> (class)</a:t>
            </a:r>
          </a:p>
          <a:p>
            <a:pPr>
              <a:lnSpc>
                <a:spcPct val="50000"/>
              </a:lnSpc>
              <a:spcBef>
                <a:spcPct val="50000"/>
              </a:spcBef>
              <a:buClr>
                <a:srgbClr val="800080"/>
              </a:buClr>
              <a:buSzPct val="55000"/>
              <a:buFont typeface="Wingdings" pitchFamily="2" charset="2"/>
              <a:buNone/>
            </a:pPr>
            <a:r>
              <a:rPr lang="en-US" altLang="en-US" sz="1600" dirty="0">
                <a:latin typeface="Courier New" pitchFamily="49" charset="0"/>
                <a:cs typeface="Times New Roman" pitchFamily="18" charset="0"/>
              </a:rPr>
              <a:t>public class </a:t>
            </a:r>
            <a:r>
              <a:rPr lang="en-US" altLang="en-US" sz="1600" dirty="0" err="1">
                <a:latin typeface="Courier New" pitchFamily="49" charset="0"/>
                <a:cs typeface="Times New Roman" pitchFamily="18" charset="0"/>
              </a:rPr>
              <a:t>DrawingPanel</a:t>
            </a:r>
            <a:r>
              <a:rPr lang="en-US" altLang="en-US" sz="1600" dirty="0">
                <a:latin typeface="Courier New" pitchFamily="49" charset="0"/>
                <a:cs typeface="Times New Roman" pitchFamily="18" charset="0"/>
              </a:rPr>
              <a:t> {</a:t>
            </a:r>
          </a:p>
          <a:p>
            <a:pPr>
              <a:lnSpc>
                <a:spcPct val="50000"/>
              </a:lnSpc>
              <a:spcBef>
                <a:spcPct val="50000"/>
              </a:spcBef>
              <a:buClr>
                <a:srgbClr val="800080"/>
              </a:buClr>
              <a:buSzPct val="55000"/>
              <a:buFont typeface="Wingdings" pitchFamily="2" charset="2"/>
              <a:buNone/>
            </a:pPr>
            <a:r>
              <a:rPr lang="en-US" altLang="en-US" sz="1600" dirty="0">
                <a:latin typeface="Courier New" pitchFamily="49" charset="0"/>
                <a:cs typeface="Times New Roman" pitchFamily="18" charset="0"/>
              </a:rPr>
              <a:t>    ...</a:t>
            </a:r>
          </a:p>
          <a:p>
            <a:pPr>
              <a:lnSpc>
                <a:spcPct val="50000"/>
              </a:lnSpc>
              <a:spcBef>
                <a:spcPct val="50000"/>
              </a:spcBef>
              <a:buClr>
                <a:srgbClr val="800080"/>
              </a:buClr>
              <a:buSzPct val="55000"/>
              <a:buFont typeface="Wingdings" pitchFamily="2" charset="2"/>
              <a:buNone/>
            </a:pPr>
            <a:r>
              <a:rPr lang="en-US" altLang="en-US" sz="1600" dirty="0">
                <a:latin typeface="Courier New" pitchFamily="49" charset="0"/>
                <a:cs typeface="Times New Roman" pitchFamily="18" charset="0"/>
              </a:rPr>
              <a:t>}</a:t>
            </a:r>
          </a:p>
        </p:txBody>
      </p:sp>
      <p:sp>
        <p:nvSpPr>
          <p:cNvPr id="818182" name="Line 6"/>
          <p:cNvSpPr>
            <a:spLocks noChangeShapeType="1"/>
          </p:cNvSpPr>
          <p:nvPr/>
        </p:nvSpPr>
        <p:spPr bwMode="auto">
          <a:xfrm>
            <a:off x="4181475" y="2686050"/>
            <a:ext cx="657225" cy="1905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a:p>
        </p:txBody>
      </p:sp>
      <p:sp>
        <p:nvSpPr>
          <p:cNvPr id="818183" name="Line 7"/>
          <p:cNvSpPr>
            <a:spLocks noChangeShapeType="1"/>
          </p:cNvSpPr>
          <p:nvPr/>
        </p:nvSpPr>
        <p:spPr bwMode="auto">
          <a:xfrm>
            <a:off x="4098758" y="3617494"/>
            <a:ext cx="2835442" cy="148790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a:p>
        </p:txBody>
      </p:sp>
      <p:sp>
        <p:nvSpPr>
          <p:cNvPr id="818184" name="Line 8"/>
          <p:cNvSpPr>
            <a:spLocks noChangeShapeType="1"/>
          </p:cNvSpPr>
          <p:nvPr/>
        </p:nvSpPr>
        <p:spPr bwMode="auto">
          <a:xfrm>
            <a:off x="4098758" y="3898232"/>
            <a:ext cx="930442" cy="12071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a:p>
        </p:txBody>
      </p:sp>
      <p:pic>
        <p:nvPicPr>
          <p:cNvPr id="818185" name="Picture 9"/>
          <p:cNvPicPr>
            <a:picLocks noChangeAspect="1" noChangeArrowheads="1"/>
          </p:cNvPicPr>
          <p:nvPr/>
        </p:nvPicPr>
        <p:blipFill>
          <a:blip r:embed="rId2">
            <a:extLst>
              <a:ext uri="{28A0092B-C50C-407E-A947-70E740481C1C}">
                <a14:useLocalDpi xmlns:a14="http://schemas.microsoft.com/office/drawing/2010/main" val="0"/>
              </a:ext>
            </a:extLst>
          </a:blip>
          <a:srcRect r="31429"/>
          <a:stretch>
            <a:fillRect/>
          </a:stretch>
        </p:blipFill>
        <p:spPr bwMode="auto">
          <a:xfrm>
            <a:off x="4181475" y="5105400"/>
            <a:ext cx="36576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3911292"/>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Summary</a:t>
            </a:r>
            <a:endParaRPr lang="en-US" dirty="0"/>
          </a:p>
        </p:txBody>
      </p:sp>
      <p:sp>
        <p:nvSpPr>
          <p:cNvPr id="3" name="Content Placeholder 2"/>
          <p:cNvSpPr>
            <a:spLocks noGrp="1"/>
          </p:cNvSpPr>
          <p:nvPr>
            <p:ph idx="1"/>
          </p:nvPr>
        </p:nvSpPr>
        <p:spPr/>
        <p:txBody>
          <a:bodyPr/>
          <a:lstStyle/>
          <a:p>
            <a:r>
              <a:rPr lang="en-US" dirty="0" smtClean="0"/>
              <a:t>What are the 3 components of a class?</a:t>
            </a:r>
          </a:p>
          <a:p>
            <a:pPr lvl="1"/>
            <a:r>
              <a:rPr lang="en-US" dirty="0" smtClean="0"/>
              <a:t>Methods</a:t>
            </a:r>
          </a:p>
          <a:p>
            <a:pPr lvl="1"/>
            <a:r>
              <a:rPr lang="en-US" dirty="0" smtClean="0"/>
              <a:t>Fields</a:t>
            </a:r>
          </a:p>
          <a:p>
            <a:pPr lvl="1"/>
            <a:r>
              <a:rPr lang="en-US" dirty="0" smtClean="0"/>
              <a:t>Constructors</a:t>
            </a:r>
          </a:p>
          <a:p>
            <a:r>
              <a:rPr lang="en-US" dirty="0" smtClean="0"/>
              <a:t>What is difference between a class and an object?</a:t>
            </a:r>
          </a:p>
          <a:p>
            <a:pPr lvl="1"/>
            <a:r>
              <a:rPr lang="en-US" dirty="0" smtClean="0"/>
              <a:t>A class is a blueprint for how to create an instance of an object.</a:t>
            </a:r>
          </a:p>
        </p:txBody>
      </p:sp>
    </p:spTree>
    <p:extLst>
      <p:ext uri="{BB962C8B-B14F-4D97-AF65-F5344CB8AC3E}">
        <p14:creationId xmlns:p14="http://schemas.microsoft.com/office/powerpoint/2010/main" val="358276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p:cNvSpPr>
            <a:spLocks noGrp="1" noChangeArrowheads="1"/>
          </p:cNvSpPr>
          <p:nvPr>
            <p:ph type="title"/>
          </p:nvPr>
        </p:nvSpPr>
        <p:spPr/>
        <p:txBody>
          <a:bodyPr/>
          <a:lstStyle/>
          <a:p>
            <a:r>
              <a:rPr lang="en-US" altLang="en-US"/>
              <a:t>Object state: Fields</a:t>
            </a: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006894823"/>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p:txBody>
          <a:bodyPr/>
          <a:lstStyle/>
          <a:p>
            <a:r>
              <a:rPr lang="en-US" altLang="en-US"/>
              <a:t>Point class, version 1</a:t>
            </a:r>
          </a:p>
        </p:txBody>
      </p:sp>
      <p:sp>
        <p:nvSpPr>
          <p:cNvPr id="826371" name="Rectangle 3"/>
          <p:cNvSpPr>
            <a:spLocks noGrp="1" noChangeArrowheads="1"/>
          </p:cNvSpPr>
          <p:nvPr>
            <p:ph idx="1"/>
          </p:nvPr>
        </p:nvSpPr>
        <p:spPr>
          <a:xfrm>
            <a:off x="457200" y="1600200"/>
            <a:ext cx="7620000" cy="3810000"/>
          </a:xfrm>
        </p:spPr>
        <p:txBody>
          <a:bodyPr>
            <a:normAutofit/>
          </a:bodyPr>
          <a:lstStyle/>
          <a:p>
            <a:pPr marL="114300" indent="0">
              <a:buNone/>
            </a:pPr>
            <a:r>
              <a:rPr lang="en-US" sz="1800" b="1" dirty="0">
                <a:solidFill>
                  <a:srgbClr val="7F0055"/>
                </a:solidFill>
                <a:latin typeface="Consolas"/>
              </a:rPr>
              <a:t>public</a:t>
            </a:r>
            <a:r>
              <a:rPr lang="en-US" sz="1800" b="1" dirty="0">
                <a:solidFill>
                  <a:srgbClr val="000000"/>
                </a:solidFill>
                <a:latin typeface="Consolas"/>
              </a:rPr>
              <a:t> </a:t>
            </a:r>
            <a:r>
              <a:rPr lang="en-US" sz="1800" b="1" dirty="0">
                <a:solidFill>
                  <a:srgbClr val="7F0055"/>
                </a:solidFill>
                <a:latin typeface="Consolas"/>
              </a:rPr>
              <a:t>class</a:t>
            </a:r>
            <a:r>
              <a:rPr lang="en-US" sz="1800" b="1" dirty="0">
                <a:solidFill>
                  <a:srgbClr val="000000"/>
                </a:solidFill>
                <a:latin typeface="Consolas"/>
              </a:rPr>
              <a:t> Point {</a:t>
            </a:r>
          </a:p>
          <a:p>
            <a:pPr marL="411480" lvl="1" indent="0">
              <a:buNone/>
            </a:pPr>
            <a:r>
              <a:rPr lang="en-US" sz="1600" b="1" dirty="0">
                <a:solidFill>
                  <a:srgbClr val="7F0055"/>
                </a:solidFill>
                <a:latin typeface="Consolas"/>
              </a:rPr>
              <a:t>private</a:t>
            </a:r>
            <a:r>
              <a:rPr lang="en-US" sz="1600" b="1" dirty="0">
                <a:solidFill>
                  <a:srgbClr val="000000"/>
                </a:solidFill>
                <a:latin typeface="Consolas"/>
              </a:rPr>
              <a:t> </a:t>
            </a:r>
            <a:r>
              <a:rPr lang="en-US" sz="1600" b="1" dirty="0" err="1">
                <a:solidFill>
                  <a:srgbClr val="7F0055"/>
                </a:solidFill>
                <a:latin typeface="Consolas"/>
              </a:rPr>
              <a:t>int</a:t>
            </a:r>
            <a:r>
              <a:rPr lang="en-US" sz="1600" b="1" dirty="0">
                <a:solidFill>
                  <a:srgbClr val="000000"/>
                </a:solidFill>
                <a:latin typeface="Consolas"/>
              </a:rPr>
              <a:t> </a:t>
            </a:r>
            <a:r>
              <a:rPr lang="en-US" sz="1600" b="1" u="sng" dirty="0">
                <a:solidFill>
                  <a:srgbClr val="0000C0"/>
                </a:solidFill>
                <a:latin typeface="Consolas"/>
              </a:rPr>
              <a:t>x</a:t>
            </a:r>
            <a:r>
              <a:rPr lang="en-US" sz="1600" b="1" u="sng" dirty="0">
                <a:solidFill>
                  <a:srgbClr val="000000"/>
                </a:solidFill>
                <a:latin typeface="Consolas"/>
              </a:rPr>
              <a:t>;</a:t>
            </a:r>
          </a:p>
          <a:p>
            <a:pPr marL="411480" lvl="1" indent="0">
              <a:buNone/>
            </a:pPr>
            <a:r>
              <a:rPr lang="en-US" sz="1600" b="1" dirty="0">
                <a:solidFill>
                  <a:srgbClr val="7F0055"/>
                </a:solidFill>
                <a:latin typeface="Consolas"/>
              </a:rPr>
              <a:t>private</a:t>
            </a:r>
            <a:r>
              <a:rPr lang="en-US" sz="1600" b="1" dirty="0">
                <a:solidFill>
                  <a:srgbClr val="000000"/>
                </a:solidFill>
                <a:latin typeface="Consolas"/>
              </a:rPr>
              <a:t> </a:t>
            </a:r>
            <a:r>
              <a:rPr lang="en-US" sz="1600" b="1" dirty="0" err="1">
                <a:solidFill>
                  <a:srgbClr val="7F0055"/>
                </a:solidFill>
                <a:latin typeface="Consolas"/>
              </a:rPr>
              <a:t>int</a:t>
            </a:r>
            <a:r>
              <a:rPr lang="en-US" sz="1600" b="1" dirty="0">
                <a:solidFill>
                  <a:srgbClr val="000000"/>
                </a:solidFill>
                <a:latin typeface="Consolas"/>
              </a:rPr>
              <a:t> </a:t>
            </a:r>
            <a:r>
              <a:rPr lang="en-US" sz="1600" b="1" u="sng" dirty="0">
                <a:solidFill>
                  <a:srgbClr val="0000C0"/>
                </a:solidFill>
                <a:latin typeface="Consolas"/>
              </a:rPr>
              <a:t>y</a:t>
            </a:r>
            <a:r>
              <a:rPr lang="en-US" sz="1600" b="1" u="sng" dirty="0">
                <a:solidFill>
                  <a:srgbClr val="000000"/>
                </a:solidFill>
                <a:latin typeface="Consolas"/>
              </a:rPr>
              <a:t>;</a:t>
            </a:r>
          </a:p>
          <a:p>
            <a:pPr marL="114300" indent="0">
              <a:buNone/>
            </a:pPr>
            <a:r>
              <a:rPr lang="en-US" sz="1800" dirty="0">
                <a:solidFill>
                  <a:srgbClr val="000000"/>
                </a:solidFill>
                <a:latin typeface="Consolas"/>
              </a:rPr>
              <a:t>}</a:t>
            </a:r>
            <a:endParaRPr lang="en-US" altLang="en-US" sz="1800" dirty="0" smtClean="0">
              <a:latin typeface="Courier New" pitchFamily="49" charset="0"/>
            </a:endParaRPr>
          </a:p>
          <a:p>
            <a:pPr lvl="1">
              <a:lnSpc>
                <a:spcPct val="80000"/>
              </a:lnSpc>
            </a:pPr>
            <a:endParaRPr lang="en-US" altLang="en-US" sz="900" dirty="0"/>
          </a:p>
          <a:p>
            <a:pPr>
              <a:lnSpc>
                <a:spcPct val="110000"/>
              </a:lnSpc>
            </a:pPr>
            <a:r>
              <a:rPr lang="en-US" altLang="en-US" dirty="0" smtClean="0"/>
              <a:t>The </a:t>
            </a:r>
            <a:r>
              <a:rPr lang="en-US" altLang="en-US" dirty="0"/>
              <a:t>above code creates a new type named </a:t>
            </a:r>
            <a:r>
              <a:rPr lang="en-US" altLang="en-US" dirty="0">
                <a:latin typeface="Courier New" pitchFamily="49" charset="0"/>
              </a:rPr>
              <a:t>Point</a:t>
            </a:r>
            <a:r>
              <a:rPr lang="en-US" altLang="en-US" dirty="0"/>
              <a:t>.</a:t>
            </a:r>
          </a:p>
          <a:p>
            <a:pPr lvl="1">
              <a:lnSpc>
                <a:spcPct val="110000"/>
              </a:lnSpc>
            </a:pPr>
            <a:r>
              <a:rPr lang="en-US" altLang="en-US" dirty="0" smtClean="0"/>
              <a:t>Each </a:t>
            </a:r>
            <a:r>
              <a:rPr lang="en-US" b="1" dirty="0" smtClean="0">
                <a:solidFill>
                  <a:srgbClr val="000000"/>
                </a:solidFill>
                <a:latin typeface="Consolas"/>
              </a:rPr>
              <a:t>Point </a:t>
            </a:r>
            <a:r>
              <a:rPr lang="en-US" altLang="en-US" dirty="0" smtClean="0"/>
              <a:t>object contains two pieces of data:</a:t>
            </a:r>
          </a:p>
          <a:p>
            <a:pPr lvl="2"/>
            <a:r>
              <a:rPr lang="en-US" altLang="en-US" dirty="0" smtClean="0"/>
              <a:t>an </a:t>
            </a:r>
            <a:r>
              <a:rPr lang="en-US" b="1" dirty="0" err="1" smtClean="0">
                <a:solidFill>
                  <a:srgbClr val="7F0055"/>
                </a:solidFill>
                <a:latin typeface="Consolas"/>
              </a:rPr>
              <a:t>int</a:t>
            </a:r>
            <a:r>
              <a:rPr lang="en-US" b="1" dirty="0" smtClean="0">
                <a:solidFill>
                  <a:srgbClr val="000000"/>
                </a:solidFill>
                <a:latin typeface="Consolas"/>
              </a:rPr>
              <a:t> </a:t>
            </a:r>
            <a:r>
              <a:rPr lang="en-US" altLang="en-US" dirty="0" smtClean="0"/>
              <a:t>named </a:t>
            </a:r>
            <a:r>
              <a:rPr lang="en-US" altLang="en-US" dirty="0" smtClean="0">
                <a:latin typeface="Courier New" pitchFamily="49" charset="0"/>
              </a:rPr>
              <a:t>x</a:t>
            </a:r>
            <a:r>
              <a:rPr lang="en-US" altLang="en-US" dirty="0" smtClean="0"/>
              <a:t>, and</a:t>
            </a:r>
          </a:p>
          <a:p>
            <a:pPr lvl="2"/>
            <a:r>
              <a:rPr lang="en-US" altLang="en-US" dirty="0" smtClean="0"/>
              <a:t>an </a:t>
            </a:r>
            <a:r>
              <a:rPr lang="en-US" b="1" dirty="0" err="1">
                <a:solidFill>
                  <a:srgbClr val="7F0055"/>
                </a:solidFill>
                <a:latin typeface="Consolas"/>
              </a:rPr>
              <a:t>int</a:t>
            </a:r>
            <a:r>
              <a:rPr lang="en-US" b="1" dirty="0">
                <a:solidFill>
                  <a:srgbClr val="000000"/>
                </a:solidFill>
                <a:latin typeface="Consolas"/>
              </a:rPr>
              <a:t> </a:t>
            </a:r>
            <a:r>
              <a:rPr lang="en-US" altLang="en-US" dirty="0" smtClean="0"/>
              <a:t>named </a:t>
            </a:r>
            <a:r>
              <a:rPr lang="en-US" altLang="en-US" dirty="0">
                <a:latin typeface="Courier New" pitchFamily="49" charset="0"/>
              </a:rPr>
              <a:t>y</a:t>
            </a:r>
            <a:r>
              <a:rPr lang="en-US" altLang="en-US" dirty="0"/>
              <a:t>.</a:t>
            </a:r>
          </a:p>
          <a:p>
            <a:pPr lvl="2"/>
            <a:endParaRPr lang="en-US" altLang="en-US" dirty="0"/>
          </a:p>
          <a:p>
            <a:pPr lvl="1"/>
            <a:r>
              <a:rPr lang="en-US" b="1" dirty="0" smtClean="0">
                <a:solidFill>
                  <a:srgbClr val="000000"/>
                </a:solidFill>
                <a:latin typeface="Consolas"/>
              </a:rPr>
              <a:t>Point </a:t>
            </a:r>
            <a:r>
              <a:rPr lang="en-US" altLang="en-US" dirty="0" smtClean="0"/>
              <a:t>objects </a:t>
            </a:r>
            <a:r>
              <a:rPr lang="en-US" altLang="en-US" dirty="0"/>
              <a:t>do not contain any behavior (yet</a:t>
            </a:r>
            <a:r>
              <a:rPr lang="en-US" altLang="en-US" dirty="0" smtClean="0"/>
              <a:t>).</a:t>
            </a:r>
          </a:p>
          <a:p>
            <a:pPr lvl="1"/>
            <a:endParaRPr lang="en-US" altLang="en-US" dirty="0">
              <a:latin typeface="Courier New" pitchFamily="49" charset="0"/>
            </a:endParaRPr>
          </a:p>
        </p:txBody>
      </p:sp>
      <p:sp>
        <p:nvSpPr>
          <p:cNvPr id="2" name="TextBox 1"/>
          <p:cNvSpPr txBox="1"/>
          <p:nvPr/>
        </p:nvSpPr>
        <p:spPr>
          <a:xfrm>
            <a:off x="457200" y="5562600"/>
            <a:ext cx="7620000"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marL="411480" lvl="1" indent="0">
              <a:buNone/>
            </a:pPr>
            <a:r>
              <a:rPr lang="en-US" altLang="en-US" b="1" dirty="0">
                <a:latin typeface="Courier New" pitchFamily="49" charset="0"/>
              </a:rPr>
              <a:t>As a class: </a:t>
            </a:r>
            <a:r>
              <a:rPr lang="en-US" altLang="en-US" dirty="0">
                <a:latin typeface="Courier New" pitchFamily="49" charset="0"/>
              </a:rPr>
              <a:t>Create a class named Point</a:t>
            </a:r>
          </a:p>
        </p:txBody>
      </p:sp>
    </p:spTree>
    <p:extLst>
      <p:ext uri="{BB962C8B-B14F-4D97-AF65-F5344CB8AC3E}">
        <p14:creationId xmlns:p14="http://schemas.microsoft.com/office/powerpoint/2010/main" val="14097843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26371">
                                            <p:txEl>
                                              <p:pRg st="10" end="10"/>
                                            </p:txEl>
                                          </p:spTgt>
                                        </p:tgtEl>
                                        <p:attrNameLst>
                                          <p:attrName>style.visibility</p:attrName>
                                        </p:attrNameLst>
                                      </p:cBhvr>
                                      <p:to>
                                        <p:strVal val="visible"/>
                                      </p:to>
                                    </p:set>
                                    <p:animEffect transition="in" filter="fade">
                                      <p:cBhvr>
                                        <p:cTn id="7" dur="1000"/>
                                        <p:tgtEl>
                                          <p:spTgt spid="8263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ChangeArrowheads="1"/>
          </p:cNvSpPr>
          <p:nvPr>
            <p:ph type="title"/>
          </p:nvPr>
        </p:nvSpPr>
        <p:spPr/>
        <p:txBody>
          <a:bodyPr/>
          <a:lstStyle/>
          <a:p>
            <a:r>
              <a:rPr lang="en-US" altLang="en-US"/>
              <a:t>Fields</a:t>
            </a:r>
          </a:p>
        </p:txBody>
      </p:sp>
      <p:sp>
        <p:nvSpPr>
          <p:cNvPr id="827395" name="Rectangle 3"/>
          <p:cNvSpPr>
            <a:spLocks noGrp="1" noChangeArrowheads="1"/>
          </p:cNvSpPr>
          <p:nvPr>
            <p:ph idx="1"/>
          </p:nvPr>
        </p:nvSpPr>
        <p:spPr>
          <a:xfrm>
            <a:off x="0" y="1600200"/>
            <a:ext cx="8458200" cy="4800600"/>
          </a:xfrm>
        </p:spPr>
        <p:txBody>
          <a:bodyPr>
            <a:normAutofit/>
          </a:bodyPr>
          <a:lstStyle/>
          <a:p>
            <a:r>
              <a:rPr lang="en-US" altLang="en-US" b="1" dirty="0"/>
              <a:t>field</a:t>
            </a:r>
            <a:r>
              <a:rPr lang="en-US" altLang="en-US" dirty="0"/>
              <a:t>: A variable inside an object that is part of its state.</a:t>
            </a:r>
          </a:p>
          <a:p>
            <a:pPr lvl="1"/>
            <a:r>
              <a:rPr lang="en-US" altLang="en-US" dirty="0"/>
              <a:t>Each object has </a:t>
            </a:r>
            <a:r>
              <a:rPr lang="en-US" altLang="en-US" i="1" dirty="0"/>
              <a:t>its own copy </a:t>
            </a:r>
            <a:r>
              <a:rPr lang="en-US" altLang="en-US" dirty="0"/>
              <a:t>of each field.</a:t>
            </a:r>
          </a:p>
          <a:p>
            <a:pPr lvl="1"/>
            <a:endParaRPr lang="en-US" altLang="en-US" dirty="0"/>
          </a:p>
          <a:p>
            <a:r>
              <a:rPr lang="en-US" altLang="en-US" dirty="0"/>
              <a:t>Declaration syntax:</a:t>
            </a:r>
          </a:p>
          <a:p>
            <a:pPr lvl="1">
              <a:buFontTx/>
              <a:buNone/>
            </a:pPr>
            <a:endParaRPr lang="en-US" altLang="en-US" sz="900" b="1" i="1" dirty="0"/>
          </a:p>
          <a:p>
            <a:pPr lvl="1">
              <a:buFontTx/>
              <a:buNone/>
            </a:pPr>
            <a:r>
              <a:rPr lang="en-US" altLang="en-US" b="1" i="1" dirty="0"/>
              <a:t>	</a:t>
            </a:r>
            <a:r>
              <a:rPr lang="en-US" altLang="en-US" b="1" dirty="0"/>
              <a:t>type</a:t>
            </a:r>
            <a:r>
              <a:rPr lang="en-US" altLang="en-US" b="1" i="1" dirty="0">
                <a:latin typeface="Courier New" pitchFamily="49" charset="0"/>
              </a:rPr>
              <a:t> </a:t>
            </a:r>
            <a:r>
              <a:rPr lang="en-US" altLang="en-US" b="1" dirty="0"/>
              <a:t>name</a:t>
            </a:r>
            <a:r>
              <a:rPr lang="en-US" altLang="en-US" dirty="0">
                <a:latin typeface="Courier New" pitchFamily="49" charset="0"/>
              </a:rPr>
              <a:t>;</a:t>
            </a:r>
          </a:p>
          <a:p>
            <a:pPr lvl="1">
              <a:buFontTx/>
              <a:buNone/>
            </a:pPr>
            <a:endParaRPr lang="en-US" altLang="en-US" dirty="0"/>
          </a:p>
          <a:p>
            <a:pPr lvl="1"/>
            <a:r>
              <a:rPr lang="en-US" altLang="en-US" dirty="0"/>
              <a:t>Example</a:t>
            </a:r>
            <a:r>
              <a:rPr lang="en-US" altLang="en-US" dirty="0" smtClean="0"/>
              <a:t>:</a:t>
            </a:r>
          </a:p>
          <a:p>
            <a:pPr marL="777240" lvl="2" indent="0">
              <a:buNone/>
            </a:pPr>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Student {</a:t>
            </a:r>
          </a:p>
          <a:p>
            <a:pPr marL="1051560" lvl="3" indent="0">
              <a:buNone/>
            </a:pPr>
            <a:r>
              <a:rPr lang="en-US" b="1" dirty="0">
                <a:solidFill>
                  <a:srgbClr val="7F0055"/>
                </a:solidFill>
                <a:latin typeface="Consolas"/>
              </a:rPr>
              <a:t>private</a:t>
            </a:r>
            <a:r>
              <a:rPr lang="en-US" b="1" dirty="0">
                <a:solidFill>
                  <a:srgbClr val="000000"/>
                </a:solidFill>
                <a:latin typeface="Consolas"/>
              </a:rPr>
              <a:t> String </a:t>
            </a:r>
            <a:r>
              <a:rPr lang="en-US" b="1" dirty="0">
                <a:solidFill>
                  <a:srgbClr val="0000C0"/>
                </a:solidFill>
                <a:latin typeface="Consolas"/>
              </a:rPr>
              <a:t>name</a:t>
            </a:r>
            <a:r>
              <a:rPr lang="en-US" b="1" dirty="0" smtClean="0">
                <a:solidFill>
                  <a:srgbClr val="000000"/>
                </a:solidFill>
                <a:latin typeface="Consolas"/>
              </a:rPr>
              <a:t>; /</a:t>
            </a:r>
            <a:r>
              <a:rPr lang="en-US" altLang="en-US" b="1" dirty="0" smtClean="0">
                <a:solidFill>
                  <a:srgbClr val="008080"/>
                </a:solidFill>
                <a:latin typeface="Courier New" pitchFamily="49" charset="0"/>
              </a:rPr>
              <a:t>/ </a:t>
            </a:r>
            <a:r>
              <a:rPr lang="en-US" altLang="en-US" b="1" dirty="0">
                <a:solidFill>
                  <a:srgbClr val="008080"/>
                </a:solidFill>
                <a:latin typeface="Courier New" pitchFamily="49" charset="0"/>
              </a:rPr>
              <a:t>each Student object has</a:t>
            </a:r>
            <a:endParaRPr lang="en-US" b="1" u="sng" dirty="0">
              <a:solidFill>
                <a:srgbClr val="000000"/>
              </a:solidFill>
              <a:latin typeface="Consolas"/>
            </a:endParaRPr>
          </a:p>
          <a:p>
            <a:pPr marL="1051560" lvl="3" indent="0">
              <a:buNone/>
            </a:pPr>
            <a:r>
              <a:rPr lang="en-US" b="1" dirty="0">
                <a:solidFill>
                  <a:srgbClr val="7F0055"/>
                </a:solidFill>
                <a:latin typeface="Consolas"/>
              </a:rPr>
              <a:t>private</a:t>
            </a:r>
            <a:r>
              <a:rPr lang="en-US" b="1" dirty="0">
                <a:solidFill>
                  <a:srgbClr val="000000"/>
                </a:solidFill>
                <a:latin typeface="Consolas"/>
              </a:rPr>
              <a:t> </a:t>
            </a:r>
            <a:r>
              <a:rPr lang="en-US" b="1" dirty="0">
                <a:solidFill>
                  <a:srgbClr val="7F0055"/>
                </a:solidFill>
                <a:latin typeface="Consolas"/>
              </a:rPr>
              <a:t>double</a:t>
            </a:r>
            <a:r>
              <a:rPr lang="en-US" b="1" dirty="0">
                <a:solidFill>
                  <a:srgbClr val="000000"/>
                </a:solidFill>
                <a:latin typeface="Consolas"/>
              </a:rPr>
              <a:t> </a:t>
            </a:r>
            <a:r>
              <a:rPr lang="en-US" b="1" dirty="0" err="1">
                <a:solidFill>
                  <a:srgbClr val="0000C0"/>
                </a:solidFill>
                <a:latin typeface="Consolas"/>
              </a:rPr>
              <a:t>gpa</a:t>
            </a:r>
            <a:r>
              <a:rPr lang="en-US" b="1" dirty="0" smtClean="0">
                <a:solidFill>
                  <a:srgbClr val="000000"/>
                </a:solidFill>
                <a:latin typeface="Consolas"/>
              </a:rPr>
              <a:t>;  </a:t>
            </a:r>
            <a:r>
              <a:rPr lang="en-US" altLang="en-US" b="1" dirty="0" smtClean="0">
                <a:solidFill>
                  <a:srgbClr val="008080"/>
                </a:solidFill>
                <a:latin typeface="Courier New" pitchFamily="49" charset="0"/>
              </a:rPr>
              <a:t>// </a:t>
            </a:r>
            <a:r>
              <a:rPr lang="en-US" altLang="en-US" b="1" dirty="0">
                <a:solidFill>
                  <a:srgbClr val="008080"/>
                </a:solidFill>
                <a:latin typeface="Courier New" pitchFamily="49" charset="0"/>
              </a:rPr>
              <a:t>a name and </a:t>
            </a:r>
            <a:r>
              <a:rPr lang="en-US" altLang="en-US" b="1" dirty="0" err="1">
                <a:solidFill>
                  <a:srgbClr val="008080"/>
                </a:solidFill>
                <a:latin typeface="Courier New" pitchFamily="49" charset="0"/>
              </a:rPr>
              <a:t>gpa</a:t>
            </a:r>
            <a:r>
              <a:rPr lang="en-US" altLang="en-US" b="1" dirty="0">
                <a:solidFill>
                  <a:srgbClr val="008080"/>
                </a:solidFill>
                <a:latin typeface="Courier New" pitchFamily="49" charset="0"/>
              </a:rPr>
              <a:t> field</a:t>
            </a:r>
            <a:endParaRPr lang="en-US" b="1" u="sng" dirty="0">
              <a:solidFill>
                <a:srgbClr val="000000"/>
              </a:solidFill>
              <a:latin typeface="Consolas"/>
            </a:endParaRPr>
          </a:p>
          <a:p>
            <a:pPr marL="777240" lvl="2" indent="0">
              <a:buNone/>
            </a:pPr>
            <a:r>
              <a:rPr lang="en-US" dirty="0">
                <a:solidFill>
                  <a:srgbClr val="000000"/>
                </a:solidFill>
                <a:latin typeface="Consolas"/>
              </a:rPr>
              <a:t>}</a:t>
            </a:r>
            <a:endParaRPr lang="en-US" altLang="en-US" dirty="0" smtClean="0"/>
          </a:p>
          <a:p>
            <a:pPr lvl="1">
              <a:buFontTx/>
              <a:buNone/>
            </a:pPr>
            <a:endParaRPr lang="en-US" altLang="en-US" sz="900" dirty="0">
              <a:latin typeface="Courier New" pitchFamily="49" charset="0"/>
            </a:endParaRPr>
          </a:p>
          <a:p>
            <a:pPr lvl="1">
              <a:lnSpc>
                <a:spcPct val="80000"/>
              </a:lnSpc>
              <a:buFontTx/>
              <a:buNone/>
            </a:pPr>
            <a:r>
              <a:rPr lang="en-US" altLang="en-US" dirty="0">
                <a:latin typeface="Courier New" pitchFamily="49" charset="0"/>
              </a:rPr>
              <a:t>	</a:t>
            </a:r>
          </a:p>
        </p:txBody>
      </p:sp>
    </p:spTree>
    <p:extLst>
      <p:ext uri="{BB962C8B-B14F-4D97-AF65-F5344CB8AC3E}">
        <p14:creationId xmlns:p14="http://schemas.microsoft.com/office/powerpoint/2010/main" val="110112792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p:txBody>
          <a:bodyPr/>
          <a:lstStyle/>
          <a:p>
            <a:r>
              <a:rPr lang="en-US" altLang="en-US"/>
              <a:t>Accessing fields</a:t>
            </a:r>
          </a:p>
        </p:txBody>
      </p:sp>
      <p:sp>
        <p:nvSpPr>
          <p:cNvPr id="828419" name="Rectangle 3"/>
          <p:cNvSpPr>
            <a:spLocks noGrp="1" noChangeArrowheads="1"/>
          </p:cNvSpPr>
          <p:nvPr>
            <p:ph idx="1"/>
          </p:nvPr>
        </p:nvSpPr>
        <p:spPr>
          <a:xfrm>
            <a:off x="0" y="1828800"/>
            <a:ext cx="8458200" cy="4800600"/>
          </a:xfrm>
        </p:spPr>
        <p:txBody>
          <a:bodyPr/>
          <a:lstStyle/>
          <a:p>
            <a:pPr marL="273050" indent="-273050">
              <a:tabLst>
                <a:tab pos="2286000" algn="l"/>
              </a:tabLst>
            </a:pPr>
            <a:r>
              <a:rPr lang="en-US" altLang="en-US" dirty="0"/>
              <a:t>Other classes can access/modify an object's fields.</a:t>
            </a:r>
          </a:p>
          <a:p>
            <a:pPr marL="639763" lvl="1" indent="-246063">
              <a:tabLst>
                <a:tab pos="2286000" algn="l"/>
              </a:tabLst>
            </a:pPr>
            <a:endParaRPr lang="en-US" altLang="en-US" sz="900" dirty="0"/>
          </a:p>
          <a:p>
            <a:pPr marL="639763" lvl="1" indent="-246063">
              <a:tabLst>
                <a:tab pos="2286000" algn="l"/>
              </a:tabLst>
            </a:pPr>
            <a:r>
              <a:rPr lang="en-US" altLang="en-US" dirty="0"/>
              <a:t>access:	</a:t>
            </a:r>
            <a:r>
              <a:rPr lang="en-US" altLang="en-US" b="1" dirty="0" err="1"/>
              <a:t>variable</a:t>
            </a:r>
            <a:r>
              <a:rPr lang="en-US" altLang="en-US" dirty="0" err="1">
                <a:latin typeface="Courier New" pitchFamily="49" charset="0"/>
              </a:rPr>
              <a:t>.</a:t>
            </a:r>
            <a:r>
              <a:rPr lang="en-US" altLang="en-US" b="1" dirty="0" err="1"/>
              <a:t>field</a:t>
            </a:r>
            <a:endParaRPr lang="en-US" altLang="en-US" sz="900" dirty="0">
              <a:latin typeface="Courier New" pitchFamily="49" charset="0"/>
            </a:endParaRPr>
          </a:p>
          <a:p>
            <a:pPr marL="639763" lvl="1" indent="-246063">
              <a:tabLst>
                <a:tab pos="2286000" algn="l"/>
              </a:tabLst>
            </a:pPr>
            <a:r>
              <a:rPr lang="en-US" altLang="en-US" dirty="0"/>
              <a:t>modify:	</a:t>
            </a:r>
            <a:r>
              <a:rPr lang="en-US" altLang="en-US" b="1" dirty="0" err="1"/>
              <a:t>variable</a:t>
            </a:r>
            <a:r>
              <a:rPr lang="en-US" altLang="en-US" dirty="0" err="1">
                <a:latin typeface="Courier New" pitchFamily="49" charset="0"/>
              </a:rPr>
              <a:t>.</a:t>
            </a:r>
            <a:r>
              <a:rPr lang="en-US" altLang="en-US" b="1" dirty="0" err="1"/>
              <a:t>field</a:t>
            </a:r>
            <a:r>
              <a:rPr lang="en-US" altLang="en-US" b="1" i="1" dirty="0">
                <a:latin typeface="Courier New" pitchFamily="49" charset="0"/>
              </a:rPr>
              <a:t> </a:t>
            </a:r>
            <a:r>
              <a:rPr lang="en-US" altLang="en-US" dirty="0">
                <a:latin typeface="Courier New" pitchFamily="49" charset="0"/>
              </a:rPr>
              <a:t>=</a:t>
            </a:r>
            <a:r>
              <a:rPr lang="en-US" altLang="en-US" b="1" i="1" dirty="0">
                <a:latin typeface="Courier New" pitchFamily="49" charset="0"/>
              </a:rPr>
              <a:t> </a:t>
            </a:r>
            <a:r>
              <a:rPr lang="en-US" altLang="en-US" b="1" dirty="0"/>
              <a:t>value</a:t>
            </a:r>
            <a:r>
              <a:rPr lang="en-US" altLang="en-US" dirty="0">
                <a:latin typeface="Courier New" pitchFamily="49" charset="0"/>
              </a:rPr>
              <a:t>;</a:t>
            </a:r>
          </a:p>
          <a:p>
            <a:pPr marL="639763" lvl="1" indent="-246063">
              <a:tabLst>
                <a:tab pos="2286000" algn="l"/>
              </a:tabLst>
            </a:pPr>
            <a:endParaRPr lang="en-US" altLang="en-US" dirty="0"/>
          </a:p>
          <a:p>
            <a:pPr marL="342583" indent="-246063">
              <a:tabLst>
                <a:tab pos="2286000" algn="l"/>
              </a:tabLst>
            </a:pPr>
            <a:r>
              <a:rPr lang="en-US" dirty="0"/>
              <a:t>Public fields tend to link you to a particular implementation and limit your flexibility in changing your code</a:t>
            </a:r>
            <a:r>
              <a:rPr lang="en-US" dirty="0" smtClean="0"/>
              <a:t>.	</a:t>
            </a:r>
            <a:endParaRPr lang="en-US" altLang="en-US" dirty="0"/>
          </a:p>
          <a:p>
            <a:pPr marL="273050" indent="-273050">
              <a:tabLst>
                <a:tab pos="2286000" algn="l"/>
              </a:tabLst>
            </a:pPr>
            <a:r>
              <a:rPr lang="en-US" altLang="en-US" dirty="0"/>
              <a:t>Example:</a:t>
            </a:r>
          </a:p>
          <a:p>
            <a:pPr marL="639763" lvl="1" indent="-246063">
              <a:lnSpc>
                <a:spcPct val="80000"/>
              </a:lnSpc>
              <a:buFontTx/>
              <a:buNone/>
              <a:tabLst>
                <a:tab pos="2286000" algn="l"/>
              </a:tabLst>
            </a:pPr>
            <a:endParaRPr lang="en-US" altLang="en-US" sz="900" dirty="0">
              <a:latin typeface="Courier New" pitchFamily="49" charset="0"/>
            </a:endParaRPr>
          </a:p>
          <a:p>
            <a:pPr marL="639763" lvl="1" indent="-246063">
              <a:lnSpc>
                <a:spcPct val="80000"/>
              </a:lnSpc>
              <a:buFontTx/>
              <a:buNone/>
              <a:tabLst>
                <a:tab pos="2286000" algn="l"/>
              </a:tabLst>
            </a:pPr>
            <a:r>
              <a:rPr lang="en-US" altLang="en-US" sz="1800" dirty="0">
                <a:latin typeface="Courier New" pitchFamily="49" charset="0"/>
              </a:rPr>
              <a:t>Point p1 = new Point();</a:t>
            </a:r>
          </a:p>
          <a:p>
            <a:pPr marL="639763" lvl="1" indent="-246063">
              <a:lnSpc>
                <a:spcPct val="80000"/>
              </a:lnSpc>
              <a:buFontTx/>
              <a:buNone/>
              <a:tabLst>
                <a:tab pos="2286000" algn="l"/>
              </a:tabLst>
            </a:pPr>
            <a:r>
              <a:rPr lang="en-US" altLang="en-US" sz="1800" dirty="0">
                <a:latin typeface="Courier New" pitchFamily="49" charset="0"/>
              </a:rPr>
              <a:t>Point p2 = new Point();</a:t>
            </a:r>
          </a:p>
          <a:p>
            <a:pPr marL="639763" lvl="1" indent="-246063">
              <a:lnSpc>
                <a:spcPct val="80000"/>
              </a:lnSpc>
              <a:buFontTx/>
              <a:buNone/>
              <a:tabLst>
                <a:tab pos="2286000" algn="l"/>
              </a:tabLst>
            </a:pPr>
            <a:r>
              <a:rPr lang="en-US" altLang="en-US" sz="1800" dirty="0" err="1">
                <a:latin typeface="Courier New" pitchFamily="49" charset="0"/>
              </a:rPr>
              <a:t>System.out.println</a:t>
            </a:r>
            <a:r>
              <a:rPr lang="en-US" altLang="en-US" sz="1800" dirty="0">
                <a:latin typeface="Courier New" pitchFamily="49" charset="0"/>
              </a:rPr>
              <a:t>("the x-</a:t>
            </a:r>
            <a:r>
              <a:rPr lang="en-US" altLang="en-US" sz="1800" dirty="0" err="1">
                <a:latin typeface="Courier New" pitchFamily="49" charset="0"/>
              </a:rPr>
              <a:t>coord</a:t>
            </a:r>
            <a:r>
              <a:rPr lang="en-US" altLang="en-US" sz="1800" dirty="0">
                <a:latin typeface="Courier New" pitchFamily="49" charset="0"/>
              </a:rPr>
              <a:t> is " + </a:t>
            </a:r>
            <a:r>
              <a:rPr lang="en-US" altLang="en-US" sz="1800" b="1" dirty="0">
                <a:latin typeface="Courier New" pitchFamily="49" charset="0"/>
              </a:rPr>
              <a:t>p1.x</a:t>
            </a:r>
            <a:r>
              <a:rPr lang="en-US" altLang="en-US" sz="1800" dirty="0">
                <a:latin typeface="Courier New" pitchFamily="49" charset="0"/>
              </a:rPr>
              <a:t>);   </a:t>
            </a:r>
            <a:r>
              <a:rPr lang="en-US" altLang="en-US" sz="1800" b="1" dirty="0">
                <a:solidFill>
                  <a:srgbClr val="008080"/>
                </a:solidFill>
                <a:latin typeface="Courier New" pitchFamily="49" charset="0"/>
              </a:rPr>
              <a:t>// access</a:t>
            </a:r>
          </a:p>
          <a:p>
            <a:pPr marL="639763" lvl="1" indent="-246063">
              <a:lnSpc>
                <a:spcPct val="80000"/>
              </a:lnSpc>
              <a:buFontTx/>
              <a:buNone/>
              <a:tabLst>
                <a:tab pos="2286000" algn="l"/>
              </a:tabLst>
            </a:pPr>
            <a:r>
              <a:rPr lang="en-US" altLang="en-US" sz="1800" b="1" dirty="0">
                <a:latin typeface="Courier New" pitchFamily="49" charset="0"/>
              </a:rPr>
              <a:t>p2.y =</a:t>
            </a:r>
            <a:r>
              <a:rPr lang="en-US" altLang="en-US" sz="1800" dirty="0">
                <a:latin typeface="Courier New" pitchFamily="49" charset="0"/>
              </a:rPr>
              <a:t> 13;                                      </a:t>
            </a:r>
            <a:r>
              <a:rPr lang="en-US" altLang="en-US" sz="1800" b="1" dirty="0">
                <a:solidFill>
                  <a:srgbClr val="008080"/>
                </a:solidFill>
                <a:latin typeface="Courier New" pitchFamily="49" charset="0"/>
              </a:rPr>
              <a:t>// modify</a:t>
            </a:r>
          </a:p>
        </p:txBody>
      </p:sp>
    </p:spTree>
    <p:extLst>
      <p:ext uri="{BB962C8B-B14F-4D97-AF65-F5344CB8AC3E}">
        <p14:creationId xmlns:p14="http://schemas.microsoft.com/office/powerpoint/2010/main" val="151597706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Access Control</a:t>
            </a:r>
            <a:endParaRPr lang="en-US" dirty="0"/>
          </a:p>
        </p:txBody>
      </p:sp>
      <p:sp>
        <p:nvSpPr>
          <p:cNvPr id="2" name="Content Placeholder 1"/>
          <p:cNvSpPr>
            <a:spLocks noGrp="1"/>
          </p:cNvSpPr>
          <p:nvPr>
            <p:ph idx="1"/>
          </p:nvPr>
        </p:nvSpPr>
        <p:spPr/>
        <p:txBody>
          <a:bodyPr/>
          <a:lstStyle/>
          <a:p>
            <a:r>
              <a:rPr lang="en-US" dirty="0" smtClean="0"/>
              <a:t>We’ve been using </a:t>
            </a:r>
            <a:r>
              <a:rPr lang="en-US" sz="1800" b="1" dirty="0">
                <a:solidFill>
                  <a:srgbClr val="7F0055"/>
                </a:solidFill>
                <a:highlight>
                  <a:srgbClr val="E8F2FE"/>
                </a:highlight>
                <a:latin typeface="Consolas"/>
              </a:rPr>
              <a:t>public</a:t>
            </a:r>
            <a:r>
              <a:rPr lang="en-US" sz="2400" b="1" dirty="0">
                <a:solidFill>
                  <a:srgbClr val="7F0055"/>
                </a:solidFill>
                <a:highlight>
                  <a:srgbClr val="E8F2FE"/>
                </a:highlight>
                <a:latin typeface="Consolas"/>
              </a:rPr>
              <a:t> </a:t>
            </a:r>
            <a:r>
              <a:rPr lang="en-US" dirty="0" smtClean="0"/>
              <a:t>in a lot of places</a:t>
            </a:r>
          </a:p>
          <a:p>
            <a:r>
              <a:rPr lang="en-US" sz="1800" b="1" dirty="0">
                <a:solidFill>
                  <a:srgbClr val="7F0055"/>
                </a:solidFill>
                <a:highlight>
                  <a:srgbClr val="E8F2FE"/>
                </a:highlight>
                <a:latin typeface="Consolas"/>
              </a:rPr>
              <a:t>public</a:t>
            </a:r>
            <a:r>
              <a:rPr lang="en-US" dirty="0" smtClean="0">
                <a:latin typeface="Consolas" pitchFamily="49" charset="0"/>
                <a:cs typeface="Consolas" pitchFamily="49" charset="0"/>
              </a:rPr>
              <a:t> </a:t>
            </a:r>
            <a:r>
              <a:rPr lang="en-US" dirty="0" smtClean="0"/>
              <a:t>is a Java </a:t>
            </a:r>
            <a:r>
              <a:rPr lang="en-US" i="1" dirty="0" smtClean="0"/>
              <a:t>access specifier</a:t>
            </a:r>
          </a:p>
          <a:p>
            <a:pPr lvl="1"/>
            <a:r>
              <a:rPr lang="en-US" dirty="0" smtClean="0"/>
              <a:t>Others are </a:t>
            </a:r>
            <a:r>
              <a:rPr lang="en-US" sz="1800" b="1" dirty="0">
                <a:solidFill>
                  <a:srgbClr val="7F0055"/>
                </a:solidFill>
                <a:highlight>
                  <a:srgbClr val="E8F2FE"/>
                </a:highlight>
                <a:latin typeface="Consolas"/>
              </a:rPr>
              <a:t>private</a:t>
            </a:r>
            <a:r>
              <a:rPr lang="en-US" dirty="0" smtClean="0">
                <a:latin typeface="Consolas" pitchFamily="49" charset="0"/>
                <a:cs typeface="Consolas" pitchFamily="49" charset="0"/>
              </a:rPr>
              <a:t> </a:t>
            </a:r>
            <a:r>
              <a:rPr lang="en-US" dirty="0" smtClean="0">
                <a:latin typeface="+mj-lt"/>
                <a:cs typeface="Consolas" pitchFamily="49" charset="0"/>
              </a:rPr>
              <a:t>and</a:t>
            </a:r>
            <a:r>
              <a:rPr lang="en-US" dirty="0" smtClean="0">
                <a:latin typeface="Consolas" pitchFamily="49" charset="0"/>
                <a:cs typeface="Consolas" pitchFamily="49" charset="0"/>
              </a:rPr>
              <a:t> </a:t>
            </a:r>
            <a:r>
              <a:rPr lang="en-US" sz="1800" b="1" dirty="0">
                <a:solidFill>
                  <a:srgbClr val="7F0055"/>
                </a:solidFill>
                <a:highlight>
                  <a:srgbClr val="E8F2FE"/>
                </a:highlight>
                <a:latin typeface="Consolas"/>
              </a:rPr>
              <a:t>protected</a:t>
            </a:r>
          </a:p>
          <a:p>
            <a:r>
              <a:rPr lang="en-US" dirty="0" smtClean="0"/>
              <a:t>Access specifiers tell Java who should be able to see and use the class/method/variable we’re defining</a:t>
            </a:r>
          </a:p>
          <a:p>
            <a:pPr lvl="1"/>
            <a:r>
              <a:rPr lang="en-US" sz="1800" b="1" dirty="0">
                <a:solidFill>
                  <a:srgbClr val="7F0055"/>
                </a:solidFill>
                <a:highlight>
                  <a:srgbClr val="E8F2FE"/>
                </a:highlight>
                <a:latin typeface="Consolas"/>
              </a:rPr>
              <a:t>public</a:t>
            </a:r>
            <a:r>
              <a:rPr lang="en-US" dirty="0" smtClean="0"/>
              <a:t>: can be seen/used by everyone anywhere</a:t>
            </a:r>
          </a:p>
          <a:p>
            <a:pPr lvl="1"/>
            <a:r>
              <a:rPr lang="en-US" sz="1800" b="1" dirty="0">
                <a:solidFill>
                  <a:srgbClr val="7F0055"/>
                </a:solidFill>
                <a:highlight>
                  <a:srgbClr val="E8F2FE"/>
                </a:highlight>
                <a:latin typeface="Consolas"/>
              </a:rPr>
              <a:t>private</a:t>
            </a:r>
            <a:r>
              <a:rPr lang="en-US" dirty="0" smtClean="0"/>
              <a:t>: can only be seen/used by the class itself</a:t>
            </a:r>
          </a:p>
          <a:p>
            <a:pPr lvl="1"/>
            <a:r>
              <a:rPr lang="en-US" dirty="0" smtClean="0"/>
              <a:t>Ignore </a:t>
            </a:r>
            <a:r>
              <a:rPr lang="en-US" sz="1800" b="1" dirty="0">
                <a:solidFill>
                  <a:srgbClr val="7F0055"/>
                </a:solidFill>
                <a:highlight>
                  <a:srgbClr val="E8F2FE"/>
                </a:highlight>
                <a:latin typeface="Consolas"/>
              </a:rPr>
              <a:t>protected</a:t>
            </a:r>
            <a:r>
              <a:rPr lang="en-US" dirty="0" smtClean="0"/>
              <a:t> for now– we won’t be using it.</a:t>
            </a:r>
            <a:endParaRPr lang="en-US" dirty="0"/>
          </a:p>
        </p:txBody>
      </p:sp>
    </p:spTree>
    <p:extLst>
      <p:ext uri="{BB962C8B-B14F-4D97-AF65-F5344CB8AC3E}">
        <p14:creationId xmlns:p14="http://schemas.microsoft.com/office/powerpoint/2010/main" val="12353680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9346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Access Control</a:t>
            </a:r>
            <a:endParaRPr lang="en-US" dirty="0"/>
          </a:p>
        </p:txBody>
      </p:sp>
      <p:sp>
        <p:nvSpPr>
          <p:cNvPr id="2" name="Content Placeholder 1"/>
          <p:cNvSpPr>
            <a:spLocks noGrp="1"/>
          </p:cNvSpPr>
          <p:nvPr>
            <p:ph idx="1"/>
          </p:nvPr>
        </p:nvSpPr>
        <p:spPr/>
        <p:txBody>
          <a:bodyPr/>
          <a:lstStyle/>
          <a:p>
            <a:r>
              <a:rPr lang="en-US" dirty="0" smtClean="0"/>
              <a:t>Now that we’re defining classes, we’ll start using </a:t>
            </a:r>
            <a:r>
              <a:rPr lang="en-US" dirty="0" smtClean="0">
                <a:latin typeface="Consolas" pitchFamily="49" charset="0"/>
                <a:cs typeface="Consolas" pitchFamily="49" charset="0"/>
              </a:rPr>
              <a:t>private </a:t>
            </a:r>
            <a:r>
              <a:rPr lang="en-US" dirty="0" smtClean="0">
                <a:latin typeface="+mj-lt"/>
                <a:cs typeface="Consolas" pitchFamily="49" charset="0"/>
              </a:rPr>
              <a:t>for some things</a:t>
            </a:r>
          </a:p>
          <a:p>
            <a:r>
              <a:rPr lang="en-US" dirty="0" smtClean="0">
                <a:latin typeface="+mj-lt"/>
                <a:cs typeface="Consolas" pitchFamily="49" charset="0"/>
              </a:rPr>
              <a:t>Like with variable names, there are no rules about this, just conventions</a:t>
            </a:r>
          </a:p>
          <a:p>
            <a:r>
              <a:rPr lang="en-US" dirty="0" smtClean="0">
                <a:latin typeface="+mj-lt"/>
                <a:cs typeface="Consolas" pitchFamily="49" charset="0"/>
              </a:rPr>
              <a:t>We’ll use the following conventions:</a:t>
            </a:r>
          </a:p>
          <a:p>
            <a:pPr lvl="1"/>
            <a:r>
              <a:rPr lang="en-US" dirty="0" smtClean="0">
                <a:latin typeface="+mj-lt"/>
                <a:cs typeface="Consolas" pitchFamily="49" charset="0"/>
              </a:rPr>
              <a:t>Almost all fields will be </a:t>
            </a:r>
            <a:r>
              <a:rPr lang="en-US" dirty="0" smtClean="0">
                <a:latin typeface="Consolas" pitchFamily="49" charset="0"/>
                <a:cs typeface="Consolas" pitchFamily="49" charset="0"/>
              </a:rPr>
              <a:t>private</a:t>
            </a:r>
          </a:p>
          <a:p>
            <a:pPr lvl="1"/>
            <a:r>
              <a:rPr lang="en-US" dirty="0" smtClean="0">
                <a:latin typeface="+mj-lt"/>
                <a:cs typeface="Consolas" pitchFamily="49" charset="0"/>
              </a:rPr>
              <a:t>Almost all constructors will be </a:t>
            </a:r>
            <a:r>
              <a:rPr lang="en-US" dirty="0" smtClean="0">
                <a:latin typeface="Consolas" pitchFamily="49" charset="0"/>
                <a:cs typeface="Consolas" pitchFamily="49" charset="0"/>
              </a:rPr>
              <a:t>public</a:t>
            </a:r>
          </a:p>
          <a:p>
            <a:pPr lvl="1"/>
            <a:r>
              <a:rPr lang="en-US" dirty="0" smtClean="0">
                <a:latin typeface="+mj-lt"/>
                <a:cs typeface="Consolas" pitchFamily="49" charset="0"/>
              </a:rPr>
              <a:t>Methods will be </a:t>
            </a:r>
            <a:r>
              <a:rPr lang="en-US" dirty="0" smtClean="0">
                <a:latin typeface="Consolas" pitchFamily="49" charset="0"/>
                <a:cs typeface="Consolas" pitchFamily="49" charset="0"/>
              </a:rPr>
              <a:t>public</a:t>
            </a:r>
            <a:r>
              <a:rPr lang="en-US" dirty="0" smtClean="0">
                <a:latin typeface="+mj-lt"/>
                <a:cs typeface="Consolas" pitchFamily="49" charset="0"/>
              </a:rPr>
              <a:t> if other classes will want to use them, and </a:t>
            </a:r>
            <a:r>
              <a:rPr lang="en-US" dirty="0" smtClean="0">
                <a:latin typeface="Consolas" pitchFamily="49" charset="0"/>
                <a:cs typeface="Consolas" pitchFamily="49" charset="0"/>
              </a:rPr>
              <a:t>private</a:t>
            </a:r>
            <a:r>
              <a:rPr lang="en-US" dirty="0" smtClean="0">
                <a:latin typeface="+mj-lt"/>
                <a:cs typeface="Consolas" pitchFamily="49" charset="0"/>
              </a:rPr>
              <a:t> otherwise</a:t>
            </a:r>
          </a:p>
          <a:p>
            <a:r>
              <a:rPr lang="en-US" dirty="0" smtClean="0">
                <a:latin typeface="+mj-lt"/>
                <a:cs typeface="Consolas" pitchFamily="49" charset="0"/>
              </a:rPr>
              <a:t>If you’re not sure, feel free to ask</a:t>
            </a:r>
            <a:endParaRPr lang="en-US" dirty="0">
              <a:latin typeface="+mj-lt"/>
              <a:cs typeface="Consolas" pitchFamily="49" charset="0"/>
            </a:endParaRPr>
          </a:p>
        </p:txBody>
      </p:sp>
    </p:spTree>
    <p:extLst>
      <p:ext uri="{BB962C8B-B14F-4D97-AF65-F5344CB8AC3E}">
        <p14:creationId xmlns:p14="http://schemas.microsoft.com/office/powerpoint/2010/main" val="17363789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title"/>
          </p:nvPr>
        </p:nvSpPr>
        <p:spPr/>
        <p:txBody>
          <a:bodyPr/>
          <a:lstStyle/>
          <a:p>
            <a:r>
              <a:rPr lang="en-US" altLang="en-US" dirty="0" smtClean="0"/>
              <a:t>Methods</a:t>
            </a:r>
            <a:endParaRPr lang="en-US" altLang="en-US" dirty="0"/>
          </a:p>
        </p:txBody>
      </p:sp>
      <p:sp>
        <p:nvSpPr>
          <p:cNvPr id="847875" name="Rectangle 3"/>
          <p:cNvSpPr>
            <a:spLocks noGrp="1" noChangeArrowheads="1"/>
          </p:cNvSpPr>
          <p:nvPr>
            <p:ph idx="1"/>
          </p:nvPr>
        </p:nvSpPr>
        <p:spPr>
          <a:xfrm>
            <a:off x="228600" y="1600200"/>
            <a:ext cx="7848600" cy="4114800"/>
          </a:xfrm>
        </p:spPr>
        <p:txBody>
          <a:bodyPr>
            <a:normAutofit fontScale="62500" lnSpcReduction="20000"/>
          </a:bodyPr>
          <a:lstStyle/>
          <a:p>
            <a:pPr marL="273050" indent="-273050">
              <a:tabLst>
                <a:tab pos="2227263" algn="l"/>
              </a:tabLst>
            </a:pPr>
            <a:r>
              <a:rPr lang="en-US" altLang="en-US" b="1" dirty="0"/>
              <a:t>instance method</a:t>
            </a:r>
            <a:r>
              <a:rPr lang="en-US" altLang="en-US" dirty="0"/>
              <a:t> (or </a:t>
            </a:r>
            <a:r>
              <a:rPr lang="en-US" altLang="en-US" b="1" dirty="0"/>
              <a:t>object method</a:t>
            </a:r>
            <a:r>
              <a:rPr lang="en-US" altLang="en-US" dirty="0"/>
              <a:t>): Exists inside each object of a class and gives behavior to each object.</a:t>
            </a:r>
          </a:p>
          <a:p>
            <a:pPr marL="639763" lvl="1" indent="-246063">
              <a:buFontTx/>
              <a:buNone/>
              <a:tabLst>
                <a:tab pos="2227263" algn="l"/>
              </a:tabLst>
            </a:pPr>
            <a:endParaRPr lang="en-US" altLang="en-US" sz="900" dirty="0">
              <a:latin typeface="Courier New" pitchFamily="49" charset="0"/>
            </a:endParaRPr>
          </a:p>
          <a:p>
            <a:pPr marL="639763" lvl="1" indent="-246063">
              <a:buFontTx/>
              <a:buNone/>
              <a:tabLst>
                <a:tab pos="2227263" algn="l"/>
              </a:tabLst>
            </a:pPr>
            <a:endParaRPr lang="en-US" altLang="en-US" sz="900" dirty="0">
              <a:latin typeface="Courier New" pitchFamily="49" charset="0"/>
            </a:endParaRPr>
          </a:p>
          <a:p>
            <a:pPr marL="639763" lvl="1" indent="-246063">
              <a:buFontTx/>
              <a:buNone/>
              <a:tabLst>
                <a:tab pos="2227263" algn="l"/>
              </a:tabLst>
            </a:pPr>
            <a:r>
              <a:rPr lang="en-US" altLang="en-US" dirty="0">
                <a:latin typeface="Courier New" pitchFamily="49" charset="0"/>
              </a:rPr>
              <a:t>	public </a:t>
            </a:r>
            <a:r>
              <a:rPr lang="en-US" altLang="en-US" b="1" dirty="0"/>
              <a:t>type</a:t>
            </a:r>
            <a:r>
              <a:rPr lang="en-US" altLang="en-US" dirty="0">
                <a:latin typeface="Courier New" pitchFamily="49" charset="0"/>
              </a:rPr>
              <a:t> </a:t>
            </a:r>
            <a:r>
              <a:rPr lang="en-US" altLang="en-US" b="1" dirty="0"/>
              <a:t>name</a:t>
            </a:r>
            <a:r>
              <a:rPr lang="en-US" altLang="en-US" dirty="0">
                <a:latin typeface="Courier New" pitchFamily="49" charset="0"/>
              </a:rPr>
              <a:t>(</a:t>
            </a:r>
            <a:r>
              <a:rPr lang="en-US" altLang="en-US" b="1" dirty="0"/>
              <a:t>parameters</a:t>
            </a:r>
            <a:r>
              <a:rPr lang="en-US" altLang="en-US" dirty="0">
                <a:latin typeface="Courier New" pitchFamily="49" charset="0"/>
              </a:rPr>
              <a:t>) {</a:t>
            </a:r>
          </a:p>
          <a:p>
            <a:pPr marL="639763" lvl="1" indent="-246063">
              <a:buFontTx/>
              <a:buNone/>
              <a:tabLst>
                <a:tab pos="2227263" algn="l"/>
              </a:tabLst>
            </a:pPr>
            <a:r>
              <a:rPr lang="en-US" altLang="en-US" dirty="0">
                <a:latin typeface="Courier New" pitchFamily="49" charset="0"/>
              </a:rPr>
              <a:t>	    </a:t>
            </a:r>
            <a:r>
              <a:rPr lang="en-US" altLang="en-US" b="1" dirty="0"/>
              <a:t>statements</a:t>
            </a:r>
            <a:r>
              <a:rPr lang="en-US" altLang="en-US" dirty="0">
                <a:latin typeface="Courier New" pitchFamily="49" charset="0"/>
              </a:rPr>
              <a:t>;</a:t>
            </a:r>
          </a:p>
          <a:p>
            <a:pPr marL="639763" lvl="1" indent="-246063">
              <a:buFontTx/>
              <a:buNone/>
              <a:tabLst>
                <a:tab pos="2227263" algn="l"/>
              </a:tabLst>
            </a:pPr>
            <a:r>
              <a:rPr lang="en-US" altLang="en-US" dirty="0">
                <a:latin typeface="Courier New" pitchFamily="49" charset="0"/>
              </a:rPr>
              <a:t>	}</a:t>
            </a:r>
          </a:p>
          <a:p>
            <a:pPr marL="639763" lvl="1" indent="-246063">
              <a:buFontTx/>
              <a:buNone/>
              <a:tabLst>
                <a:tab pos="2227263" algn="l"/>
              </a:tabLst>
            </a:pPr>
            <a:endParaRPr lang="en-US" altLang="en-US" sz="900" dirty="0">
              <a:latin typeface="Courier New" pitchFamily="49" charset="0"/>
            </a:endParaRPr>
          </a:p>
          <a:p>
            <a:pPr marL="639763" lvl="1" indent="-246063">
              <a:tabLst>
                <a:tab pos="2227263" algn="l"/>
              </a:tabLst>
            </a:pPr>
            <a:r>
              <a:rPr lang="en-US" altLang="en-US" dirty="0"/>
              <a:t>same syntax as static methods, but without </a:t>
            </a:r>
            <a:r>
              <a:rPr lang="en-US" altLang="en-US" dirty="0">
                <a:latin typeface="Courier New" pitchFamily="49" charset="0"/>
              </a:rPr>
              <a:t>static</a:t>
            </a:r>
            <a:r>
              <a:rPr lang="en-US" altLang="en-US" dirty="0"/>
              <a:t> keyword</a:t>
            </a:r>
          </a:p>
          <a:p>
            <a:pPr marL="639763" lvl="1" indent="-246063">
              <a:buFontTx/>
              <a:buNone/>
              <a:tabLst>
                <a:tab pos="2227263" algn="l"/>
              </a:tabLst>
            </a:pPr>
            <a:endParaRPr lang="en-US" altLang="en-US" dirty="0"/>
          </a:p>
          <a:p>
            <a:pPr marL="639763" lvl="1" indent="-246063">
              <a:buFontTx/>
              <a:buNone/>
              <a:tabLst>
                <a:tab pos="2227263" algn="l"/>
              </a:tabLst>
            </a:pPr>
            <a:endParaRPr lang="en-US" altLang="en-US" dirty="0"/>
          </a:p>
          <a:p>
            <a:pPr marL="639763" lvl="1" indent="-246063">
              <a:buFontTx/>
              <a:buNone/>
              <a:tabLst>
                <a:tab pos="2227263" algn="l"/>
              </a:tabLst>
            </a:pPr>
            <a:r>
              <a:rPr lang="en-US" altLang="en-US" dirty="0"/>
              <a:t>	Example:</a:t>
            </a:r>
          </a:p>
          <a:p>
            <a:pPr marL="639763" lvl="1" indent="-246063">
              <a:lnSpc>
                <a:spcPct val="80000"/>
              </a:lnSpc>
              <a:buFontTx/>
              <a:buNone/>
              <a:tabLst>
                <a:tab pos="2227263" algn="l"/>
              </a:tabLst>
            </a:pPr>
            <a:endParaRPr lang="en-US" altLang="en-US" sz="900" dirty="0">
              <a:latin typeface="Courier New" pitchFamily="49" charset="0"/>
            </a:endParaRPr>
          </a:p>
          <a:p>
            <a:pPr marL="639763" lvl="1" indent="-246063">
              <a:lnSpc>
                <a:spcPct val="80000"/>
              </a:lnSpc>
              <a:buFontTx/>
              <a:buNone/>
              <a:tabLst>
                <a:tab pos="2227263" algn="l"/>
              </a:tabLst>
            </a:pPr>
            <a:r>
              <a:rPr lang="en-US" altLang="en-US" dirty="0">
                <a:latin typeface="Courier New" pitchFamily="49" charset="0"/>
              </a:rPr>
              <a:t>	public void shout() {</a:t>
            </a:r>
          </a:p>
          <a:p>
            <a:pPr marL="639763" lvl="1" indent="-246063">
              <a:lnSpc>
                <a:spcPct val="80000"/>
              </a:lnSpc>
              <a:buFontTx/>
              <a:buNone/>
              <a:tabLst>
                <a:tab pos="2227263" algn="l"/>
              </a:tabLst>
            </a:pPr>
            <a:r>
              <a:rPr lang="en-US" altLang="en-US" dirty="0">
                <a:latin typeface="Courier New" pitchFamily="49" charset="0"/>
              </a:rPr>
              <a:t>	    </a:t>
            </a:r>
            <a:r>
              <a:rPr lang="en-US" altLang="en-US" dirty="0" err="1">
                <a:latin typeface="Courier New" pitchFamily="49" charset="0"/>
              </a:rPr>
              <a:t>System.out.println</a:t>
            </a:r>
            <a:r>
              <a:rPr lang="en-US" altLang="en-US" dirty="0">
                <a:latin typeface="Courier New" pitchFamily="49" charset="0"/>
              </a:rPr>
              <a:t>("HELLO THERE!");</a:t>
            </a:r>
          </a:p>
          <a:p>
            <a:pPr marL="639763" lvl="1" indent="-246063">
              <a:lnSpc>
                <a:spcPct val="80000"/>
              </a:lnSpc>
              <a:buFontTx/>
              <a:buNone/>
              <a:tabLst>
                <a:tab pos="2227263" algn="l"/>
              </a:tabLst>
            </a:pPr>
            <a:r>
              <a:rPr lang="en-US" altLang="en-US" dirty="0">
                <a:latin typeface="Courier New" pitchFamily="49" charset="0"/>
              </a:rPr>
              <a:t>	}</a:t>
            </a:r>
          </a:p>
          <a:p>
            <a:r>
              <a:rPr lang="en-US" altLang="en-US" b="1" dirty="0" err="1" smtClean="0"/>
              <a:t>accessor</a:t>
            </a:r>
            <a:r>
              <a:rPr lang="en-US" altLang="en-US" dirty="0"/>
              <a:t>:	A method that lets clients examine object state.</a:t>
            </a:r>
          </a:p>
          <a:p>
            <a:pPr lvl="1"/>
            <a:r>
              <a:rPr lang="en-US" altLang="en-US" dirty="0"/>
              <a:t>Examples: </a:t>
            </a:r>
            <a:r>
              <a:rPr lang="en-US" altLang="en-US" dirty="0">
                <a:latin typeface="Courier New" pitchFamily="49" charset="0"/>
              </a:rPr>
              <a:t>distance</a:t>
            </a:r>
            <a:r>
              <a:rPr lang="en-US" altLang="en-US" dirty="0"/>
              <a:t>, </a:t>
            </a:r>
            <a:r>
              <a:rPr lang="en-US" altLang="en-US" dirty="0" err="1">
                <a:latin typeface="Courier New" pitchFamily="49" charset="0"/>
              </a:rPr>
              <a:t>distanceFromOrigin</a:t>
            </a:r>
            <a:endParaRPr lang="en-US" altLang="en-US" dirty="0"/>
          </a:p>
          <a:p>
            <a:pPr lvl="1"/>
            <a:r>
              <a:rPr lang="en-US" altLang="en-US" dirty="0"/>
              <a:t>often has a non-</a:t>
            </a:r>
            <a:r>
              <a:rPr lang="en-US" altLang="en-US" dirty="0">
                <a:latin typeface="Courier New" pitchFamily="49" charset="0"/>
              </a:rPr>
              <a:t>void</a:t>
            </a:r>
            <a:r>
              <a:rPr lang="en-US" altLang="en-US" dirty="0"/>
              <a:t> return type</a:t>
            </a:r>
          </a:p>
          <a:p>
            <a:pPr lvl="1"/>
            <a:endParaRPr lang="en-US" altLang="en-US" dirty="0"/>
          </a:p>
          <a:p>
            <a:pPr lvl="1"/>
            <a:endParaRPr lang="en-US" altLang="en-US" dirty="0"/>
          </a:p>
          <a:p>
            <a:r>
              <a:rPr lang="en-US" altLang="en-US" b="1" dirty="0" err="1"/>
              <a:t>mutator</a:t>
            </a:r>
            <a:r>
              <a:rPr lang="en-US" altLang="en-US" dirty="0"/>
              <a:t>:	A method that modifies an object's state.</a:t>
            </a:r>
          </a:p>
          <a:p>
            <a:pPr lvl="1"/>
            <a:r>
              <a:rPr lang="en-US" altLang="en-US" dirty="0"/>
              <a:t>Examples: </a:t>
            </a:r>
            <a:r>
              <a:rPr lang="en-US" altLang="en-US" dirty="0" err="1">
                <a:latin typeface="Courier New" pitchFamily="49" charset="0"/>
              </a:rPr>
              <a:t>setLocation</a:t>
            </a:r>
            <a:r>
              <a:rPr lang="en-US" altLang="en-US" dirty="0"/>
              <a:t>, </a:t>
            </a:r>
            <a:r>
              <a:rPr lang="en-US" altLang="en-US" dirty="0">
                <a:latin typeface="Courier New" pitchFamily="49" charset="0"/>
              </a:rPr>
              <a:t>translate</a:t>
            </a:r>
            <a:endParaRPr lang="en-US" altLang="en-US" dirty="0"/>
          </a:p>
        </p:txBody>
      </p:sp>
    </p:spTree>
    <p:extLst>
      <p:ext uri="{BB962C8B-B14F-4D97-AF65-F5344CB8AC3E}">
        <p14:creationId xmlns:p14="http://schemas.microsoft.com/office/powerpoint/2010/main" val="2654658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err="1" smtClean="0"/>
              <a:t>Accessor</a:t>
            </a:r>
            <a:r>
              <a:rPr lang="en-US" dirty="0" smtClean="0"/>
              <a:t>  Methods</a:t>
            </a:r>
            <a:endParaRPr lang="en-US" dirty="0"/>
          </a:p>
        </p:txBody>
      </p:sp>
      <p:sp>
        <p:nvSpPr>
          <p:cNvPr id="2" name="Content Placeholder 1"/>
          <p:cNvSpPr>
            <a:spLocks noGrp="1"/>
          </p:cNvSpPr>
          <p:nvPr>
            <p:ph idx="1"/>
          </p:nvPr>
        </p:nvSpPr>
        <p:spPr/>
        <p:txBody>
          <a:bodyPr>
            <a:normAutofit/>
          </a:bodyPr>
          <a:lstStyle/>
          <a:p>
            <a:r>
              <a:rPr lang="en-US" dirty="0" smtClean="0"/>
              <a:t>Because we declare our variables as </a:t>
            </a:r>
            <a:r>
              <a:rPr lang="en-US" dirty="0" smtClean="0">
                <a:latin typeface="Consolas" pitchFamily="49" charset="0"/>
                <a:cs typeface="Consolas" pitchFamily="49" charset="0"/>
              </a:rPr>
              <a:t>private</a:t>
            </a:r>
            <a:r>
              <a:rPr lang="en-US" dirty="0" smtClean="0">
                <a:latin typeface="+mj-lt"/>
                <a:cs typeface="Consolas" pitchFamily="49" charset="0"/>
              </a:rPr>
              <a:t>, others cannot access them</a:t>
            </a:r>
          </a:p>
          <a:p>
            <a:pPr marL="630936" lvl="2" indent="0">
              <a:buNone/>
            </a:pPr>
            <a:r>
              <a:rPr lang="en-US" dirty="0" smtClean="0">
                <a:latin typeface="Consolas" pitchFamily="49" charset="0"/>
                <a:cs typeface="Consolas" pitchFamily="49" charset="0"/>
              </a:rPr>
              <a:t>Movie </a:t>
            </a:r>
            <a:r>
              <a:rPr lang="en-US" dirty="0" err="1" smtClean="0">
                <a:latin typeface="Consolas" pitchFamily="49" charset="0"/>
                <a:cs typeface="Consolas" pitchFamily="49" charset="0"/>
              </a:rPr>
              <a:t>megamind</a:t>
            </a:r>
            <a:r>
              <a:rPr lang="en-US" dirty="0" smtClean="0">
                <a:latin typeface="Consolas" pitchFamily="49" charset="0"/>
                <a:cs typeface="Consolas" pitchFamily="49" charset="0"/>
              </a:rPr>
              <a:t> = new Movie(“</a:t>
            </a:r>
            <a:r>
              <a:rPr lang="en-US" dirty="0" err="1" smtClean="0">
                <a:latin typeface="Consolas" pitchFamily="49" charset="0"/>
                <a:cs typeface="Consolas" pitchFamily="49" charset="0"/>
              </a:rPr>
              <a:t>Megamind</a:t>
            </a:r>
            <a:r>
              <a:rPr lang="en-US" dirty="0" smtClean="0">
                <a:latin typeface="Consolas" pitchFamily="49" charset="0"/>
                <a:cs typeface="Consolas" pitchFamily="49" charset="0"/>
              </a:rPr>
              <a:t>”);</a:t>
            </a:r>
          </a:p>
          <a:p>
            <a:pPr marL="630936" lvl="2" indent="0">
              <a:buNone/>
            </a:pPr>
            <a:r>
              <a:rPr lang="en-US" dirty="0" err="1" smtClean="0">
                <a:latin typeface="Consolas" pitchFamily="49" charset="0"/>
                <a:cs typeface="Consolas" pitchFamily="49" charset="0"/>
              </a:rPr>
              <a:t>System.out.print</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megamind.title</a:t>
            </a:r>
            <a:r>
              <a:rPr lang="en-US" dirty="0" smtClean="0">
                <a:latin typeface="Consolas" pitchFamily="49" charset="0"/>
                <a:cs typeface="Consolas" pitchFamily="49" charset="0"/>
              </a:rPr>
              <a:t>);	   // won’t work</a:t>
            </a:r>
          </a:p>
          <a:p>
            <a:r>
              <a:rPr lang="en-US" dirty="0" smtClean="0">
                <a:latin typeface="+mj-lt"/>
                <a:cs typeface="Consolas" pitchFamily="49" charset="0"/>
              </a:rPr>
              <a:t>Instead, we use </a:t>
            </a:r>
            <a:r>
              <a:rPr lang="en-US" i="1" dirty="0" err="1" smtClean="0">
                <a:latin typeface="+mj-lt"/>
                <a:cs typeface="Consolas" pitchFamily="49" charset="0"/>
              </a:rPr>
              <a:t>accessor</a:t>
            </a:r>
            <a:r>
              <a:rPr lang="en-US" i="1" dirty="0" smtClean="0">
                <a:latin typeface="+mj-lt"/>
                <a:cs typeface="Consolas" pitchFamily="49" charset="0"/>
              </a:rPr>
              <a:t> methods</a:t>
            </a:r>
            <a:r>
              <a:rPr lang="en-US" dirty="0" smtClean="0">
                <a:latin typeface="+mj-lt"/>
                <a:cs typeface="Consolas" pitchFamily="49" charset="0"/>
              </a:rPr>
              <a:t> to provide access to the data</a:t>
            </a:r>
          </a:p>
          <a:p>
            <a:pPr lvl="1"/>
            <a:r>
              <a:rPr lang="en-US" dirty="0" smtClean="0">
                <a:latin typeface="+mj-lt"/>
                <a:cs typeface="Consolas" pitchFamily="49" charset="0"/>
              </a:rPr>
              <a:t>This provides a </a:t>
            </a:r>
            <a:r>
              <a:rPr lang="en-US" i="1" dirty="0" smtClean="0">
                <a:latin typeface="+mj-lt"/>
                <a:cs typeface="Consolas" pitchFamily="49" charset="0"/>
              </a:rPr>
              <a:t>layer of abstraction</a:t>
            </a:r>
            <a:r>
              <a:rPr lang="en-US" dirty="0" smtClean="0">
                <a:latin typeface="+mj-lt"/>
                <a:cs typeface="Consolas" pitchFamily="49" charset="0"/>
              </a:rPr>
              <a:t> over our data</a:t>
            </a:r>
          </a:p>
          <a:p>
            <a:r>
              <a:rPr lang="en-US" dirty="0" err="1" smtClean="0">
                <a:latin typeface="+mj-lt"/>
                <a:cs typeface="Consolas" pitchFamily="49" charset="0"/>
              </a:rPr>
              <a:t>Accessor</a:t>
            </a:r>
            <a:r>
              <a:rPr lang="en-US" dirty="0" smtClean="0">
                <a:latin typeface="+mj-lt"/>
                <a:cs typeface="Consolas" pitchFamily="49" charset="0"/>
              </a:rPr>
              <a:t> methods typically names of the form </a:t>
            </a:r>
            <a:r>
              <a:rPr lang="en-US" dirty="0" err="1" smtClean="0">
                <a:latin typeface="Consolas" pitchFamily="49" charset="0"/>
                <a:cs typeface="Consolas" pitchFamily="49" charset="0"/>
              </a:rPr>
              <a:t>getVariable</a:t>
            </a:r>
            <a:r>
              <a:rPr lang="en-US" dirty="0" smtClean="0">
                <a:latin typeface="Consolas" pitchFamily="49" charset="0"/>
                <a:cs typeface="Consolas" pitchFamily="49" charset="0"/>
              </a:rPr>
              <a:t> </a:t>
            </a:r>
            <a:r>
              <a:rPr lang="en-US" dirty="0" smtClean="0">
                <a:latin typeface="+mj-lt"/>
                <a:cs typeface="Consolas" pitchFamily="49" charset="0"/>
              </a:rPr>
              <a:t>and don’t take arguments</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657315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err="1" smtClean="0"/>
              <a:t>Accessor</a:t>
            </a:r>
            <a:r>
              <a:rPr lang="en-US" dirty="0" smtClean="0"/>
              <a:t> (Getter) Methods</a:t>
            </a:r>
            <a:endParaRPr lang="en-US" dirty="0"/>
          </a:p>
        </p:txBody>
      </p:sp>
      <p:sp>
        <p:nvSpPr>
          <p:cNvPr id="2" name="Content Placeholder 1"/>
          <p:cNvSpPr>
            <a:spLocks noGrp="1"/>
          </p:cNvSpPr>
          <p:nvPr>
            <p:ph idx="1"/>
          </p:nvPr>
        </p:nvSpPr>
        <p:spPr/>
        <p:txBody>
          <a:bodyPr>
            <a:normAutofit/>
          </a:bodyPr>
          <a:lstStyle/>
          <a:p>
            <a:pPr marL="411480" lvl="1" indent="0">
              <a:buNone/>
            </a:pPr>
            <a:r>
              <a:rPr lang="en-US" dirty="0" smtClean="0">
                <a:solidFill>
                  <a:srgbClr val="3F7F5F"/>
                </a:solidFill>
                <a:latin typeface="Consolas"/>
              </a:rPr>
              <a:t>// </a:t>
            </a:r>
            <a:r>
              <a:rPr lang="en-US" u="sng" dirty="0" smtClean="0">
                <a:solidFill>
                  <a:srgbClr val="3F7F5F"/>
                </a:solidFill>
                <a:latin typeface="Consolas"/>
              </a:rPr>
              <a:t>accessor method</a:t>
            </a:r>
          </a:p>
          <a:p>
            <a:pPr marL="411480" lvl="1" indent="0">
              <a:buNone/>
            </a:pPr>
            <a:r>
              <a:rPr lang="en-US" b="1" dirty="0" smtClean="0">
                <a:solidFill>
                  <a:srgbClr val="7F0055"/>
                </a:solidFill>
                <a:latin typeface="Consolas"/>
              </a:rPr>
              <a:t>public</a:t>
            </a:r>
            <a:r>
              <a:rPr lang="en-US" b="1" dirty="0" smtClean="0">
                <a:solidFill>
                  <a:srgbClr val="000000"/>
                </a:solidFill>
                <a:latin typeface="Consolas"/>
              </a:rPr>
              <a:t> </a:t>
            </a:r>
            <a:r>
              <a:rPr lang="en-US" b="1" dirty="0">
                <a:solidFill>
                  <a:srgbClr val="000000"/>
                </a:solidFill>
                <a:latin typeface="Consolas"/>
              </a:rPr>
              <a:t>String </a:t>
            </a:r>
            <a:r>
              <a:rPr lang="en-US" b="1" dirty="0" err="1">
                <a:solidFill>
                  <a:srgbClr val="000000"/>
                </a:solidFill>
                <a:latin typeface="Consolas"/>
              </a:rPr>
              <a:t>getTitle</a:t>
            </a:r>
            <a:r>
              <a:rPr lang="en-US" b="1" dirty="0">
                <a:solidFill>
                  <a:srgbClr val="000000"/>
                </a:solidFill>
                <a:latin typeface="Consolas"/>
              </a:rPr>
              <a:t>() {</a:t>
            </a:r>
          </a:p>
          <a:p>
            <a:pPr marL="411480" lvl="1" indent="0">
              <a:buNone/>
            </a:pPr>
            <a:r>
              <a:rPr lang="en-US" b="1" dirty="0" smtClean="0">
                <a:solidFill>
                  <a:srgbClr val="7F0055"/>
                </a:solidFill>
                <a:latin typeface="Consolas"/>
              </a:rPr>
              <a:t>  return</a:t>
            </a:r>
            <a:r>
              <a:rPr lang="en-US" b="1" dirty="0" smtClean="0">
                <a:solidFill>
                  <a:srgbClr val="000000"/>
                </a:solidFill>
                <a:latin typeface="Consolas"/>
              </a:rPr>
              <a:t> </a:t>
            </a:r>
            <a:r>
              <a:rPr lang="en-US" b="1" dirty="0">
                <a:solidFill>
                  <a:srgbClr val="000000"/>
                </a:solidFill>
                <a:latin typeface="Consolas"/>
              </a:rPr>
              <a:t>title;</a:t>
            </a:r>
          </a:p>
          <a:p>
            <a:pPr marL="411480" lvl="1" indent="0">
              <a:buNone/>
            </a:pPr>
            <a:r>
              <a:rPr lang="en-US" dirty="0">
                <a:solidFill>
                  <a:srgbClr val="000000"/>
                </a:solidFill>
                <a:latin typeface="Consolas"/>
              </a:rPr>
              <a:t>}</a:t>
            </a:r>
          </a:p>
          <a:p>
            <a:pPr marL="411480" lvl="1" indent="0">
              <a:buNone/>
            </a:pPr>
            <a:endParaRPr lang="en-US" dirty="0">
              <a:latin typeface="Consolas"/>
            </a:endParaRPr>
          </a:p>
          <a:p>
            <a:pPr marL="411480" lvl="1" indent="0">
              <a:buNone/>
            </a:pPr>
            <a:r>
              <a:rPr lang="en-US" dirty="0">
                <a:solidFill>
                  <a:srgbClr val="3F7F5F"/>
                </a:solidFill>
                <a:latin typeface="Consolas"/>
              </a:rPr>
              <a:t>// simple </a:t>
            </a:r>
            <a:r>
              <a:rPr lang="en-US" u="sng" dirty="0">
                <a:solidFill>
                  <a:srgbClr val="3F7F5F"/>
                </a:solidFill>
                <a:latin typeface="Consolas"/>
              </a:rPr>
              <a:t>accessor method</a:t>
            </a:r>
          </a:p>
          <a:p>
            <a:pPr marL="411480" lvl="1" indent="0">
              <a:buNone/>
            </a:pPr>
            <a:r>
              <a:rPr lang="en-US" b="1" dirty="0">
                <a:solidFill>
                  <a:srgbClr val="7F0055"/>
                </a:solidFill>
                <a:latin typeface="Consolas"/>
              </a:rPr>
              <a:t>public</a:t>
            </a:r>
            <a:r>
              <a:rPr lang="en-US" b="1" dirty="0">
                <a:solidFill>
                  <a:srgbClr val="000000"/>
                </a:solidFill>
                <a:latin typeface="Consolas"/>
              </a:rPr>
              <a:t> String[] </a:t>
            </a:r>
            <a:r>
              <a:rPr lang="en-US" b="1" dirty="0" err="1">
                <a:solidFill>
                  <a:srgbClr val="000000"/>
                </a:solidFill>
                <a:latin typeface="Consolas"/>
              </a:rPr>
              <a:t>getActors</a:t>
            </a:r>
            <a:r>
              <a:rPr lang="en-US" b="1" dirty="0">
                <a:solidFill>
                  <a:srgbClr val="000000"/>
                </a:solidFill>
                <a:latin typeface="Consolas"/>
              </a:rPr>
              <a:t>() {</a:t>
            </a:r>
          </a:p>
          <a:p>
            <a:pPr marL="411480" lvl="1" indent="0">
              <a:buNone/>
            </a:pPr>
            <a:r>
              <a:rPr lang="en-US" b="1" dirty="0" smtClean="0">
                <a:solidFill>
                  <a:srgbClr val="7F0055"/>
                </a:solidFill>
                <a:latin typeface="Consolas"/>
              </a:rPr>
              <a:t>   return</a:t>
            </a:r>
            <a:r>
              <a:rPr lang="en-US" b="1" dirty="0" smtClean="0">
                <a:solidFill>
                  <a:srgbClr val="000000"/>
                </a:solidFill>
                <a:latin typeface="Consolas"/>
              </a:rPr>
              <a:t> </a:t>
            </a:r>
            <a:r>
              <a:rPr lang="en-US" b="1" dirty="0">
                <a:solidFill>
                  <a:srgbClr val="000000"/>
                </a:solidFill>
                <a:latin typeface="Consolas"/>
              </a:rPr>
              <a:t>actors;</a:t>
            </a:r>
          </a:p>
          <a:p>
            <a:pPr marL="411480" lvl="1" indent="0">
              <a:buNone/>
            </a:pPr>
            <a:r>
              <a:rPr lang="en-US" dirty="0">
                <a:solidFill>
                  <a:srgbClr val="000000"/>
                </a:solidFill>
                <a:latin typeface="Consolas"/>
              </a:rPr>
              <a:t>}</a:t>
            </a:r>
          </a:p>
          <a:p>
            <a:pPr marL="630936" lvl="2" indent="0">
              <a:buNone/>
            </a:pPr>
            <a:endParaRPr lang="en-US" dirty="0">
              <a:latin typeface="Consolas" pitchFamily="49" charset="0"/>
              <a:cs typeface="Consolas" pitchFamily="49" charset="0"/>
            </a:endParaRPr>
          </a:p>
        </p:txBody>
      </p:sp>
      <p:sp>
        <p:nvSpPr>
          <p:cNvPr id="4" name="TextBox 3"/>
          <p:cNvSpPr txBox="1"/>
          <p:nvPr/>
        </p:nvSpPr>
        <p:spPr>
          <a:xfrm>
            <a:off x="304800" y="6096000"/>
            <a:ext cx="7620000"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marL="411480" lvl="1" indent="0">
              <a:buNone/>
            </a:pPr>
            <a:r>
              <a:rPr lang="en-US" altLang="en-US" b="1" dirty="0">
                <a:latin typeface="Courier New" pitchFamily="49" charset="0"/>
              </a:rPr>
              <a:t>As a class: </a:t>
            </a:r>
            <a:r>
              <a:rPr lang="en-US" altLang="en-US" dirty="0" smtClean="0">
                <a:latin typeface="Courier New" pitchFamily="49" charset="0"/>
              </a:rPr>
              <a:t>Add </a:t>
            </a:r>
            <a:r>
              <a:rPr lang="en-US" altLang="en-US" dirty="0" err="1" smtClean="0">
                <a:latin typeface="Courier New" pitchFamily="49" charset="0"/>
              </a:rPr>
              <a:t>getX</a:t>
            </a:r>
            <a:r>
              <a:rPr lang="en-US" altLang="en-US" dirty="0" smtClean="0">
                <a:latin typeface="Courier New" pitchFamily="49" charset="0"/>
              </a:rPr>
              <a:t> and </a:t>
            </a:r>
            <a:r>
              <a:rPr lang="en-US" altLang="en-US" dirty="0" err="1" smtClean="0">
                <a:latin typeface="Courier New" pitchFamily="49" charset="0"/>
              </a:rPr>
              <a:t>getY</a:t>
            </a:r>
            <a:r>
              <a:rPr lang="en-US" altLang="en-US" dirty="0" smtClean="0">
                <a:latin typeface="Courier New" pitchFamily="49" charset="0"/>
              </a:rPr>
              <a:t> </a:t>
            </a:r>
            <a:r>
              <a:rPr lang="en-US" altLang="en-US" dirty="0" err="1" smtClean="0">
                <a:latin typeface="Courier New" pitchFamily="49" charset="0"/>
              </a:rPr>
              <a:t>accessor</a:t>
            </a:r>
            <a:r>
              <a:rPr lang="en-US" altLang="en-US" dirty="0" smtClean="0">
                <a:latin typeface="Courier New" pitchFamily="49" charset="0"/>
              </a:rPr>
              <a:t> methods</a:t>
            </a:r>
            <a:endParaRPr lang="en-US" altLang="en-US" dirty="0">
              <a:latin typeface="Courier New" pitchFamily="49" charset="0"/>
            </a:endParaRPr>
          </a:p>
        </p:txBody>
      </p:sp>
    </p:spTree>
    <p:extLst>
      <p:ext uri="{BB962C8B-B14F-4D97-AF65-F5344CB8AC3E}">
        <p14:creationId xmlns:p14="http://schemas.microsoft.com/office/powerpoint/2010/main" val="8183055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Other </a:t>
            </a:r>
            <a:r>
              <a:rPr lang="en-US" dirty="0" err="1" smtClean="0"/>
              <a:t>Accessor</a:t>
            </a:r>
            <a:r>
              <a:rPr lang="en-US" dirty="0" smtClean="0"/>
              <a:t> Methods</a:t>
            </a:r>
            <a:endParaRPr lang="en-US" dirty="0"/>
          </a:p>
        </p:txBody>
      </p:sp>
      <p:sp>
        <p:nvSpPr>
          <p:cNvPr id="2" name="Content Placeholder 1"/>
          <p:cNvSpPr>
            <a:spLocks noGrp="1"/>
          </p:cNvSpPr>
          <p:nvPr>
            <p:ph idx="1"/>
          </p:nvPr>
        </p:nvSpPr>
        <p:spPr/>
        <p:txBody>
          <a:bodyPr/>
          <a:lstStyle/>
          <a:p>
            <a:r>
              <a:rPr lang="en-US" dirty="0" smtClean="0"/>
              <a:t>We can also provide </a:t>
            </a:r>
            <a:r>
              <a:rPr lang="en-US" dirty="0" err="1" smtClean="0"/>
              <a:t>accessor</a:t>
            </a:r>
            <a:r>
              <a:rPr lang="en-US" dirty="0" smtClean="0"/>
              <a:t> methods for data for which we don’t store a variable</a:t>
            </a:r>
          </a:p>
          <a:p>
            <a:pPr lvl="1"/>
            <a:r>
              <a:rPr lang="en-US" dirty="0" smtClean="0"/>
              <a:t>This is another reason we use methods instead of direct variable access</a:t>
            </a:r>
          </a:p>
          <a:p>
            <a:r>
              <a:rPr lang="en-US" dirty="0" smtClean="0"/>
              <a:t>These getters are named similarly, but do not have a corresponding variable</a:t>
            </a:r>
          </a:p>
          <a:p>
            <a:endParaRPr lang="en-US" dirty="0" smtClean="0"/>
          </a:p>
          <a:p>
            <a:pPr marL="411480" lvl="1" indent="0">
              <a:buNone/>
            </a:pPr>
            <a:r>
              <a:rPr lang="en-US" sz="1600" b="1" dirty="0">
                <a:solidFill>
                  <a:srgbClr val="7F0055"/>
                </a:solidFill>
                <a:latin typeface="Consolas"/>
              </a:rPr>
              <a:t>public</a:t>
            </a:r>
            <a:r>
              <a:rPr lang="en-US" sz="1600" b="1" dirty="0">
                <a:solidFill>
                  <a:srgbClr val="000000"/>
                </a:solidFill>
                <a:latin typeface="Consolas"/>
              </a:rPr>
              <a:t> String </a:t>
            </a:r>
            <a:r>
              <a:rPr lang="en-US" sz="1600" b="1" dirty="0" err="1">
                <a:solidFill>
                  <a:srgbClr val="000000"/>
                </a:solidFill>
                <a:latin typeface="Consolas"/>
              </a:rPr>
              <a:t>getLeadActor</a:t>
            </a:r>
            <a:r>
              <a:rPr lang="en-US" sz="1600" b="1" dirty="0">
                <a:solidFill>
                  <a:srgbClr val="000000"/>
                </a:solidFill>
                <a:latin typeface="Consolas"/>
              </a:rPr>
              <a:t>() {</a:t>
            </a:r>
          </a:p>
          <a:p>
            <a:pPr marL="411480" lvl="1" indent="0">
              <a:buNone/>
            </a:pPr>
            <a:r>
              <a:rPr lang="en-US" sz="1600" dirty="0">
                <a:solidFill>
                  <a:srgbClr val="3F7F5F"/>
                </a:solidFill>
                <a:latin typeface="Consolas"/>
              </a:rPr>
              <a:t>// lead actor always stored first in list</a:t>
            </a:r>
          </a:p>
          <a:p>
            <a:pPr marL="411480" lvl="1" indent="0">
              <a:buNone/>
            </a:pPr>
            <a:r>
              <a:rPr lang="en-US" sz="1600" b="1" dirty="0">
                <a:solidFill>
                  <a:srgbClr val="7F0055"/>
                </a:solidFill>
                <a:latin typeface="Consolas"/>
              </a:rPr>
              <a:t>return</a:t>
            </a:r>
            <a:r>
              <a:rPr lang="en-US" sz="1600" b="1" dirty="0">
                <a:solidFill>
                  <a:srgbClr val="000000"/>
                </a:solidFill>
                <a:latin typeface="Consolas"/>
              </a:rPr>
              <a:t> actors[0];</a:t>
            </a:r>
          </a:p>
          <a:p>
            <a:pPr marL="411480" lvl="1" indent="0">
              <a:buNone/>
            </a:pPr>
            <a:r>
              <a:rPr lang="en-US" sz="1600" dirty="0">
                <a:solidFill>
                  <a:srgbClr val="000000"/>
                </a:solidFill>
                <a:latin typeface="Consolas"/>
              </a:rPr>
              <a:t>}</a:t>
            </a:r>
            <a:endParaRPr lang="en-US" sz="1600" dirty="0"/>
          </a:p>
        </p:txBody>
      </p:sp>
    </p:spTree>
    <p:extLst>
      <p:ext uri="{BB962C8B-B14F-4D97-AF65-F5344CB8AC3E}">
        <p14:creationId xmlns:p14="http://schemas.microsoft.com/office/powerpoint/2010/main" val="15785289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Mutator</a:t>
            </a:r>
            <a:r>
              <a:rPr lang="en-US" dirty="0" smtClean="0"/>
              <a:t> Methods</a:t>
            </a:r>
            <a:endParaRPr lang="en-US" dirty="0"/>
          </a:p>
        </p:txBody>
      </p:sp>
      <p:sp>
        <p:nvSpPr>
          <p:cNvPr id="2" name="Content Placeholder 1"/>
          <p:cNvSpPr>
            <a:spLocks noGrp="1"/>
          </p:cNvSpPr>
          <p:nvPr>
            <p:ph idx="1"/>
          </p:nvPr>
        </p:nvSpPr>
        <p:spPr/>
        <p:txBody>
          <a:bodyPr/>
          <a:lstStyle/>
          <a:p>
            <a:r>
              <a:rPr lang="en-US" i="1" dirty="0" err="1" smtClean="0"/>
              <a:t>Mutator</a:t>
            </a:r>
            <a:r>
              <a:rPr lang="en-US" i="1" dirty="0" smtClean="0"/>
              <a:t> methods</a:t>
            </a:r>
            <a:r>
              <a:rPr lang="en-US" dirty="0" smtClean="0"/>
              <a:t> are the analog of getter methods</a:t>
            </a:r>
          </a:p>
          <a:p>
            <a:pPr lvl="1"/>
            <a:r>
              <a:rPr lang="en-US" dirty="0" smtClean="0"/>
              <a:t>They are used to set the value of a variable</a:t>
            </a:r>
          </a:p>
          <a:p>
            <a:r>
              <a:rPr lang="en-US" dirty="0" err="1" smtClean="0"/>
              <a:t>Mutator</a:t>
            </a:r>
            <a:r>
              <a:rPr lang="en-US" dirty="0" smtClean="0"/>
              <a:t> methods typically have names of the form </a:t>
            </a:r>
            <a:r>
              <a:rPr lang="en-US" sz="2000" b="1" dirty="0" err="1">
                <a:solidFill>
                  <a:srgbClr val="7F0055"/>
                </a:solidFill>
                <a:latin typeface="Consolas"/>
              </a:rPr>
              <a:t>setVariable</a:t>
            </a:r>
            <a:r>
              <a:rPr lang="en-US" dirty="0" smtClean="0"/>
              <a:t>, have a </a:t>
            </a:r>
            <a:r>
              <a:rPr lang="en-US" sz="2000" b="1" dirty="0">
                <a:solidFill>
                  <a:srgbClr val="7F0055"/>
                </a:solidFill>
                <a:latin typeface="Consolas"/>
              </a:rPr>
              <a:t>void</a:t>
            </a:r>
            <a:r>
              <a:rPr lang="en-US" dirty="0" smtClean="0"/>
              <a:t> return type, and take a single argument of the relevant type</a:t>
            </a:r>
          </a:p>
          <a:p>
            <a:r>
              <a:rPr lang="en-US" dirty="0" smtClean="0"/>
              <a:t>We can also define </a:t>
            </a:r>
            <a:r>
              <a:rPr lang="en-US" dirty="0" err="1" smtClean="0"/>
              <a:t>mutator</a:t>
            </a:r>
            <a:r>
              <a:rPr lang="en-US" dirty="0" smtClean="0"/>
              <a:t> methods that don’t simply set a variable, but modify something more complex</a:t>
            </a:r>
          </a:p>
        </p:txBody>
      </p:sp>
    </p:spTree>
    <p:extLst>
      <p:ext uri="{BB962C8B-B14F-4D97-AF65-F5344CB8AC3E}">
        <p14:creationId xmlns:p14="http://schemas.microsoft.com/office/powerpoint/2010/main" val="15606134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Mutator</a:t>
            </a:r>
            <a:r>
              <a:rPr lang="en-US" dirty="0" smtClean="0"/>
              <a:t> Methods</a:t>
            </a:r>
            <a:endParaRPr lang="en-US" dirty="0"/>
          </a:p>
        </p:txBody>
      </p:sp>
      <p:sp>
        <p:nvSpPr>
          <p:cNvPr id="2" name="Content Placeholder 1"/>
          <p:cNvSpPr>
            <a:spLocks noGrp="1"/>
          </p:cNvSpPr>
          <p:nvPr>
            <p:ph idx="1"/>
          </p:nvPr>
        </p:nvSpPr>
        <p:spPr>
          <a:xfrm>
            <a:off x="304800" y="1295400"/>
            <a:ext cx="7620000" cy="4800600"/>
          </a:xfrm>
        </p:spPr>
        <p:txBody>
          <a:bodyPr>
            <a:normAutofit fontScale="92500" lnSpcReduction="20000"/>
          </a:bodyPr>
          <a:lstStyle/>
          <a:p>
            <a:pPr marL="114300" indent="0">
              <a:buNone/>
            </a:pPr>
            <a:r>
              <a:rPr lang="en-US" sz="2400" dirty="0">
                <a:solidFill>
                  <a:srgbClr val="3F7F5F"/>
                </a:solidFill>
                <a:latin typeface="Consolas"/>
              </a:rPr>
              <a:t>// simple </a:t>
            </a:r>
            <a:r>
              <a:rPr lang="en-US" sz="2400" dirty="0" err="1">
                <a:solidFill>
                  <a:srgbClr val="3F7F5F"/>
                </a:solidFill>
                <a:latin typeface="Consolas"/>
              </a:rPr>
              <a:t>mutator</a:t>
            </a:r>
            <a:r>
              <a:rPr lang="en-US" sz="2400" dirty="0">
                <a:solidFill>
                  <a:srgbClr val="3F7F5F"/>
                </a:solidFill>
                <a:latin typeface="Consolas"/>
              </a:rPr>
              <a:t> method</a:t>
            </a:r>
          </a:p>
          <a:p>
            <a:pPr marL="114300" indent="0">
              <a:buNone/>
            </a:pPr>
            <a:r>
              <a:rPr lang="en-US" sz="2400" b="1" dirty="0">
                <a:solidFill>
                  <a:srgbClr val="7F0055"/>
                </a:solidFill>
                <a:latin typeface="Consolas"/>
              </a:rPr>
              <a:t>public</a:t>
            </a:r>
            <a:r>
              <a:rPr lang="en-US" sz="2400" b="1" dirty="0">
                <a:solidFill>
                  <a:srgbClr val="000000"/>
                </a:solidFill>
                <a:latin typeface="Consolas"/>
              </a:rPr>
              <a:t> </a:t>
            </a:r>
            <a:r>
              <a:rPr lang="en-US" sz="2400" b="1" dirty="0">
                <a:solidFill>
                  <a:srgbClr val="7F0055"/>
                </a:solidFill>
                <a:latin typeface="Consolas"/>
              </a:rPr>
              <a:t>void</a:t>
            </a:r>
            <a:r>
              <a:rPr lang="en-US" sz="2400" b="1" dirty="0">
                <a:solidFill>
                  <a:srgbClr val="000000"/>
                </a:solidFill>
                <a:latin typeface="Consolas"/>
              </a:rPr>
              <a:t> </a:t>
            </a:r>
            <a:r>
              <a:rPr lang="en-US" sz="2400" b="1" dirty="0" err="1">
                <a:solidFill>
                  <a:srgbClr val="000000"/>
                </a:solidFill>
                <a:latin typeface="Consolas"/>
              </a:rPr>
              <a:t>setTitle</a:t>
            </a:r>
            <a:r>
              <a:rPr lang="en-US" sz="2400" b="1" dirty="0">
                <a:solidFill>
                  <a:srgbClr val="000000"/>
                </a:solidFill>
                <a:latin typeface="Consolas"/>
              </a:rPr>
              <a:t>(String </a:t>
            </a:r>
            <a:r>
              <a:rPr lang="en-US" sz="2400" b="1" dirty="0">
                <a:solidFill>
                  <a:srgbClr val="6A3E3E"/>
                </a:solidFill>
                <a:latin typeface="Consolas"/>
              </a:rPr>
              <a:t>title</a:t>
            </a:r>
            <a:r>
              <a:rPr lang="en-US" sz="2400" b="1" dirty="0">
                <a:solidFill>
                  <a:srgbClr val="000000"/>
                </a:solidFill>
                <a:latin typeface="Consolas"/>
              </a:rPr>
              <a:t>) {</a:t>
            </a:r>
          </a:p>
          <a:p>
            <a:pPr marL="114300" indent="0">
              <a:buNone/>
            </a:pPr>
            <a:r>
              <a:rPr lang="en-US" sz="2400" b="1" dirty="0" smtClean="0">
                <a:solidFill>
                  <a:srgbClr val="7F0055"/>
                </a:solidFill>
                <a:latin typeface="Consolas"/>
              </a:rPr>
              <a:t>	</a:t>
            </a:r>
            <a:r>
              <a:rPr lang="en-US" sz="2400" b="1" dirty="0" err="1" smtClean="0">
                <a:solidFill>
                  <a:srgbClr val="7F0055"/>
                </a:solidFill>
                <a:latin typeface="Consolas"/>
              </a:rPr>
              <a:t>this</a:t>
            </a:r>
            <a:r>
              <a:rPr lang="en-US" sz="2400" b="1" dirty="0" err="1" smtClean="0">
                <a:solidFill>
                  <a:srgbClr val="000000"/>
                </a:solidFill>
                <a:latin typeface="Consolas"/>
              </a:rPr>
              <a:t>.title</a:t>
            </a:r>
            <a:r>
              <a:rPr lang="en-US" sz="2400" b="1" dirty="0" smtClean="0">
                <a:solidFill>
                  <a:srgbClr val="000000"/>
                </a:solidFill>
                <a:latin typeface="Consolas"/>
              </a:rPr>
              <a:t> </a:t>
            </a:r>
            <a:r>
              <a:rPr lang="en-US" sz="2400" b="1" dirty="0">
                <a:solidFill>
                  <a:srgbClr val="000000"/>
                </a:solidFill>
                <a:latin typeface="Consolas"/>
              </a:rPr>
              <a:t>= </a:t>
            </a:r>
            <a:r>
              <a:rPr lang="en-US" sz="2400" b="1" dirty="0">
                <a:solidFill>
                  <a:srgbClr val="6A3E3E"/>
                </a:solidFill>
                <a:latin typeface="Consolas"/>
              </a:rPr>
              <a:t>title</a:t>
            </a:r>
            <a:r>
              <a:rPr lang="en-US" sz="2400" b="1" dirty="0">
                <a:solidFill>
                  <a:srgbClr val="000000"/>
                </a:solidFill>
                <a:latin typeface="Consolas"/>
              </a:rPr>
              <a:t>;</a:t>
            </a:r>
          </a:p>
          <a:p>
            <a:pPr marL="114300" indent="0">
              <a:buNone/>
            </a:pPr>
            <a:r>
              <a:rPr lang="en-US" sz="2400" dirty="0">
                <a:solidFill>
                  <a:srgbClr val="000000"/>
                </a:solidFill>
                <a:latin typeface="Consolas"/>
              </a:rPr>
              <a:t>}</a:t>
            </a:r>
          </a:p>
          <a:p>
            <a:pPr marL="114300" indent="0">
              <a:buNone/>
            </a:pPr>
            <a:endParaRPr lang="en-US" sz="2400" dirty="0">
              <a:latin typeface="Consolas"/>
            </a:endParaRPr>
          </a:p>
          <a:p>
            <a:pPr marL="114300" indent="0">
              <a:buNone/>
            </a:pPr>
            <a:r>
              <a:rPr lang="en-US" sz="2400" dirty="0">
                <a:solidFill>
                  <a:srgbClr val="3F7F5F"/>
                </a:solidFill>
                <a:latin typeface="Consolas"/>
              </a:rPr>
              <a:t>// </a:t>
            </a:r>
            <a:r>
              <a:rPr lang="en-US" sz="2400" dirty="0" err="1">
                <a:solidFill>
                  <a:srgbClr val="3F7F5F"/>
                </a:solidFill>
                <a:latin typeface="Consolas"/>
              </a:rPr>
              <a:t>mutator</a:t>
            </a:r>
            <a:r>
              <a:rPr lang="en-US" sz="2400" dirty="0">
                <a:solidFill>
                  <a:srgbClr val="3F7F5F"/>
                </a:solidFill>
                <a:latin typeface="Consolas"/>
              </a:rPr>
              <a:t> method</a:t>
            </a:r>
          </a:p>
          <a:p>
            <a:pPr marL="114300" indent="0">
              <a:buNone/>
            </a:pPr>
            <a:r>
              <a:rPr lang="en-US" sz="2400" b="1" dirty="0">
                <a:solidFill>
                  <a:srgbClr val="7F0055"/>
                </a:solidFill>
                <a:latin typeface="Consolas"/>
              </a:rPr>
              <a:t>public</a:t>
            </a:r>
            <a:r>
              <a:rPr lang="en-US" sz="2400" b="1" dirty="0">
                <a:solidFill>
                  <a:srgbClr val="000000"/>
                </a:solidFill>
                <a:latin typeface="Consolas"/>
              </a:rPr>
              <a:t> </a:t>
            </a:r>
            <a:r>
              <a:rPr lang="en-US" sz="2400" b="1" dirty="0">
                <a:solidFill>
                  <a:srgbClr val="7F0055"/>
                </a:solidFill>
                <a:latin typeface="Consolas"/>
              </a:rPr>
              <a:t>void</a:t>
            </a:r>
            <a:r>
              <a:rPr lang="en-US" sz="2400" b="1" dirty="0">
                <a:solidFill>
                  <a:srgbClr val="000000"/>
                </a:solidFill>
                <a:latin typeface="Consolas"/>
              </a:rPr>
              <a:t> </a:t>
            </a:r>
            <a:r>
              <a:rPr lang="en-US" sz="2400" b="1" dirty="0" err="1">
                <a:solidFill>
                  <a:srgbClr val="000000"/>
                </a:solidFill>
                <a:latin typeface="Consolas"/>
              </a:rPr>
              <a:t>addActor</a:t>
            </a:r>
            <a:r>
              <a:rPr lang="en-US" sz="2400" b="1" dirty="0">
                <a:solidFill>
                  <a:srgbClr val="000000"/>
                </a:solidFill>
                <a:latin typeface="Consolas"/>
              </a:rPr>
              <a:t>(String </a:t>
            </a:r>
            <a:r>
              <a:rPr lang="en-US" sz="2400" b="1" dirty="0">
                <a:solidFill>
                  <a:srgbClr val="6A3E3E"/>
                </a:solidFill>
                <a:latin typeface="Consolas"/>
              </a:rPr>
              <a:t>actor</a:t>
            </a:r>
            <a:r>
              <a:rPr lang="en-US" sz="2400" b="1" dirty="0">
                <a:solidFill>
                  <a:srgbClr val="000000"/>
                </a:solidFill>
                <a:latin typeface="Consolas"/>
              </a:rPr>
              <a:t>) {</a:t>
            </a:r>
          </a:p>
          <a:p>
            <a:pPr marL="411480" lvl="1" indent="0">
              <a:buNone/>
            </a:pPr>
            <a:r>
              <a:rPr lang="en-US" dirty="0">
                <a:solidFill>
                  <a:srgbClr val="000000"/>
                </a:solidFill>
                <a:latin typeface="Consolas"/>
              </a:rPr>
              <a:t>String[] </a:t>
            </a:r>
            <a:r>
              <a:rPr lang="en-US" dirty="0" err="1">
                <a:solidFill>
                  <a:srgbClr val="6A3E3E"/>
                </a:solidFill>
                <a:latin typeface="Consolas"/>
              </a:rPr>
              <a:t>newActors</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String[</a:t>
            </a:r>
            <a:r>
              <a:rPr lang="en-US" b="1" dirty="0" err="1">
                <a:solidFill>
                  <a:srgbClr val="000000"/>
                </a:solidFill>
                <a:latin typeface="Consolas"/>
              </a:rPr>
              <a:t>actors.length</a:t>
            </a:r>
            <a:r>
              <a:rPr lang="en-US" b="1" dirty="0">
                <a:solidFill>
                  <a:srgbClr val="000000"/>
                </a:solidFill>
                <a:latin typeface="Consolas"/>
              </a:rPr>
              <a:t> + 1];</a:t>
            </a:r>
          </a:p>
          <a:p>
            <a:pPr marL="411480" lvl="1" indent="0">
              <a:buNone/>
            </a:pPr>
            <a:r>
              <a:rPr lang="en-US" b="1" dirty="0">
                <a:solidFill>
                  <a:srgbClr val="7F0055"/>
                </a:solidFill>
                <a:latin typeface="Consolas"/>
              </a:rPr>
              <a:t>for</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a:t>
            </a:r>
            <a:r>
              <a:rPr lang="en-US" b="1" dirty="0" err="1">
                <a:solidFill>
                  <a:srgbClr val="6A3E3E"/>
                </a:solidFill>
                <a:latin typeface="Consolas"/>
              </a:rPr>
              <a:t>i</a:t>
            </a:r>
            <a:r>
              <a:rPr lang="en-US" b="1" dirty="0">
                <a:solidFill>
                  <a:srgbClr val="000000"/>
                </a:solidFill>
                <a:latin typeface="Consolas"/>
              </a:rPr>
              <a:t> = 0; </a:t>
            </a:r>
            <a:r>
              <a:rPr lang="en-US" b="1" dirty="0" err="1">
                <a:solidFill>
                  <a:srgbClr val="6A3E3E"/>
                </a:solidFill>
                <a:latin typeface="Consolas"/>
              </a:rPr>
              <a:t>i</a:t>
            </a:r>
            <a:r>
              <a:rPr lang="en-US" b="1" dirty="0">
                <a:solidFill>
                  <a:srgbClr val="000000"/>
                </a:solidFill>
                <a:latin typeface="Consolas"/>
              </a:rPr>
              <a:t> &lt; </a:t>
            </a:r>
            <a:r>
              <a:rPr lang="en-US" b="1" dirty="0" err="1">
                <a:solidFill>
                  <a:srgbClr val="000000"/>
                </a:solidFill>
                <a:latin typeface="Consolas"/>
              </a:rPr>
              <a:t>actors.length</a:t>
            </a:r>
            <a:r>
              <a:rPr lang="en-US" b="1" dirty="0">
                <a:solidFill>
                  <a:srgbClr val="000000"/>
                </a:solidFill>
                <a:latin typeface="Consolas"/>
              </a:rPr>
              <a:t>; </a:t>
            </a:r>
            <a:r>
              <a:rPr lang="en-US" b="1" dirty="0" err="1">
                <a:solidFill>
                  <a:srgbClr val="6A3E3E"/>
                </a:solidFill>
                <a:latin typeface="Consolas"/>
              </a:rPr>
              <a:t>i</a:t>
            </a:r>
            <a:r>
              <a:rPr lang="en-US" b="1" dirty="0">
                <a:solidFill>
                  <a:srgbClr val="000000"/>
                </a:solidFill>
                <a:latin typeface="Consolas"/>
              </a:rPr>
              <a:t>++) {</a:t>
            </a:r>
          </a:p>
          <a:p>
            <a:pPr marL="411480" lvl="1" indent="0">
              <a:buNone/>
            </a:pPr>
            <a:r>
              <a:rPr lang="en-US" dirty="0">
                <a:solidFill>
                  <a:srgbClr val="000000"/>
                </a:solidFill>
                <a:latin typeface="Consolas"/>
              </a:rPr>
              <a:t>    </a:t>
            </a:r>
            <a:r>
              <a:rPr lang="en-US" dirty="0" err="1">
                <a:solidFill>
                  <a:srgbClr val="6A3E3E"/>
                </a:solidFill>
                <a:latin typeface="Consolas"/>
              </a:rPr>
              <a:t>newActors</a:t>
            </a:r>
            <a:r>
              <a:rPr lang="en-US" dirty="0">
                <a:solidFill>
                  <a:srgbClr val="000000"/>
                </a:solidFill>
                <a:latin typeface="Consolas"/>
              </a:rPr>
              <a:t>[</a:t>
            </a:r>
            <a:r>
              <a:rPr lang="en-US" dirty="0" err="1">
                <a:solidFill>
                  <a:srgbClr val="6A3E3E"/>
                </a:solidFill>
                <a:latin typeface="Consolas"/>
              </a:rPr>
              <a:t>i</a:t>
            </a:r>
            <a:r>
              <a:rPr lang="en-US" dirty="0">
                <a:solidFill>
                  <a:srgbClr val="000000"/>
                </a:solidFill>
                <a:latin typeface="Consolas"/>
              </a:rPr>
              <a:t>] = actors[</a:t>
            </a:r>
            <a:r>
              <a:rPr lang="en-US" dirty="0" err="1">
                <a:solidFill>
                  <a:srgbClr val="6A3E3E"/>
                </a:solidFill>
                <a:latin typeface="Consolas"/>
              </a:rPr>
              <a:t>i</a:t>
            </a:r>
            <a:r>
              <a:rPr lang="en-US" dirty="0">
                <a:solidFill>
                  <a:srgbClr val="000000"/>
                </a:solidFill>
                <a:latin typeface="Consolas"/>
              </a:rPr>
              <a:t>];</a:t>
            </a:r>
          </a:p>
          <a:p>
            <a:pPr marL="411480" lvl="1" indent="0">
              <a:buNone/>
            </a:pPr>
            <a:r>
              <a:rPr lang="en-US" dirty="0">
                <a:solidFill>
                  <a:srgbClr val="000000"/>
                </a:solidFill>
                <a:latin typeface="Consolas"/>
              </a:rPr>
              <a:t>}</a:t>
            </a:r>
          </a:p>
          <a:p>
            <a:pPr marL="411480" lvl="1" indent="0">
              <a:buNone/>
            </a:pPr>
            <a:r>
              <a:rPr lang="en-US" dirty="0" err="1">
                <a:solidFill>
                  <a:srgbClr val="6A3E3E"/>
                </a:solidFill>
                <a:latin typeface="Consolas"/>
              </a:rPr>
              <a:t>newActors</a:t>
            </a:r>
            <a:r>
              <a:rPr lang="en-US" dirty="0">
                <a:solidFill>
                  <a:srgbClr val="000000"/>
                </a:solidFill>
                <a:latin typeface="Consolas"/>
              </a:rPr>
              <a:t>[</a:t>
            </a:r>
            <a:r>
              <a:rPr lang="en-US" dirty="0" err="1">
                <a:solidFill>
                  <a:srgbClr val="000000"/>
                </a:solidFill>
                <a:latin typeface="Consolas"/>
              </a:rPr>
              <a:t>actors.length</a:t>
            </a:r>
            <a:r>
              <a:rPr lang="en-US" dirty="0">
                <a:solidFill>
                  <a:srgbClr val="000000"/>
                </a:solidFill>
                <a:latin typeface="Consolas"/>
              </a:rPr>
              <a:t>] = </a:t>
            </a:r>
            <a:r>
              <a:rPr lang="en-US" dirty="0">
                <a:solidFill>
                  <a:srgbClr val="6A3E3E"/>
                </a:solidFill>
                <a:latin typeface="Consolas"/>
              </a:rPr>
              <a:t>actor</a:t>
            </a:r>
            <a:r>
              <a:rPr lang="en-US" dirty="0">
                <a:solidFill>
                  <a:srgbClr val="000000"/>
                </a:solidFill>
                <a:latin typeface="Consolas"/>
              </a:rPr>
              <a:t>;</a:t>
            </a:r>
          </a:p>
          <a:p>
            <a:pPr marL="411480" lvl="1" indent="0">
              <a:buNone/>
            </a:pPr>
            <a:r>
              <a:rPr lang="en-US" dirty="0">
                <a:solidFill>
                  <a:srgbClr val="000000"/>
                </a:solidFill>
                <a:latin typeface="Consolas"/>
              </a:rPr>
              <a:t>actors = </a:t>
            </a:r>
            <a:r>
              <a:rPr lang="en-US" dirty="0" err="1">
                <a:solidFill>
                  <a:srgbClr val="6A3E3E"/>
                </a:solidFill>
                <a:latin typeface="Consolas"/>
              </a:rPr>
              <a:t>newActors</a:t>
            </a:r>
            <a:r>
              <a:rPr lang="en-US" dirty="0">
                <a:solidFill>
                  <a:srgbClr val="000000"/>
                </a:solidFill>
                <a:latin typeface="Consolas"/>
              </a:rPr>
              <a:t>;</a:t>
            </a:r>
          </a:p>
          <a:p>
            <a:pPr marL="114300" indent="0">
              <a:buNone/>
            </a:pPr>
            <a:r>
              <a:rPr lang="en-US" sz="2400" dirty="0">
                <a:solidFill>
                  <a:srgbClr val="000000"/>
                </a:solidFill>
                <a:latin typeface="Consolas"/>
              </a:rPr>
              <a:t>}</a:t>
            </a:r>
            <a:endParaRPr lang="en-US" dirty="0">
              <a:latin typeface="Consolas" pitchFamily="49" charset="0"/>
              <a:cs typeface="Consolas" pitchFamily="49" charset="0"/>
            </a:endParaRPr>
          </a:p>
        </p:txBody>
      </p:sp>
      <p:sp>
        <p:nvSpPr>
          <p:cNvPr id="4" name="TextBox 3"/>
          <p:cNvSpPr txBox="1"/>
          <p:nvPr/>
        </p:nvSpPr>
        <p:spPr>
          <a:xfrm>
            <a:off x="304800" y="6096000"/>
            <a:ext cx="7620000"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marL="411480" lvl="1" indent="0">
              <a:buNone/>
            </a:pPr>
            <a:r>
              <a:rPr lang="en-US" altLang="en-US" b="1" dirty="0">
                <a:latin typeface="Courier New" pitchFamily="49" charset="0"/>
              </a:rPr>
              <a:t>As a class: </a:t>
            </a:r>
            <a:r>
              <a:rPr lang="en-US" altLang="en-US" dirty="0" smtClean="0">
                <a:latin typeface="Courier New" pitchFamily="49" charset="0"/>
              </a:rPr>
              <a:t>Add a </a:t>
            </a:r>
            <a:r>
              <a:rPr lang="en-US" altLang="en-US" dirty="0" err="1" smtClean="0">
                <a:latin typeface="Courier New" pitchFamily="49" charset="0"/>
              </a:rPr>
              <a:t>setLocation</a:t>
            </a:r>
            <a:r>
              <a:rPr lang="en-US" altLang="en-US" dirty="0" smtClean="0">
                <a:latin typeface="Courier New" pitchFamily="49" charset="0"/>
              </a:rPr>
              <a:t> </a:t>
            </a:r>
            <a:r>
              <a:rPr lang="en-US" altLang="en-US" dirty="0" err="1" smtClean="0">
                <a:latin typeface="Courier New" pitchFamily="49" charset="0"/>
              </a:rPr>
              <a:t>mutator</a:t>
            </a:r>
            <a:r>
              <a:rPr lang="en-US" altLang="en-US" dirty="0" smtClean="0">
                <a:latin typeface="Courier New" pitchFamily="49" charset="0"/>
              </a:rPr>
              <a:t> method</a:t>
            </a:r>
            <a:endParaRPr lang="en-US" altLang="en-US" dirty="0">
              <a:latin typeface="Courier New" pitchFamily="49" charset="0"/>
            </a:endParaRPr>
          </a:p>
        </p:txBody>
      </p:sp>
    </p:spTree>
    <p:extLst>
      <p:ext uri="{BB962C8B-B14F-4D97-AF65-F5344CB8AC3E}">
        <p14:creationId xmlns:p14="http://schemas.microsoft.com/office/powerpoint/2010/main" val="25521484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Other Methods</a:t>
            </a:r>
            <a:endParaRPr lang="en-US" dirty="0"/>
          </a:p>
        </p:txBody>
      </p:sp>
      <p:sp>
        <p:nvSpPr>
          <p:cNvPr id="2" name="Content Placeholder 1"/>
          <p:cNvSpPr>
            <a:spLocks noGrp="1"/>
          </p:cNvSpPr>
          <p:nvPr>
            <p:ph idx="1"/>
          </p:nvPr>
        </p:nvSpPr>
        <p:spPr/>
        <p:txBody>
          <a:bodyPr>
            <a:normAutofit/>
          </a:bodyPr>
          <a:lstStyle/>
          <a:p>
            <a:r>
              <a:rPr lang="en-US" dirty="0" smtClean="0"/>
              <a:t>We can also provide any other methods we might want or that might be useful</a:t>
            </a:r>
          </a:p>
          <a:p>
            <a:r>
              <a:rPr lang="en-US" dirty="0" smtClean="0"/>
              <a:t>These other methods will use our variables, and can possibly call other methods</a:t>
            </a:r>
          </a:p>
          <a:p>
            <a:pPr marL="411480" lvl="1" indent="0">
              <a:buNone/>
            </a:pPr>
            <a:r>
              <a:rPr lang="en-US" sz="1600" b="1" dirty="0">
                <a:solidFill>
                  <a:srgbClr val="7F0055"/>
                </a:solidFill>
                <a:latin typeface="Consolas"/>
              </a:rPr>
              <a:t>public</a:t>
            </a:r>
            <a:r>
              <a:rPr lang="en-US" sz="1600" b="1" dirty="0">
                <a:solidFill>
                  <a:srgbClr val="000000"/>
                </a:solidFill>
                <a:latin typeface="Consolas"/>
              </a:rPr>
              <a:t> </a:t>
            </a:r>
            <a:r>
              <a:rPr lang="en-US" sz="1600" b="1" dirty="0" err="1">
                <a:solidFill>
                  <a:srgbClr val="7F0055"/>
                </a:solidFill>
                <a:latin typeface="Consolas"/>
              </a:rPr>
              <a:t>boolean</a:t>
            </a:r>
            <a:r>
              <a:rPr lang="en-US" sz="1600" b="1" dirty="0">
                <a:solidFill>
                  <a:srgbClr val="000000"/>
                </a:solidFill>
                <a:latin typeface="Consolas"/>
              </a:rPr>
              <a:t> </a:t>
            </a:r>
            <a:r>
              <a:rPr lang="en-US" sz="1600" b="1" dirty="0" err="1">
                <a:solidFill>
                  <a:srgbClr val="000000"/>
                </a:solidFill>
                <a:latin typeface="Consolas"/>
              </a:rPr>
              <a:t>isInFilm</a:t>
            </a:r>
            <a:r>
              <a:rPr lang="en-US" sz="1600" b="1" dirty="0">
                <a:solidFill>
                  <a:srgbClr val="000000"/>
                </a:solidFill>
                <a:latin typeface="Consolas"/>
              </a:rPr>
              <a:t>(String </a:t>
            </a:r>
            <a:r>
              <a:rPr lang="en-US" sz="1600" b="1" dirty="0">
                <a:solidFill>
                  <a:srgbClr val="6A3E3E"/>
                </a:solidFill>
                <a:latin typeface="Consolas"/>
              </a:rPr>
              <a:t>actor</a:t>
            </a:r>
            <a:r>
              <a:rPr lang="en-US" sz="1600" b="1" dirty="0">
                <a:solidFill>
                  <a:srgbClr val="000000"/>
                </a:solidFill>
                <a:latin typeface="Consolas"/>
              </a:rPr>
              <a:t>) {</a:t>
            </a:r>
          </a:p>
          <a:p>
            <a:pPr marL="411480" lvl="1" indent="0">
              <a:buNone/>
            </a:pPr>
            <a:r>
              <a:rPr lang="en-US" sz="1600" b="1" dirty="0">
                <a:solidFill>
                  <a:srgbClr val="7F0055"/>
                </a:solidFill>
                <a:latin typeface="Consolas"/>
              </a:rPr>
              <a:t>for</a:t>
            </a:r>
            <a:r>
              <a:rPr lang="en-US" sz="1600" b="1" dirty="0">
                <a:solidFill>
                  <a:srgbClr val="000000"/>
                </a:solidFill>
                <a:latin typeface="Consolas"/>
              </a:rPr>
              <a:t> (</a:t>
            </a:r>
            <a:r>
              <a:rPr lang="en-US" sz="1600" b="1" dirty="0" err="1">
                <a:solidFill>
                  <a:srgbClr val="7F0055"/>
                </a:solidFill>
                <a:latin typeface="Consolas"/>
              </a:rPr>
              <a:t>int</a:t>
            </a:r>
            <a:r>
              <a:rPr lang="en-US" sz="1600" b="1" dirty="0">
                <a:solidFill>
                  <a:srgbClr val="000000"/>
                </a:solidFill>
                <a:latin typeface="Consolas"/>
              </a:rPr>
              <a:t> </a:t>
            </a:r>
            <a:r>
              <a:rPr lang="en-US" sz="1600" b="1" dirty="0" err="1">
                <a:solidFill>
                  <a:srgbClr val="6A3E3E"/>
                </a:solidFill>
                <a:latin typeface="Consolas"/>
              </a:rPr>
              <a:t>i</a:t>
            </a:r>
            <a:r>
              <a:rPr lang="en-US" sz="1600" b="1" dirty="0">
                <a:solidFill>
                  <a:srgbClr val="000000"/>
                </a:solidFill>
                <a:latin typeface="Consolas"/>
              </a:rPr>
              <a:t> = 0; </a:t>
            </a:r>
            <a:r>
              <a:rPr lang="en-US" sz="1600" b="1" dirty="0" err="1">
                <a:solidFill>
                  <a:srgbClr val="6A3E3E"/>
                </a:solidFill>
                <a:latin typeface="Consolas"/>
              </a:rPr>
              <a:t>i</a:t>
            </a:r>
            <a:r>
              <a:rPr lang="en-US" sz="1600" b="1" dirty="0">
                <a:solidFill>
                  <a:srgbClr val="000000"/>
                </a:solidFill>
                <a:latin typeface="Consolas"/>
              </a:rPr>
              <a:t> &lt; </a:t>
            </a:r>
            <a:r>
              <a:rPr lang="en-US" sz="1600" b="1" dirty="0" err="1">
                <a:solidFill>
                  <a:srgbClr val="000000"/>
                </a:solidFill>
                <a:latin typeface="Consolas"/>
              </a:rPr>
              <a:t>actors.length</a:t>
            </a:r>
            <a:r>
              <a:rPr lang="en-US" sz="1600" b="1" dirty="0">
                <a:solidFill>
                  <a:srgbClr val="000000"/>
                </a:solidFill>
                <a:latin typeface="Consolas"/>
              </a:rPr>
              <a:t>; </a:t>
            </a:r>
            <a:r>
              <a:rPr lang="en-US" sz="1600" b="1" dirty="0" err="1">
                <a:solidFill>
                  <a:srgbClr val="6A3E3E"/>
                </a:solidFill>
                <a:latin typeface="Consolas"/>
              </a:rPr>
              <a:t>i</a:t>
            </a:r>
            <a:r>
              <a:rPr lang="en-US" sz="1600" b="1" dirty="0">
                <a:solidFill>
                  <a:srgbClr val="000000"/>
                </a:solidFill>
                <a:latin typeface="Consolas"/>
              </a:rPr>
              <a:t>++) {</a:t>
            </a:r>
          </a:p>
          <a:p>
            <a:pPr marL="411480" lvl="1" indent="0">
              <a:buNone/>
            </a:pPr>
            <a:r>
              <a:rPr lang="en-US" sz="1600" dirty="0">
                <a:solidFill>
                  <a:srgbClr val="000000"/>
                </a:solidFill>
                <a:latin typeface="Consolas"/>
              </a:rPr>
              <a:t>    </a:t>
            </a:r>
            <a:r>
              <a:rPr lang="en-US" sz="1600" b="1" dirty="0">
                <a:solidFill>
                  <a:srgbClr val="7F0055"/>
                </a:solidFill>
                <a:latin typeface="Consolas"/>
              </a:rPr>
              <a:t>if</a:t>
            </a:r>
            <a:r>
              <a:rPr lang="en-US" sz="1600" b="1" dirty="0">
                <a:solidFill>
                  <a:srgbClr val="000000"/>
                </a:solidFill>
                <a:latin typeface="Consolas"/>
              </a:rPr>
              <a:t> (actors[</a:t>
            </a:r>
            <a:r>
              <a:rPr lang="en-US" sz="1600" b="1" dirty="0" err="1">
                <a:solidFill>
                  <a:srgbClr val="6A3E3E"/>
                </a:solidFill>
                <a:latin typeface="Consolas"/>
              </a:rPr>
              <a:t>i</a:t>
            </a:r>
            <a:r>
              <a:rPr lang="en-US" sz="1600" b="1" dirty="0">
                <a:solidFill>
                  <a:srgbClr val="000000"/>
                </a:solidFill>
                <a:latin typeface="Consolas"/>
              </a:rPr>
              <a:t>].equals(</a:t>
            </a:r>
            <a:r>
              <a:rPr lang="en-US" sz="1600" b="1" dirty="0">
                <a:solidFill>
                  <a:srgbClr val="6A3E3E"/>
                </a:solidFill>
                <a:latin typeface="Consolas"/>
              </a:rPr>
              <a:t>actor</a:t>
            </a:r>
            <a:r>
              <a:rPr lang="en-US" sz="1600" b="1" dirty="0">
                <a:solidFill>
                  <a:srgbClr val="000000"/>
                </a:solidFill>
                <a:latin typeface="Consolas"/>
              </a:rPr>
              <a:t>)) {</a:t>
            </a:r>
          </a:p>
          <a:p>
            <a:pPr marL="411480" lvl="1" indent="0">
              <a:buNone/>
            </a:pPr>
            <a:r>
              <a:rPr lang="en-US" sz="1600" dirty="0">
                <a:solidFill>
                  <a:srgbClr val="000000"/>
                </a:solidFill>
                <a:latin typeface="Consolas"/>
              </a:rPr>
              <a:t>        </a:t>
            </a:r>
            <a:r>
              <a:rPr lang="en-US" sz="1600" b="1" dirty="0">
                <a:solidFill>
                  <a:srgbClr val="7F0055"/>
                </a:solidFill>
                <a:latin typeface="Consolas"/>
              </a:rPr>
              <a:t>return</a:t>
            </a:r>
            <a:r>
              <a:rPr lang="en-US" sz="1600" b="1" dirty="0">
                <a:solidFill>
                  <a:srgbClr val="000000"/>
                </a:solidFill>
                <a:latin typeface="Consolas"/>
              </a:rPr>
              <a:t> </a:t>
            </a:r>
            <a:r>
              <a:rPr lang="en-US" sz="1600" b="1" dirty="0">
                <a:solidFill>
                  <a:srgbClr val="7F0055"/>
                </a:solidFill>
                <a:latin typeface="Consolas"/>
              </a:rPr>
              <a:t>true</a:t>
            </a:r>
            <a:r>
              <a:rPr lang="en-US" sz="1600" b="1" dirty="0">
                <a:solidFill>
                  <a:srgbClr val="000000"/>
                </a:solidFill>
                <a:latin typeface="Consolas"/>
              </a:rPr>
              <a:t>;</a:t>
            </a:r>
          </a:p>
          <a:p>
            <a:pPr marL="411480" lvl="1" indent="0">
              <a:buNone/>
            </a:pPr>
            <a:r>
              <a:rPr lang="en-US" sz="1600" dirty="0">
                <a:solidFill>
                  <a:srgbClr val="000000"/>
                </a:solidFill>
                <a:latin typeface="Consolas"/>
              </a:rPr>
              <a:t>      }</a:t>
            </a:r>
          </a:p>
          <a:p>
            <a:pPr marL="411480" lvl="1" indent="0">
              <a:buNone/>
            </a:pPr>
            <a:r>
              <a:rPr lang="en-US" sz="1600" dirty="0">
                <a:solidFill>
                  <a:srgbClr val="000000"/>
                </a:solidFill>
                <a:latin typeface="Consolas"/>
              </a:rPr>
              <a:t>}</a:t>
            </a:r>
          </a:p>
          <a:p>
            <a:pPr marL="411480" lvl="1" indent="0">
              <a:buNone/>
            </a:pPr>
            <a:r>
              <a:rPr lang="en-US" sz="1600" b="1" dirty="0">
                <a:solidFill>
                  <a:srgbClr val="7F0055"/>
                </a:solidFill>
                <a:latin typeface="Consolas"/>
              </a:rPr>
              <a:t>return</a:t>
            </a:r>
            <a:r>
              <a:rPr lang="en-US" sz="1600" b="1" dirty="0">
                <a:solidFill>
                  <a:srgbClr val="000000"/>
                </a:solidFill>
                <a:latin typeface="Consolas"/>
              </a:rPr>
              <a:t> </a:t>
            </a:r>
            <a:r>
              <a:rPr lang="en-US" sz="1600" b="1" dirty="0">
                <a:solidFill>
                  <a:srgbClr val="7F0055"/>
                </a:solidFill>
                <a:latin typeface="Consolas"/>
              </a:rPr>
              <a:t>false</a:t>
            </a:r>
            <a:r>
              <a:rPr lang="en-US" sz="1600" b="1" dirty="0">
                <a:solidFill>
                  <a:srgbClr val="000000"/>
                </a:solidFill>
                <a:latin typeface="Consolas"/>
              </a:rPr>
              <a:t>;</a:t>
            </a:r>
          </a:p>
          <a:p>
            <a:pPr marL="411480" lvl="1" indent="0">
              <a:buNone/>
            </a:pPr>
            <a:r>
              <a:rPr lang="en-US" sz="1600" dirty="0">
                <a:solidFill>
                  <a:srgbClr val="000000"/>
                </a:solidFill>
                <a:latin typeface="Consolas"/>
              </a:rPr>
              <a:t>}</a:t>
            </a:r>
            <a:r>
              <a:rPr lang="en-US" sz="1600" dirty="0" smtClean="0">
                <a:latin typeface="Consolas" pitchFamily="49" charset="0"/>
                <a:cs typeface="Consolas" pitchFamily="49" charset="0"/>
              </a:rPr>
              <a:t>	</a:t>
            </a:r>
            <a:r>
              <a:rPr lang="en-US" dirty="0" smtClean="0">
                <a:latin typeface="Consolas" pitchFamily="49" charset="0"/>
                <a:cs typeface="Consolas" pitchFamily="49" charset="0"/>
              </a:rPr>
              <a:t>	</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41351533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Constructors</a:t>
            </a:r>
            <a:endParaRPr lang="en-US" dirty="0"/>
          </a:p>
        </p:txBody>
      </p:sp>
      <p:sp>
        <p:nvSpPr>
          <p:cNvPr id="2" name="Content Placeholder 1"/>
          <p:cNvSpPr>
            <a:spLocks noGrp="1"/>
          </p:cNvSpPr>
          <p:nvPr>
            <p:ph idx="1"/>
          </p:nvPr>
        </p:nvSpPr>
        <p:spPr/>
        <p:txBody>
          <a:bodyPr>
            <a:normAutofit/>
          </a:bodyPr>
          <a:lstStyle/>
          <a:p>
            <a:r>
              <a:rPr lang="en-US" dirty="0" smtClean="0"/>
              <a:t>Constructors are defined just like other methods, but with no return type or value</a:t>
            </a:r>
          </a:p>
          <a:p>
            <a:r>
              <a:rPr lang="en-US" dirty="0" smtClean="0"/>
              <a:t>Constructors can be overloaded, just like other methods</a:t>
            </a:r>
          </a:p>
          <a:p>
            <a:pPr marL="630936" lvl="2" indent="0">
              <a:buNone/>
            </a:pPr>
            <a:r>
              <a:rPr lang="en-US" dirty="0" smtClean="0">
                <a:latin typeface="Consolas" pitchFamily="49" charset="0"/>
                <a:cs typeface="Consolas" pitchFamily="49" charset="0"/>
              </a:rPr>
              <a:t>public Movie(String title) {</a:t>
            </a:r>
          </a:p>
          <a:p>
            <a:pPr marL="630936" lvl="2" indent="0">
              <a:buNone/>
            </a:pPr>
            <a:r>
              <a:rPr lang="en-US" dirty="0">
                <a:latin typeface="Consolas" pitchFamily="49" charset="0"/>
                <a:cs typeface="Consolas" pitchFamily="49" charset="0"/>
              </a:rPr>
              <a:t>	</a:t>
            </a:r>
            <a:r>
              <a:rPr lang="en-US" dirty="0" smtClean="0">
                <a:latin typeface="Consolas" pitchFamily="49" charset="0"/>
                <a:cs typeface="Consolas" pitchFamily="49" charset="0"/>
              </a:rPr>
              <a:t>title = title;</a:t>
            </a:r>
          </a:p>
          <a:p>
            <a:pPr marL="630936" lvl="2" indent="0">
              <a:buNone/>
            </a:pPr>
            <a:r>
              <a:rPr lang="en-US" dirty="0" smtClean="0">
                <a:latin typeface="Consolas" pitchFamily="49" charset="0"/>
                <a:cs typeface="Consolas" pitchFamily="49" charset="0"/>
              </a:rPr>
              <a:t>}</a:t>
            </a:r>
          </a:p>
          <a:p>
            <a:pPr marL="630936" lvl="2" indent="0">
              <a:buNone/>
            </a:pPr>
            <a:r>
              <a:rPr lang="en-US" dirty="0" smtClean="0">
                <a:latin typeface="Consolas" pitchFamily="49" charset="0"/>
                <a:cs typeface="Consolas" pitchFamily="49" charset="0"/>
              </a:rPr>
              <a:t>public Movie(String title, String[] actors) {</a:t>
            </a:r>
          </a:p>
          <a:p>
            <a:pPr marL="630936" lvl="2" indent="0">
              <a:buNone/>
            </a:pPr>
            <a:r>
              <a:rPr lang="en-US" dirty="0">
                <a:latin typeface="Consolas" pitchFamily="49" charset="0"/>
                <a:cs typeface="Consolas" pitchFamily="49" charset="0"/>
              </a:rPr>
              <a:t>	</a:t>
            </a:r>
            <a:r>
              <a:rPr lang="en-US" dirty="0" smtClean="0">
                <a:latin typeface="Consolas" pitchFamily="49" charset="0"/>
                <a:cs typeface="Consolas" pitchFamily="49" charset="0"/>
              </a:rPr>
              <a:t>title = title;</a:t>
            </a:r>
          </a:p>
          <a:p>
            <a:pPr marL="630936" lvl="2" indent="0">
              <a:buNone/>
            </a:pPr>
            <a:r>
              <a:rPr lang="en-US" dirty="0">
                <a:latin typeface="Consolas" pitchFamily="49" charset="0"/>
                <a:cs typeface="Consolas" pitchFamily="49" charset="0"/>
              </a:rPr>
              <a:t>	</a:t>
            </a:r>
            <a:r>
              <a:rPr lang="en-US" dirty="0" smtClean="0">
                <a:latin typeface="Consolas" pitchFamily="49" charset="0"/>
                <a:cs typeface="Consolas" pitchFamily="49" charset="0"/>
              </a:rPr>
              <a:t>actors = actors;</a:t>
            </a:r>
          </a:p>
          <a:p>
            <a:pPr marL="630936" lvl="2" indent="0">
              <a:buNone/>
            </a:pPr>
            <a:r>
              <a:rPr lang="en-US" dirty="0" smtClean="0">
                <a:latin typeface="Consolas" pitchFamily="49" charset="0"/>
                <a:cs typeface="Consolas" pitchFamily="49" charset="0"/>
              </a:rPr>
              <a:t>}</a:t>
            </a:r>
          </a:p>
          <a:p>
            <a:r>
              <a:rPr lang="en-US" dirty="0" smtClean="0">
                <a:latin typeface="+mj-lt"/>
                <a:cs typeface="Consolas" pitchFamily="49" charset="0"/>
              </a:rPr>
              <a:t>These constructors won’t work– why not?</a:t>
            </a:r>
          </a:p>
          <a:p>
            <a:pPr lvl="1"/>
            <a:r>
              <a:rPr lang="en-US" dirty="0" smtClean="0">
                <a:latin typeface="+mj-lt"/>
                <a:cs typeface="Consolas" pitchFamily="49" charset="0"/>
              </a:rPr>
              <a:t>Parameters are shadowing the fields</a:t>
            </a:r>
            <a:endParaRPr lang="en-US" dirty="0">
              <a:latin typeface="+mj-lt"/>
              <a:cs typeface="Consolas" pitchFamily="49" charset="0"/>
            </a:endParaRPr>
          </a:p>
        </p:txBody>
      </p:sp>
      <p:sp>
        <p:nvSpPr>
          <p:cNvPr id="4" name="TextBox 3"/>
          <p:cNvSpPr txBox="1"/>
          <p:nvPr/>
        </p:nvSpPr>
        <p:spPr>
          <a:xfrm>
            <a:off x="304800" y="6096000"/>
            <a:ext cx="7620000" cy="64633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marL="411480" lvl="1" indent="0">
              <a:buNone/>
            </a:pPr>
            <a:r>
              <a:rPr lang="en-US" altLang="en-US" b="1" dirty="0">
                <a:latin typeface="Courier New" pitchFamily="49" charset="0"/>
              </a:rPr>
              <a:t>As a class: </a:t>
            </a:r>
            <a:r>
              <a:rPr lang="en-US" altLang="en-US" dirty="0" smtClean="0">
                <a:latin typeface="Courier New" pitchFamily="49" charset="0"/>
              </a:rPr>
              <a:t>Add two constructors: one that takes no parameters and one that takes x and </a:t>
            </a:r>
            <a:r>
              <a:rPr lang="en-US" altLang="en-US" smtClean="0">
                <a:latin typeface="Courier New" pitchFamily="49" charset="0"/>
              </a:rPr>
              <a:t>y values.</a:t>
            </a:r>
            <a:endParaRPr lang="en-US" altLang="en-US" dirty="0">
              <a:latin typeface="Courier New" pitchFamily="49" charset="0"/>
            </a:endParaRPr>
          </a:p>
        </p:txBody>
      </p:sp>
    </p:spTree>
    <p:extLst>
      <p:ext uri="{BB962C8B-B14F-4D97-AF65-F5344CB8AC3E}">
        <p14:creationId xmlns:p14="http://schemas.microsoft.com/office/powerpoint/2010/main" val="237240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0" end="10"/>
                                            </p:txEl>
                                          </p:spTgt>
                                        </p:tgtEl>
                                        <p:attrNameLst>
                                          <p:attrName>style.visibility</p:attrName>
                                        </p:attrNameLst>
                                      </p:cBhvr>
                                      <p:to>
                                        <p:strVal val="visible"/>
                                      </p:to>
                                    </p:set>
                                    <p:animEffect transition="in" filter="fade">
                                      <p:cBhvr>
                                        <p:cTn id="7" dur="1000"/>
                                        <p:tgtEl>
                                          <p:spTgt spid="2">
                                            <p:txEl>
                                              <p:pRg st="10" end="10"/>
                                            </p:txEl>
                                          </p:spTgt>
                                        </p:tgtEl>
                                      </p:cBhvr>
                                    </p:animEffect>
                                    <p:anim calcmode="lin" valueType="num">
                                      <p:cBhvr>
                                        <p:cTn id="8"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Consolas" pitchFamily="49" charset="0"/>
                <a:cs typeface="Consolas" pitchFamily="49" charset="0"/>
              </a:rPr>
              <a:t>this </a:t>
            </a:r>
            <a:r>
              <a:rPr lang="en-US" dirty="0" smtClean="0"/>
              <a:t>keyword</a:t>
            </a:r>
            <a:endParaRPr lang="en-US" dirty="0"/>
          </a:p>
        </p:txBody>
      </p:sp>
      <p:sp>
        <p:nvSpPr>
          <p:cNvPr id="2" name="Content Placeholder 1"/>
          <p:cNvSpPr>
            <a:spLocks noGrp="1"/>
          </p:cNvSpPr>
          <p:nvPr>
            <p:ph idx="1"/>
          </p:nvPr>
        </p:nvSpPr>
        <p:spPr/>
        <p:txBody>
          <a:bodyPr>
            <a:normAutofit/>
          </a:bodyPr>
          <a:lstStyle/>
          <a:p>
            <a:r>
              <a:rPr lang="en-US" dirty="0" smtClean="0"/>
              <a:t>We can access the current object by using the </a:t>
            </a:r>
            <a:r>
              <a:rPr lang="en-US" dirty="0" smtClean="0">
                <a:latin typeface="Consolas" pitchFamily="49" charset="0"/>
                <a:cs typeface="Consolas" pitchFamily="49" charset="0"/>
              </a:rPr>
              <a:t>this </a:t>
            </a:r>
            <a:r>
              <a:rPr lang="en-US" dirty="0" smtClean="0"/>
              <a:t>keyword</a:t>
            </a:r>
          </a:p>
          <a:p>
            <a:pPr lvl="1"/>
            <a:r>
              <a:rPr lang="en-US" dirty="0" smtClean="0"/>
              <a:t>In a constructor, </a:t>
            </a:r>
            <a:r>
              <a:rPr lang="en-US" dirty="0" smtClean="0">
                <a:latin typeface="Consolas" pitchFamily="49" charset="0"/>
                <a:cs typeface="Consolas" pitchFamily="49" charset="0"/>
              </a:rPr>
              <a:t>this </a:t>
            </a:r>
            <a:r>
              <a:rPr lang="en-US" dirty="0" smtClean="0"/>
              <a:t>is the object being created</a:t>
            </a:r>
          </a:p>
          <a:p>
            <a:pPr lvl="1"/>
            <a:r>
              <a:rPr lang="en-US" dirty="0" smtClean="0"/>
              <a:t>In any other method, </a:t>
            </a:r>
            <a:r>
              <a:rPr lang="en-US" dirty="0" smtClean="0">
                <a:latin typeface="Consolas" pitchFamily="49" charset="0"/>
                <a:cs typeface="Consolas" pitchFamily="49" charset="0"/>
              </a:rPr>
              <a:t>this </a:t>
            </a:r>
            <a:r>
              <a:rPr lang="en-US" dirty="0" smtClean="0"/>
              <a:t>is the target of the method call</a:t>
            </a:r>
          </a:p>
          <a:p>
            <a:pPr marL="914400" lvl="3" indent="0">
              <a:buNone/>
            </a:pPr>
            <a:r>
              <a:rPr lang="en-US" dirty="0">
                <a:latin typeface="Consolas" pitchFamily="49" charset="0"/>
                <a:cs typeface="Consolas" pitchFamily="49" charset="0"/>
              </a:rPr>
              <a:t>public Movie(String title) {</a:t>
            </a:r>
          </a:p>
          <a:p>
            <a:pPr marL="914400" lvl="3" indent="0">
              <a:buNone/>
            </a:pPr>
            <a:r>
              <a:rPr lang="en-US" dirty="0">
                <a:latin typeface="Consolas" pitchFamily="49" charset="0"/>
                <a:cs typeface="Consolas" pitchFamily="49" charset="0"/>
              </a:rPr>
              <a:t>	</a:t>
            </a:r>
            <a:r>
              <a:rPr lang="en-US" dirty="0" err="1" smtClean="0">
                <a:latin typeface="Consolas" pitchFamily="49" charset="0"/>
                <a:cs typeface="Consolas" pitchFamily="49" charset="0"/>
              </a:rPr>
              <a:t>this.title</a:t>
            </a:r>
            <a:r>
              <a:rPr lang="en-US" dirty="0" smtClean="0">
                <a:latin typeface="Consolas" pitchFamily="49" charset="0"/>
                <a:cs typeface="Consolas" pitchFamily="49" charset="0"/>
              </a:rPr>
              <a:t> </a:t>
            </a:r>
            <a:r>
              <a:rPr lang="en-US" dirty="0">
                <a:latin typeface="Consolas" pitchFamily="49" charset="0"/>
                <a:cs typeface="Consolas" pitchFamily="49" charset="0"/>
              </a:rPr>
              <a:t>= title;</a:t>
            </a:r>
          </a:p>
          <a:p>
            <a:pPr marL="914400" lvl="3" indent="0">
              <a:buNone/>
            </a:pPr>
            <a:r>
              <a:rPr lang="en-US" dirty="0">
                <a:latin typeface="Consolas" pitchFamily="49" charset="0"/>
                <a:cs typeface="Consolas" pitchFamily="49" charset="0"/>
              </a:rPr>
              <a:t>}</a:t>
            </a:r>
          </a:p>
          <a:p>
            <a:pPr marL="914400" lvl="3" indent="0">
              <a:buNone/>
            </a:pPr>
            <a:r>
              <a:rPr lang="en-US" dirty="0">
                <a:latin typeface="Consolas" pitchFamily="49" charset="0"/>
                <a:cs typeface="Consolas" pitchFamily="49" charset="0"/>
              </a:rPr>
              <a:t>public Movie(String title, String[] actors) {</a:t>
            </a:r>
          </a:p>
          <a:p>
            <a:pPr marL="914400" lvl="3" indent="0">
              <a:buNone/>
            </a:pPr>
            <a:r>
              <a:rPr lang="en-US" dirty="0">
                <a:latin typeface="Consolas" pitchFamily="49" charset="0"/>
                <a:cs typeface="Consolas" pitchFamily="49" charset="0"/>
              </a:rPr>
              <a:t>	</a:t>
            </a:r>
            <a:r>
              <a:rPr lang="en-US" dirty="0" err="1" smtClean="0">
                <a:latin typeface="Consolas" pitchFamily="49" charset="0"/>
                <a:cs typeface="Consolas" pitchFamily="49" charset="0"/>
              </a:rPr>
              <a:t>this.title</a:t>
            </a:r>
            <a:r>
              <a:rPr lang="en-US" dirty="0" smtClean="0">
                <a:latin typeface="Consolas" pitchFamily="49" charset="0"/>
                <a:cs typeface="Consolas" pitchFamily="49" charset="0"/>
              </a:rPr>
              <a:t> </a:t>
            </a:r>
            <a:r>
              <a:rPr lang="en-US" dirty="0">
                <a:latin typeface="Consolas" pitchFamily="49" charset="0"/>
                <a:cs typeface="Consolas" pitchFamily="49" charset="0"/>
              </a:rPr>
              <a:t>= title;</a:t>
            </a:r>
          </a:p>
          <a:p>
            <a:pPr marL="914400" lvl="3" indent="0">
              <a:buNone/>
            </a:pPr>
            <a:r>
              <a:rPr lang="en-US" dirty="0">
                <a:latin typeface="Consolas" pitchFamily="49" charset="0"/>
                <a:cs typeface="Consolas" pitchFamily="49" charset="0"/>
              </a:rPr>
              <a:t>	</a:t>
            </a:r>
            <a:r>
              <a:rPr lang="en-US" dirty="0" err="1" smtClean="0">
                <a:latin typeface="Consolas" pitchFamily="49" charset="0"/>
                <a:cs typeface="Consolas" pitchFamily="49" charset="0"/>
              </a:rPr>
              <a:t>this.actors</a:t>
            </a:r>
            <a:r>
              <a:rPr lang="en-US" dirty="0" smtClean="0">
                <a:latin typeface="Consolas" pitchFamily="49" charset="0"/>
                <a:cs typeface="Consolas" pitchFamily="49" charset="0"/>
              </a:rPr>
              <a:t> </a:t>
            </a:r>
            <a:r>
              <a:rPr lang="en-US" dirty="0">
                <a:latin typeface="Consolas" pitchFamily="49" charset="0"/>
                <a:cs typeface="Consolas" pitchFamily="49" charset="0"/>
              </a:rPr>
              <a:t>= actors;</a:t>
            </a:r>
          </a:p>
          <a:p>
            <a:pPr marL="914400" lvl="3" indent="0">
              <a:buNone/>
            </a:pPr>
            <a:r>
              <a:rPr lang="en-US" dirty="0">
                <a:latin typeface="Consolas" pitchFamily="49" charset="0"/>
                <a:cs typeface="Consolas" pitchFamily="49" charset="0"/>
              </a:rPr>
              <a:t>}</a:t>
            </a:r>
          </a:p>
          <a:p>
            <a:pPr lvl="1"/>
            <a:endParaRPr lang="en-US" dirty="0"/>
          </a:p>
        </p:txBody>
      </p:sp>
    </p:spTree>
    <p:extLst>
      <p:ext uri="{BB962C8B-B14F-4D97-AF65-F5344CB8AC3E}">
        <p14:creationId xmlns:p14="http://schemas.microsoft.com/office/powerpoint/2010/main" val="2084875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Classes</a:t>
            </a:r>
            <a:endParaRPr lang="en-US" dirty="0"/>
          </a:p>
        </p:txBody>
      </p:sp>
      <p:sp>
        <p:nvSpPr>
          <p:cNvPr id="2" name="Content Placeholder 1"/>
          <p:cNvSpPr>
            <a:spLocks noGrp="1"/>
          </p:cNvSpPr>
          <p:nvPr>
            <p:ph idx="1"/>
          </p:nvPr>
        </p:nvSpPr>
        <p:spPr/>
        <p:txBody>
          <a:bodyPr/>
          <a:lstStyle/>
          <a:p>
            <a:r>
              <a:rPr lang="en-US" i="1" dirty="0" smtClean="0"/>
              <a:t>Classes</a:t>
            </a:r>
            <a:r>
              <a:rPr lang="en-US" dirty="0" smtClean="0"/>
              <a:t> allow us to </a:t>
            </a:r>
            <a:r>
              <a:rPr lang="en-US" i="1" dirty="0" smtClean="0"/>
              <a:t>encapsulate</a:t>
            </a:r>
            <a:r>
              <a:rPr lang="en-US" dirty="0" smtClean="0"/>
              <a:t> behavior and state that could be useful for the future</a:t>
            </a:r>
          </a:p>
          <a:p>
            <a:pPr lvl="1"/>
            <a:r>
              <a:rPr lang="en-US" dirty="0" smtClean="0"/>
              <a:t>We have been using classes for some time now:</a:t>
            </a:r>
          </a:p>
          <a:p>
            <a:pPr lvl="2"/>
            <a:r>
              <a:rPr lang="en-US" dirty="0" smtClean="0">
                <a:latin typeface="Consolas" pitchFamily="49" charset="0"/>
                <a:cs typeface="Consolas" pitchFamily="49" charset="0"/>
              </a:rPr>
              <a:t>Scanner, String, </a:t>
            </a:r>
            <a:r>
              <a:rPr lang="en-US" dirty="0" err="1" smtClean="0">
                <a:latin typeface="Consolas" pitchFamily="49" charset="0"/>
                <a:cs typeface="Consolas" pitchFamily="49" charset="0"/>
              </a:rPr>
              <a:t>ArrayList</a:t>
            </a:r>
            <a:endParaRPr lang="en-US" dirty="0" smtClean="0">
              <a:latin typeface="Consolas" pitchFamily="49" charset="0"/>
              <a:cs typeface="Consolas" pitchFamily="49" charset="0"/>
            </a:endParaRPr>
          </a:p>
          <a:p>
            <a:r>
              <a:rPr lang="en-US" dirty="0" smtClean="0">
                <a:latin typeface="+mj-lt"/>
                <a:cs typeface="Consolas" pitchFamily="49" charset="0"/>
              </a:rPr>
              <a:t>We have already seen an example of how classes can be useful</a:t>
            </a:r>
          </a:p>
          <a:p>
            <a:pPr lvl="1"/>
            <a:r>
              <a:rPr lang="en-US" dirty="0" smtClean="0">
                <a:latin typeface="+mj-lt"/>
                <a:cs typeface="Consolas" pitchFamily="49" charset="0"/>
              </a:rPr>
              <a:t>Our </a:t>
            </a:r>
            <a:r>
              <a:rPr lang="en-US" dirty="0" err="1" smtClean="0">
                <a:latin typeface="+mj-lt"/>
                <a:cs typeface="Consolas" pitchFamily="49" charset="0"/>
              </a:rPr>
              <a:t>FractionCalculator</a:t>
            </a:r>
            <a:r>
              <a:rPr lang="en-US" dirty="0" smtClean="0">
                <a:latin typeface="+mj-lt"/>
                <a:cs typeface="Consolas" pitchFamily="49" charset="0"/>
              </a:rPr>
              <a:t> project</a:t>
            </a:r>
          </a:p>
          <a:p>
            <a:pPr lvl="1"/>
            <a:r>
              <a:rPr lang="en-US" dirty="0" smtClean="0">
                <a:latin typeface="+mj-lt"/>
                <a:cs typeface="Consolas" pitchFamily="49" charset="0"/>
              </a:rPr>
              <a:t>Wouldn’t you have liked to have returned an object that contained both the numerator and denominator instead of using class fields/variables</a:t>
            </a:r>
            <a:r>
              <a:rPr lang="en-US" dirty="0">
                <a:latin typeface="+mj-lt"/>
                <a:cs typeface="Consolas" pitchFamily="49" charset="0"/>
              </a:rPr>
              <a:t>?</a:t>
            </a:r>
            <a:endParaRPr lang="en-US" dirty="0" smtClean="0">
              <a:latin typeface="+mj-lt"/>
              <a:cs typeface="Consolas" pitchFamily="49" charset="0"/>
            </a:endParaRPr>
          </a:p>
          <a:p>
            <a:r>
              <a:rPr lang="en-US" dirty="0" smtClean="0">
                <a:latin typeface="+mj-lt"/>
                <a:cs typeface="Consolas" pitchFamily="49" charset="0"/>
              </a:rPr>
              <a:t>We have actually been declaring classes all along!</a:t>
            </a:r>
          </a:p>
          <a:p>
            <a:pPr lvl="1"/>
            <a:r>
              <a:rPr lang="en-US" dirty="0" smtClean="0">
                <a:latin typeface="Consolas" pitchFamily="49" charset="0"/>
                <a:cs typeface="Consolas" pitchFamily="49" charset="0"/>
              </a:rPr>
              <a:t>public class </a:t>
            </a:r>
            <a:r>
              <a:rPr lang="en-US" dirty="0" err="1" smtClean="0">
                <a:latin typeface="Consolas" pitchFamily="49" charset="0"/>
                <a:cs typeface="Consolas" pitchFamily="49" charset="0"/>
              </a:rPr>
              <a:t>MyClass</a:t>
            </a:r>
            <a:r>
              <a:rPr lang="en-US" dirty="0">
                <a:latin typeface="Consolas" pitchFamily="49" charset="0"/>
                <a:cs typeface="Consolas" pitchFamily="49" charset="0"/>
              </a:rPr>
              <a:t> </a:t>
            </a:r>
            <a:r>
              <a:rPr lang="en-US" dirty="0" smtClean="0">
                <a:latin typeface="Consolas" pitchFamily="49" charset="0"/>
                <a:cs typeface="Consolas" pitchFamily="49" charset="0"/>
              </a:rPr>
              <a:t>{ ... }</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26672059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a:t>
            </a:r>
            <a:endParaRPr lang="en-US" dirty="0"/>
          </a:p>
        </p:txBody>
      </p:sp>
      <p:sp>
        <p:nvSpPr>
          <p:cNvPr id="2" name="Content Placeholder 1"/>
          <p:cNvSpPr>
            <a:spLocks noGrp="1"/>
          </p:cNvSpPr>
          <p:nvPr>
            <p:ph idx="1"/>
          </p:nvPr>
        </p:nvSpPr>
        <p:spPr/>
        <p:txBody>
          <a:bodyPr>
            <a:normAutofit fontScale="92500"/>
          </a:bodyPr>
          <a:lstStyle/>
          <a:p>
            <a:r>
              <a:rPr lang="en-US" i="1" dirty="0" smtClean="0"/>
              <a:t>Exercise: Define a class to represent a high school course.  Your class should include methods to provide the following information about the course:</a:t>
            </a:r>
          </a:p>
          <a:p>
            <a:pPr lvl="2"/>
            <a:r>
              <a:rPr lang="en-US" i="1" dirty="0"/>
              <a:t>C</a:t>
            </a:r>
            <a:r>
              <a:rPr lang="en-US" i="1" dirty="0" smtClean="0"/>
              <a:t>ourse title</a:t>
            </a:r>
          </a:p>
          <a:p>
            <a:pPr lvl="2"/>
            <a:r>
              <a:rPr lang="en-US" i="1" dirty="0" smtClean="0"/>
              <a:t>Teacher name</a:t>
            </a:r>
          </a:p>
          <a:p>
            <a:pPr lvl="2"/>
            <a:r>
              <a:rPr lang="en-US" i="1" dirty="0" smtClean="0"/>
              <a:t>Room number</a:t>
            </a:r>
          </a:p>
          <a:p>
            <a:pPr lvl="2"/>
            <a:r>
              <a:rPr lang="en-US" i="1" dirty="0" smtClean="0"/>
              <a:t>Period</a:t>
            </a:r>
          </a:p>
          <a:p>
            <a:pPr lvl="2"/>
            <a:r>
              <a:rPr lang="en-US" i="1" dirty="0" smtClean="0"/>
              <a:t>Is a particular student enrolled in the course?</a:t>
            </a:r>
          </a:p>
          <a:p>
            <a:pPr lvl="2"/>
            <a:r>
              <a:rPr lang="en-US" b="1" i="1" dirty="0" smtClean="0"/>
              <a:t>Bonus: </a:t>
            </a:r>
            <a:r>
              <a:rPr lang="en-US" i="1" dirty="0" smtClean="0"/>
              <a:t>Does this course meet at the same time as another course?</a:t>
            </a:r>
          </a:p>
          <a:p>
            <a:pPr lvl="2"/>
            <a:r>
              <a:rPr lang="en-US" b="1" i="1" dirty="0" smtClean="0"/>
              <a:t>Bonus: </a:t>
            </a:r>
            <a:r>
              <a:rPr lang="en-US" i="1" dirty="0" smtClean="0"/>
              <a:t>Does this course have the same teacher as another course?</a:t>
            </a:r>
          </a:p>
          <a:p>
            <a:pPr lvl="1"/>
            <a:r>
              <a:rPr lang="en-US" i="1" dirty="0" smtClean="0"/>
              <a:t>Think about what variables, methods, and constructors your class will need</a:t>
            </a:r>
          </a:p>
          <a:p>
            <a:r>
              <a:rPr lang="en-US" i="1" dirty="0" smtClean="0"/>
              <a:t>Exercise 2: Create a client program that creates multiple instances of your class and calls the “Is </a:t>
            </a:r>
            <a:r>
              <a:rPr lang="en-US" i="1" dirty="0"/>
              <a:t>a particular student enrolled in the </a:t>
            </a:r>
            <a:r>
              <a:rPr lang="en-US" i="1" dirty="0" smtClean="0"/>
              <a:t>course” method and the bonus methods, if you did those.</a:t>
            </a:r>
          </a:p>
          <a:p>
            <a:pPr lvl="2"/>
            <a:endParaRPr lang="en-US" i="1" dirty="0" smtClean="0"/>
          </a:p>
          <a:p>
            <a:pPr lvl="2"/>
            <a:endParaRPr lang="en-US" i="1" dirty="0" smtClean="0"/>
          </a:p>
          <a:p>
            <a:pPr lvl="2"/>
            <a:endParaRPr lang="en-US" i="1" dirty="0"/>
          </a:p>
        </p:txBody>
      </p:sp>
    </p:spTree>
    <p:extLst>
      <p:ext uri="{BB962C8B-B14F-4D97-AF65-F5344CB8AC3E}">
        <p14:creationId xmlns:p14="http://schemas.microsoft.com/office/powerpoint/2010/main" val="36234486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Implicit Parameter, Arrays and </a:t>
            </a:r>
            <a:r>
              <a:rPr lang="en-US" dirty="0" err="1" smtClean="0"/>
              <a:t>tostring</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2616527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4018" name="Rectangle 2"/>
          <p:cNvSpPr>
            <a:spLocks noGrp="1" noChangeArrowheads="1"/>
          </p:cNvSpPr>
          <p:nvPr>
            <p:ph type="title"/>
          </p:nvPr>
        </p:nvSpPr>
        <p:spPr/>
        <p:txBody>
          <a:bodyPr/>
          <a:lstStyle/>
          <a:p>
            <a:r>
              <a:rPr lang="en-US" altLang="en-US"/>
              <a:t>The </a:t>
            </a:r>
            <a:r>
              <a:rPr lang="en-US" altLang="en-US">
                <a:latin typeface="Courier New" pitchFamily="49" charset="0"/>
              </a:rPr>
              <a:t>toString</a:t>
            </a:r>
            <a:r>
              <a:rPr lang="en-US" altLang="en-US"/>
              <a:t> method</a:t>
            </a:r>
          </a:p>
        </p:txBody>
      </p:sp>
      <p:sp>
        <p:nvSpPr>
          <p:cNvPr id="854019" name="Rectangle 3"/>
          <p:cNvSpPr>
            <a:spLocks noGrp="1" noChangeArrowheads="1"/>
          </p:cNvSpPr>
          <p:nvPr>
            <p:ph idx="1"/>
          </p:nvPr>
        </p:nvSpPr>
        <p:spPr/>
        <p:txBody>
          <a:bodyPr/>
          <a:lstStyle/>
          <a:p>
            <a:pPr algn="ctr">
              <a:lnSpc>
                <a:spcPct val="110000"/>
              </a:lnSpc>
              <a:buFontTx/>
              <a:buNone/>
            </a:pPr>
            <a:r>
              <a:rPr lang="en-US" altLang="en-US" i="1"/>
              <a:t>tells Java how to convert an object into a </a:t>
            </a:r>
            <a:r>
              <a:rPr lang="en-US" altLang="en-US" i="1">
                <a:latin typeface="Courier New" pitchFamily="49" charset="0"/>
              </a:rPr>
              <a:t>String</a:t>
            </a:r>
            <a:endParaRPr lang="en-US" altLang="en-US" i="1"/>
          </a:p>
          <a:p>
            <a:pPr lvl="1">
              <a:lnSpc>
                <a:spcPct val="110000"/>
              </a:lnSpc>
            </a:pPr>
            <a:endParaRPr lang="en-US" altLang="en-US"/>
          </a:p>
          <a:p>
            <a:pPr lvl="1">
              <a:lnSpc>
                <a:spcPct val="80000"/>
              </a:lnSpc>
              <a:buFontTx/>
              <a:buNone/>
            </a:pPr>
            <a:r>
              <a:rPr lang="en-US" altLang="en-US" sz="2000">
                <a:latin typeface="Courier New" pitchFamily="49" charset="0"/>
              </a:rPr>
              <a:t>	Point p1 = new Point(7, 2);</a:t>
            </a:r>
          </a:p>
          <a:p>
            <a:pPr lvl="1">
              <a:lnSpc>
                <a:spcPct val="80000"/>
              </a:lnSpc>
              <a:buFontTx/>
              <a:buNone/>
            </a:pPr>
            <a:r>
              <a:rPr lang="en-US" altLang="en-US" sz="2000">
                <a:latin typeface="Courier New" pitchFamily="49" charset="0"/>
              </a:rPr>
              <a:t>	System.out.println("p1: " + </a:t>
            </a:r>
            <a:r>
              <a:rPr lang="en-US" altLang="en-US" sz="2000" b="1">
                <a:latin typeface="Courier New" pitchFamily="49" charset="0"/>
              </a:rPr>
              <a:t>p1</a:t>
            </a:r>
            <a:r>
              <a:rPr lang="en-US" altLang="en-US" sz="2000">
                <a:latin typeface="Courier New" pitchFamily="49" charset="0"/>
              </a:rPr>
              <a:t>);</a:t>
            </a:r>
          </a:p>
          <a:p>
            <a:pPr lvl="1">
              <a:lnSpc>
                <a:spcPct val="80000"/>
              </a:lnSpc>
              <a:buFontTx/>
              <a:buNone/>
            </a:pPr>
            <a:endParaRPr lang="en-US" altLang="en-US" sz="800">
              <a:latin typeface="Courier New" pitchFamily="49" charset="0"/>
            </a:endParaRPr>
          </a:p>
          <a:p>
            <a:pPr lvl="1">
              <a:lnSpc>
                <a:spcPct val="80000"/>
              </a:lnSpc>
              <a:buFontTx/>
              <a:buNone/>
            </a:pPr>
            <a:endParaRPr lang="en-US" altLang="en-US" sz="800">
              <a:latin typeface="Courier New" pitchFamily="49" charset="0"/>
            </a:endParaRPr>
          </a:p>
          <a:p>
            <a:pPr lvl="1">
              <a:lnSpc>
                <a:spcPct val="80000"/>
              </a:lnSpc>
              <a:buFontTx/>
              <a:buNone/>
            </a:pPr>
            <a:r>
              <a:rPr lang="en-US" altLang="en-US" sz="2000" b="1">
                <a:solidFill>
                  <a:srgbClr val="008080"/>
                </a:solidFill>
                <a:latin typeface="Courier New" pitchFamily="49" charset="0"/>
              </a:rPr>
              <a:t>	// the above code is really calling the following:</a:t>
            </a:r>
          </a:p>
          <a:p>
            <a:pPr lvl="1">
              <a:lnSpc>
                <a:spcPct val="80000"/>
              </a:lnSpc>
              <a:buFontTx/>
              <a:buNone/>
            </a:pPr>
            <a:r>
              <a:rPr lang="en-US" altLang="en-US" sz="2000">
                <a:latin typeface="Courier New" pitchFamily="49" charset="0"/>
              </a:rPr>
              <a:t>	System.out.println("p1: " + p1</a:t>
            </a:r>
            <a:r>
              <a:rPr lang="en-US" altLang="en-US" sz="2000" b="1">
                <a:latin typeface="Courier New" pitchFamily="49" charset="0"/>
              </a:rPr>
              <a:t>.toString()</a:t>
            </a:r>
            <a:r>
              <a:rPr lang="en-US" altLang="en-US" sz="2000">
                <a:latin typeface="Courier New" pitchFamily="49" charset="0"/>
              </a:rPr>
              <a:t>);</a:t>
            </a:r>
          </a:p>
          <a:p>
            <a:pPr lvl="1">
              <a:lnSpc>
                <a:spcPct val="80000"/>
              </a:lnSpc>
              <a:buFontTx/>
              <a:buNone/>
            </a:pPr>
            <a:endParaRPr lang="en-US" altLang="en-US" sz="2000">
              <a:latin typeface="Courier New" pitchFamily="49" charset="0"/>
            </a:endParaRPr>
          </a:p>
          <a:p>
            <a:pPr lvl="1">
              <a:lnSpc>
                <a:spcPct val="80000"/>
              </a:lnSpc>
              <a:buFontTx/>
              <a:buNone/>
            </a:pPr>
            <a:endParaRPr lang="en-US" altLang="en-US">
              <a:latin typeface="Courier New" pitchFamily="49" charset="0"/>
            </a:endParaRPr>
          </a:p>
          <a:p>
            <a:pPr>
              <a:lnSpc>
                <a:spcPct val="110000"/>
              </a:lnSpc>
            </a:pPr>
            <a:r>
              <a:rPr lang="en-US" altLang="en-US"/>
              <a:t>Every class has a </a:t>
            </a:r>
            <a:r>
              <a:rPr lang="en-US" altLang="en-US">
                <a:latin typeface="Courier New" pitchFamily="49" charset="0"/>
              </a:rPr>
              <a:t>toString</a:t>
            </a:r>
            <a:r>
              <a:rPr lang="en-US" altLang="en-US"/>
              <a:t>, even if it isn't in your code.</a:t>
            </a:r>
          </a:p>
          <a:p>
            <a:pPr lvl="1">
              <a:lnSpc>
                <a:spcPct val="110000"/>
              </a:lnSpc>
            </a:pPr>
            <a:r>
              <a:rPr lang="en-US" altLang="en-US"/>
              <a:t>Default: class's name </a:t>
            </a:r>
            <a:r>
              <a:rPr lang="en-US" altLang="en-US">
                <a:latin typeface="Courier New" pitchFamily="49" charset="0"/>
              </a:rPr>
              <a:t>@</a:t>
            </a:r>
            <a:r>
              <a:rPr lang="en-US" altLang="en-US"/>
              <a:t> object's memory address  </a:t>
            </a:r>
            <a:r>
              <a:rPr lang="en-US" altLang="en-US" sz="1800"/>
              <a:t>(base 16)</a:t>
            </a:r>
            <a:endParaRPr lang="en-US" altLang="en-US">
              <a:latin typeface="Courier New" pitchFamily="49" charset="0"/>
            </a:endParaRPr>
          </a:p>
          <a:p>
            <a:pPr lvl="1">
              <a:lnSpc>
                <a:spcPct val="110000"/>
              </a:lnSpc>
              <a:buFontTx/>
              <a:buNone/>
            </a:pPr>
            <a:endParaRPr lang="en-US" altLang="en-US" sz="900">
              <a:latin typeface="Courier New" pitchFamily="49" charset="0"/>
            </a:endParaRPr>
          </a:p>
          <a:p>
            <a:pPr lvl="1">
              <a:lnSpc>
                <a:spcPct val="110000"/>
              </a:lnSpc>
              <a:buFontTx/>
              <a:buNone/>
            </a:pPr>
            <a:r>
              <a:rPr lang="en-US" altLang="en-US">
                <a:latin typeface="Courier New" pitchFamily="49" charset="0"/>
              </a:rPr>
              <a:t>	Point@9e8c34</a:t>
            </a:r>
          </a:p>
        </p:txBody>
      </p:sp>
    </p:spTree>
    <p:extLst>
      <p:ext uri="{BB962C8B-B14F-4D97-AF65-F5344CB8AC3E}">
        <p14:creationId xmlns:p14="http://schemas.microsoft.com/office/powerpoint/2010/main" val="1923853499"/>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Rectangle 2"/>
          <p:cNvSpPr>
            <a:spLocks noGrp="1" noChangeArrowheads="1"/>
          </p:cNvSpPr>
          <p:nvPr>
            <p:ph type="title"/>
          </p:nvPr>
        </p:nvSpPr>
        <p:spPr/>
        <p:txBody>
          <a:bodyPr/>
          <a:lstStyle/>
          <a:p>
            <a:r>
              <a:rPr lang="en-US" altLang="en-US">
                <a:latin typeface="Courier New" pitchFamily="49" charset="0"/>
              </a:rPr>
              <a:t>toString</a:t>
            </a:r>
            <a:r>
              <a:rPr lang="en-US" altLang="en-US"/>
              <a:t> syntax</a:t>
            </a:r>
          </a:p>
        </p:txBody>
      </p:sp>
      <p:sp>
        <p:nvSpPr>
          <p:cNvPr id="855043" name="Rectangle 3"/>
          <p:cNvSpPr>
            <a:spLocks noGrp="1" noChangeArrowheads="1"/>
          </p:cNvSpPr>
          <p:nvPr>
            <p:ph idx="1"/>
          </p:nvPr>
        </p:nvSpPr>
        <p:spPr/>
        <p:txBody>
          <a:bodyPr/>
          <a:lstStyle/>
          <a:p>
            <a:pPr lvl="1">
              <a:lnSpc>
                <a:spcPct val="90000"/>
              </a:lnSpc>
              <a:buFontTx/>
              <a:buNone/>
            </a:pPr>
            <a:r>
              <a:rPr lang="en-US" altLang="en-US">
                <a:latin typeface="Courier New" pitchFamily="49" charset="0"/>
              </a:rPr>
              <a:t>	public String toString() {</a:t>
            </a:r>
          </a:p>
          <a:p>
            <a:pPr lvl="1">
              <a:lnSpc>
                <a:spcPct val="90000"/>
              </a:lnSpc>
              <a:buFontTx/>
              <a:buNone/>
            </a:pPr>
            <a:r>
              <a:rPr lang="en-US" altLang="en-US">
                <a:latin typeface="Courier New" pitchFamily="49" charset="0"/>
              </a:rPr>
              <a:t>	    </a:t>
            </a:r>
            <a:r>
              <a:rPr lang="en-US" altLang="en-US" b="1"/>
              <a:t>code that returns a String representing this object</a:t>
            </a:r>
            <a:r>
              <a:rPr lang="en-US" altLang="en-US">
                <a:latin typeface="Courier New" pitchFamily="49" charset="0"/>
              </a:rPr>
              <a:t>;</a:t>
            </a:r>
          </a:p>
          <a:p>
            <a:pPr lvl="1">
              <a:lnSpc>
                <a:spcPct val="90000"/>
              </a:lnSpc>
              <a:buFontTx/>
              <a:buNone/>
            </a:pPr>
            <a:r>
              <a:rPr lang="en-US" altLang="en-US">
                <a:latin typeface="Courier New" pitchFamily="49" charset="0"/>
              </a:rPr>
              <a:t>	}</a:t>
            </a:r>
          </a:p>
          <a:p>
            <a:pPr lvl="1">
              <a:lnSpc>
                <a:spcPct val="90000"/>
              </a:lnSpc>
              <a:buFontTx/>
              <a:buNone/>
            </a:pPr>
            <a:endParaRPr lang="en-US" altLang="en-US"/>
          </a:p>
          <a:p>
            <a:pPr lvl="1">
              <a:lnSpc>
                <a:spcPct val="90000"/>
              </a:lnSpc>
              <a:buFontTx/>
              <a:buNone/>
            </a:pPr>
            <a:endParaRPr lang="en-US" altLang="en-US"/>
          </a:p>
          <a:p>
            <a:pPr lvl="1"/>
            <a:r>
              <a:rPr lang="en-US" altLang="en-US"/>
              <a:t>Method name, return, and parameters must match exactly.</a:t>
            </a:r>
          </a:p>
          <a:p>
            <a:pPr lvl="1"/>
            <a:endParaRPr lang="en-US" altLang="en-US"/>
          </a:p>
          <a:p>
            <a:pPr lvl="1"/>
            <a:r>
              <a:rPr lang="en-US" altLang="en-US"/>
              <a:t>Example:</a:t>
            </a:r>
          </a:p>
          <a:p>
            <a:pPr lvl="1">
              <a:lnSpc>
                <a:spcPct val="70000"/>
              </a:lnSpc>
              <a:buFontTx/>
              <a:buNone/>
            </a:pPr>
            <a:r>
              <a:rPr lang="en-US" altLang="en-US" sz="900">
                <a:latin typeface="Courier New" pitchFamily="49" charset="0"/>
              </a:rPr>
              <a:t>	</a:t>
            </a:r>
          </a:p>
          <a:p>
            <a:pPr lvl="1">
              <a:lnSpc>
                <a:spcPct val="70000"/>
              </a:lnSpc>
              <a:buFontTx/>
              <a:buNone/>
            </a:pPr>
            <a:r>
              <a:rPr lang="en-US" altLang="en-US">
                <a:latin typeface="Courier New" pitchFamily="49" charset="0"/>
              </a:rPr>
              <a:t>	</a:t>
            </a:r>
            <a:r>
              <a:rPr lang="en-US" altLang="en-US" b="1">
                <a:solidFill>
                  <a:srgbClr val="008080"/>
                </a:solidFill>
                <a:latin typeface="Courier New" pitchFamily="49" charset="0"/>
              </a:rPr>
              <a:t>// Returns a String representing this Point.</a:t>
            </a:r>
          </a:p>
          <a:p>
            <a:pPr lvl="1">
              <a:lnSpc>
                <a:spcPct val="70000"/>
              </a:lnSpc>
              <a:buFontTx/>
              <a:buNone/>
            </a:pPr>
            <a:r>
              <a:rPr lang="en-US" altLang="en-US">
                <a:latin typeface="Courier New" pitchFamily="49" charset="0"/>
              </a:rPr>
              <a:t>	public String toString() {</a:t>
            </a:r>
          </a:p>
          <a:p>
            <a:pPr lvl="1">
              <a:lnSpc>
                <a:spcPct val="70000"/>
              </a:lnSpc>
              <a:buFontTx/>
              <a:buNone/>
            </a:pPr>
            <a:r>
              <a:rPr lang="en-US" altLang="en-US">
                <a:latin typeface="Courier New" pitchFamily="49" charset="0"/>
              </a:rPr>
              <a:t>	    return "(" + x + ", " + y + ")";</a:t>
            </a:r>
          </a:p>
          <a:p>
            <a:pPr lvl="1">
              <a:lnSpc>
                <a:spcPct val="70000"/>
              </a:lnSpc>
              <a:buFontTx/>
              <a:buNone/>
            </a:pPr>
            <a:r>
              <a:rPr lang="en-US" altLang="en-US">
                <a:latin typeface="Courier New" pitchFamily="49" charset="0"/>
              </a:rPr>
              <a:t>	}</a:t>
            </a:r>
          </a:p>
        </p:txBody>
      </p:sp>
    </p:spTree>
    <p:extLst>
      <p:ext uri="{BB962C8B-B14F-4D97-AF65-F5344CB8AC3E}">
        <p14:creationId xmlns:p14="http://schemas.microsoft.com/office/powerpoint/2010/main" val="1749330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5504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5504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5504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5504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55043">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550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5826" name="Rectangle 2"/>
          <p:cNvSpPr>
            <a:spLocks noGrp="1" noChangeArrowheads="1"/>
          </p:cNvSpPr>
          <p:nvPr>
            <p:ph type="title"/>
          </p:nvPr>
        </p:nvSpPr>
        <p:spPr/>
        <p:txBody>
          <a:bodyPr/>
          <a:lstStyle/>
          <a:p>
            <a:r>
              <a:rPr lang="en-US" altLang="en-US"/>
              <a:t>The implicit parameter</a:t>
            </a:r>
          </a:p>
        </p:txBody>
      </p:sp>
      <p:sp>
        <p:nvSpPr>
          <p:cNvPr id="845827" name="Rectangle 3"/>
          <p:cNvSpPr>
            <a:spLocks noGrp="1" noChangeArrowheads="1"/>
          </p:cNvSpPr>
          <p:nvPr>
            <p:ph idx="1"/>
          </p:nvPr>
        </p:nvSpPr>
        <p:spPr/>
        <p:txBody>
          <a:bodyPr/>
          <a:lstStyle/>
          <a:p>
            <a:pPr>
              <a:lnSpc>
                <a:spcPct val="110000"/>
              </a:lnSpc>
            </a:pPr>
            <a:r>
              <a:rPr lang="en-US" altLang="en-US" b="1" dirty="0"/>
              <a:t>implicit parameter</a:t>
            </a:r>
            <a:r>
              <a:rPr lang="en-US" altLang="en-US" dirty="0"/>
              <a:t>:</a:t>
            </a:r>
            <a:br>
              <a:rPr lang="en-US" altLang="en-US" dirty="0"/>
            </a:br>
            <a:r>
              <a:rPr lang="en-US" altLang="en-US" dirty="0"/>
              <a:t>The object on which an instance method is called.</a:t>
            </a:r>
            <a:endParaRPr lang="en-US" altLang="en-US" sz="900" dirty="0"/>
          </a:p>
          <a:p>
            <a:pPr lvl="1">
              <a:lnSpc>
                <a:spcPct val="120000"/>
              </a:lnSpc>
              <a:buFontTx/>
              <a:buNone/>
            </a:pPr>
            <a:endParaRPr lang="en-US" altLang="en-US" sz="900" dirty="0"/>
          </a:p>
          <a:p>
            <a:pPr lvl="1">
              <a:lnSpc>
                <a:spcPct val="120000"/>
              </a:lnSpc>
            </a:pPr>
            <a:r>
              <a:rPr lang="en-US" altLang="en-US" dirty="0"/>
              <a:t>During the call </a:t>
            </a:r>
            <a:r>
              <a:rPr lang="en-US" altLang="en-US" dirty="0">
                <a:latin typeface="Courier New" pitchFamily="49" charset="0"/>
              </a:rPr>
              <a:t>p1.draw(g);</a:t>
            </a:r>
            <a:r>
              <a:rPr lang="en-US" altLang="en-US" dirty="0"/>
              <a:t> </a:t>
            </a:r>
            <a:br>
              <a:rPr lang="en-US" altLang="en-US" dirty="0"/>
            </a:br>
            <a:r>
              <a:rPr lang="en-US" altLang="en-US" dirty="0"/>
              <a:t>the object referred to by </a:t>
            </a:r>
            <a:r>
              <a:rPr lang="en-US" altLang="en-US" dirty="0">
                <a:latin typeface="Courier New" pitchFamily="49" charset="0"/>
              </a:rPr>
              <a:t>p1</a:t>
            </a:r>
            <a:r>
              <a:rPr lang="en-US" altLang="en-US" dirty="0"/>
              <a:t> is the implicit parameter.</a:t>
            </a:r>
          </a:p>
          <a:p>
            <a:pPr lvl="1">
              <a:buFontTx/>
              <a:buNone/>
            </a:pPr>
            <a:endParaRPr lang="en-US" altLang="en-US" sz="900" dirty="0"/>
          </a:p>
          <a:p>
            <a:pPr lvl="1">
              <a:lnSpc>
                <a:spcPct val="120000"/>
              </a:lnSpc>
            </a:pPr>
            <a:r>
              <a:rPr lang="en-US" altLang="en-US" dirty="0"/>
              <a:t>During the call </a:t>
            </a:r>
            <a:r>
              <a:rPr lang="en-US" altLang="en-US" dirty="0">
                <a:latin typeface="Courier New" pitchFamily="49" charset="0"/>
              </a:rPr>
              <a:t>p2.draw(g);</a:t>
            </a:r>
            <a:r>
              <a:rPr lang="en-US" altLang="en-US" dirty="0"/>
              <a:t> </a:t>
            </a:r>
            <a:br>
              <a:rPr lang="en-US" altLang="en-US" dirty="0"/>
            </a:br>
            <a:r>
              <a:rPr lang="en-US" altLang="en-US" dirty="0"/>
              <a:t>the object referred to by </a:t>
            </a:r>
            <a:r>
              <a:rPr lang="en-US" altLang="en-US" dirty="0">
                <a:latin typeface="Courier New" pitchFamily="49" charset="0"/>
              </a:rPr>
              <a:t>p2</a:t>
            </a:r>
            <a:r>
              <a:rPr lang="en-US" altLang="en-US" dirty="0"/>
              <a:t> is the implicit parameter.</a:t>
            </a:r>
          </a:p>
          <a:p>
            <a:pPr lvl="1">
              <a:lnSpc>
                <a:spcPct val="120000"/>
              </a:lnSpc>
              <a:buFontTx/>
              <a:buNone/>
            </a:pPr>
            <a:endParaRPr lang="en-US" altLang="en-US" dirty="0"/>
          </a:p>
          <a:p>
            <a:pPr lvl="1">
              <a:lnSpc>
                <a:spcPct val="120000"/>
              </a:lnSpc>
            </a:pPr>
            <a:r>
              <a:rPr lang="en-US" altLang="en-US" dirty="0"/>
              <a:t>The instance method can refer to that object's fields.</a:t>
            </a:r>
          </a:p>
          <a:p>
            <a:pPr lvl="2">
              <a:lnSpc>
                <a:spcPct val="120000"/>
              </a:lnSpc>
            </a:pPr>
            <a:r>
              <a:rPr lang="en-US" altLang="en-US" dirty="0"/>
              <a:t>We say that it executes in the </a:t>
            </a:r>
            <a:r>
              <a:rPr lang="en-US" altLang="en-US" i="1" dirty="0"/>
              <a:t>context </a:t>
            </a:r>
            <a:r>
              <a:rPr lang="en-US" altLang="en-US" dirty="0"/>
              <a:t>of a particular object.</a:t>
            </a:r>
          </a:p>
          <a:p>
            <a:pPr lvl="2">
              <a:lnSpc>
                <a:spcPct val="120000"/>
              </a:lnSpc>
            </a:pPr>
            <a:r>
              <a:rPr lang="en-US" altLang="en-US" dirty="0">
                <a:latin typeface="Courier New" pitchFamily="49" charset="0"/>
              </a:rPr>
              <a:t>draw</a:t>
            </a:r>
            <a:r>
              <a:rPr lang="en-US" altLang="en-US" dirty="0"/>
              <a:t> can refer to the </a:t>
            </a:r>
            <a:r>
              <a:rPr lang="en-US" altLang="en-US" dirty="0">
                <a:latin typeface="Courier New" pitchFamily="49" charset="0"/>
              </a:rPr>
              <a:t>x</a:t>
            </a:r>
            <a:r>
              <a:rPr lang="en-US" altLang="en-US" dirty="0"/>
              <a:t> and </a:t>
            </a:r>
            <a:r>
              <a:rPr lang="en-US" altLang="en-US" dirty="0">
                <a:latin typeface="Courier New" pitchFamily="49" charset="0"/>
              </a:rPr>
              <a:t>y</a:t>
            </a:r>
            <a:r>
              <a:rPr lang="en-US" altLang="en-US" dirty="0"/>
              <a:t> of the object it was called on.</a:t>
            </a:r>
          </a:p>
        </p:txBody>
      </p:sp>
    </p:spTree>
    <p:extLst>
      <p:ext uri="{BB962C8B-B14F-4D97-AF65-F5344CB8AC3E}">
        <p14:creationId xmlns:p14="http://schemas.microsoft.com/office/powerpoint/2010/main" val="3617883658"/>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2"/>
          <p:cNvSpPr>
            <a:spLocks noGrp="1" noChangeArrowheads="1"/>
          </p:cNvSpPr>
          <p:nvPr>
            <p:ph type="title"/>
          </p:nvPr>
        </p:nvSpPr>
        <p:spPr/>
        <p:txBody>
          <a:bodyPr/>
          <a:lstStyle/>
          <a:p>
            <a:r>
              <a:rPr lang="en-US" altLang="en-US" dirty="0"/>
              <a:t>Calling another constructor</a:t>
            </a:r>
            <a:endParaRPr lang="en-US" altLang="en-US" dirty="0">
              <a:latin typeface="Courier New" pitchFamily="49" charset="0"/>
            </a:endParaRPr>
          </a:p>
        </p:txBody>
      </p:sp>
      <p:sp>
        <p:nvSpPr>
          <p:cNvPr id="873475" name="Rectangle 3"/>
          <p:cNvSpPr>
            <a:spLocks noGrp="1" noChangeArrowheads="1"/>
          </p:cNvSpPr>
          <p:nvPr>
            <p:ph idx="1"/>
          </p:nvPr>
        </p:nvSpPr>
        <p:spPr>
          <a:xfrm>
            <a:off x="0" y="1600200"/>
            <a:ext cx="8458200" cy="4800600"/>
          </a:xfrm>
        </p:spPr>
        <p:txBody>
          <a:bodyPr>
            <a:normAutofit lnSpcReduction="10000"/>
          </a:bodyPr>
          <a:lstStyle/>
          <a:p>
            <a:pPr lvl="1">
              <a:lnSpc>
                <a:spcPct val="70000"/>
              </a:lnSpc>
              <a:buFontTx/>
              <a:buNone/>
            </a:pPr>
            <a:r>
              <a:rPr lang="en-US" altLang="en-US" sz="2000" dirty="0">
                <a:latin typeface="Courier New" pitchFamily="49" charset="0"/>
              </a:rPr>
              <a:t>	public class Point {</a:t>
            </a:r>
          </a:p>
          <a:p>
            <a:pPr lvl="1">
              <a:lnSpc>
                <a:spcPct val="70000"/>
              </a:lnSpc>
              <a:buFontTx/>
              <a:buNone/>
            </a:pPr>
            <a:r>
              <a:rPr lang="en-US" altLang="en-US" sz="2000" dirty="0">
                <a:latin typeface="Courier New" pitchFamily="49" charset="0"/>
              </a:rPr>
              <a:t>	    private </a:t>
            </a:r>
            <a:r>
              <a:rPr lang="en-US" altLang="en-US" sz="2000" dirty="0" err="1">
                <a:latin typeface="Courier New" pitchFamily="49" charset="0"/>
              </a:rPr>
              <a:t>int</a:t>
            </a:r>
            <a:r>
              <a:rPr lang="en-US" altLang="en-US" sz="2000" dirty="0">
                <a:latin typeface="Courier New" pitchFamily="49" charset="0"/>
              </a:rPr>
              <a:t> x;</a:t>
            </a:r>
          </a:p>
          <a:p>
            <a:pPr lvl="1">
              <a:lnSpc>
                <a:spcPct val="70000"/>
              </a:lnSpc>
              <a:buFontTx/>
              <a:buNone/>
            </a:pPr>
            <a:r>
              <a:rPr lang="en-US" altLang="en-US" sz="2000" dirty="0">
                <a:latin typeface="Courier New" pitchFamily="49" charset="0"/>
              </a:rPr>
              <a:t>	    private </a:t>
            </a:r>
            <a:r>
              <a:rPr lang="en-US" altLang="en-US" sz="2000" dirty="0" err="1">
                <a:latin typeface="Courier New" pitchFamily="49" charset="0"/>
              </a:rPr>
              <a:t>int</a:t>
            </a:r>
            <a:r>
              <a:rPr lang="en-US" altLang="en-US" sz="2000" dirty="0">
                <a:latin typeface="Courier New" pitchFamily="49" charset="0"/>
              </a:rPr>
              <a:t> y;</a:t>
            </a:r>
          </a:p>
          <a:p>
            <a:pPr lvl="1">
              <a:lnSpc>
                <a:spcPct val="70000"/>
              </a:lnSpc>
              <a:buFontTx/>
              <a:buNone/>
            </a:pPr>
            <a:endParaRPr lang="en-US" altLang="en-US" sz="2000" dirty="0">
              <a:latin typeface="Courier New" pitchFamily="49" charset="0"/>
            </a:endParaRPr>
          </a:p>
          <a:p>
            <a:pPr lvl="1">
              <a:lnSpc>
                <a:spcPct val="70000"/>
              </a:lnSpc>
              <a:buFontTx/>
              <a:buNone/>
            </a:pPr>
            <a:r>
              <a:rPr lang="en-US" altLang="en-US" sz="2000" dirty="0">
                <a:latin typeface="Courier New" pitchFamily="49" charset="0"/>
              </a:rPr>
              <a:t>	    public Point() {</a:t>
            </a:r>
          </a:p>
          <a:p>
            <a:pPr lvl="1">
              <a:lnSpc>
                <a:spcPct val="70000"/>
              </a:lnSpc>
              <a:buFontTx/>
              <a:buNone/>
            </a:pPr>
            <a:r>
              <a:rPr lang="en-US" altLang="en-US" sz="2000" b="1" dirty="0">
                <a:latin typeface="Courier New" pitchFamily="49" charset="0"/>
              </a:rPr>
              <a:t>	        this(0, 0);     </a:t>
            </a:r>
            <a:r>
              <a:rPr lang="en-US" altLang="en-US" sz="2000" b="1" dirty="0">
                <a:solidFill>
                  <a:srgbClr val="008080"/>
                </a:solidFill>
                <a:latin typeface="Courier New" pitchFamily="49" charset="0"/>
              </a:rPr>
              <a:t>// calls (x, y) constructor</a:t>
            </a:r>
          </a:p>
          <a:p>
            <a:pPr lvl="1">
              <a:lnSpc>
                <a:spcPct val="70000"/>
              </a:lnSpc>
              <a:buFontTx/>
              <a:buNone/>
            </a:pPr>
            <a:r>
              <a:rPr lang="en-US" altLang="en-US" sz="2000" dirty="0">
                <a:latin typeface="Courier New" pitchFamily="49" charset="0"/>
              </a:rPr>
              <a:t>	    }</a:t>
            </a:r>
          </a:p>
          <a:p>
            <a:pPr lvl="1">
              <a:lnSpc>
                <a:spcPct val="70000"/>
              </a:lnSpc>
              <a:buFontTx/>
              <a:buNone/>
            </a:pPr>
            <a:endParaRPr lang="en-US" altLang="en-US" sz="2000" dirty="0">
              <a:latin typeface="Courier New" pitchFamily="49" charset="0"/>
            </a:endParaRPr>
          </a:p>
          <a:p>
            <a:pPr lvl="1">
              <a:lnSpc>
                <a:spcPct val="70000"/>
              </a:lnSpc>
              <a:buFontTx/>
              <a:buNone/>
            </a:pPr>
            <a:r>
              <a:rPr lang="en-US" altLang="en-US" sz="2000" dirty="0">
                <a:latin typeface="Courier New" pitchFamily="49" charset="0"/>
              </a:rPr>
              <a:t>	    public Point(</a:t>
            </a:r>
            <a:r>
              <a:rPr lang="en-US" altLang="en-US" sz="2000" dirty="0" err="1">
                <a:latin typeface="Courier New" pitchFamily="49" charset="0"/>
              </a:rPr>
              <a:t>int</a:t>
            </a:r>
            <a:r>
              <a:rPr lang="en-US" altLang="en-US" sz="2000" dirty="0">
                <a:latin typeface="Courier New" pitchFamily="49" charset="0"/>
              </a:rPr>
              <a:t> </a:t>
            </a:r>
            <a:r>
              <a:rPr lang="en-US" altLang="en-US" sz="2000" b="1" dirty="0">
                <a:latin typeface="Courier New" pitchFamily="49" charset="0"/>
              </a:rPr>
              <a:t>x</a:t>
            </a:r>
            <a:r>
              <a:rPr lang="en-US" altLang="en-US" sz="2000" dirty="0">
                <a:latin typeface="Courier New" pitchFamily="49" charset="0"/>
              </a:rPr>
              <a:t>, </a:t>
            </a:r>
            <a:r>
              <a:rPr lang="en-US" altLang="en-US" sz="2000" dirty="0" err="1">
                <a:latin typeface="Courier New" pitchFamily="49" charset="0"/>
              </a:rPr>
              <a:t>int</a:t>
            </a:r>
            <a:r>
              <a:rPr lang="en-US" altLang="en-US" sz="2000" dirty="0">
                <a:latin typeface="Courier New" pitchFamily="49" charset="0"/>
              </a:rPr>
              <a:t> </a:t>
            </a:r>
            <a:r>
              <a:rPr lang="en-US" altLang="en-US" sz="2000" b="1" dirty="0">
                <a:latin typeface="Courier New" pitchFamily="49" charset="0"/>
              </a:rPr>
              <a:t>y</a:t>
            </a:r>
            <a:r>
              <a:rPr lang="en-US" altLang="en-US" sz="2000" dirty="0">
                <a:latin typeface="Courier New" pitchFamily="49" charset="0"/>
              </a:rPr>
              <a:t>) {</a:t>
            </a:r>
          </a:p>
          <a:p>
            <a:pPr lvl="1">
              <a:lnSpc>
                <a:spcPct val="70000"/>
              </a:lnSpc>
              <a:buFontTx/>
              <a:buNone/>
            </a:pPr>
            <a:r>
              <a:rPr lang="en-US" altLang="en-US" sz="2000" b="1" dirty="0">
                <a:latin typeface="Courier New" pitchFamily="49" charset="0"/>
              </a:rPr>
              <a:t>	        </a:t>
            </a:r>
            <a:r>
              <a:rPr lang="en-US" altLang="en-US" sz="2000" b="1" dirty="0" err="1">
                <a:latin typeface="Courier New" pitchFamily="49" charset="0"/>
              </a:rPr>
              <a:t>this.x</a:t>
            </a:r>
            <a:r>
              <a:rPr lang="en-US" altLang="en-US" sz="2000" b="1" dirty="0">
                <a:latin typeface="Courier New" pitchFamily="49" charset="0"/>
              </a:rPr>
              <a:t> = x;</a:t>
            </a:r>
          </a:p>
          <a:p>
            <a:pPr lvl="1">
              <a:lnSpc>
                <a:spcPct val="70000"/>
              </a:lnSpc>
              <a:buFontTx/>
              <a:buNone/>
            </a:pPr>
            <a:r>
              <a:rPr lang="en-US" altLang="en-US" sz="2000" b="1" dirty="0">
                <a:latin typeface="Courier New" pitchFamily="49" charset="0"/>
              </a:rPr>
              <a:t>	        </a:t>
            </a:r>
            <a:r>
              <a:rPr lang="en-US" altLang="en-US" sz="2000" b="1" dirty="0" err="1">
                <a:latin typeface="Courier New" pitchFamily="49" charset="0"/>
              </a:rPr>
              <a:t>this.y</a:t>
            </a:r>
            <a:r>
              <a:rPr lang="en-US" altLang="en-US" sz="2000" b="1" dirty="0">
                <a:latin typeface="Courier New" pitchFamily="49" charset="0"/>
              </a:rPr>
              <a:t> = y;</a:t>
            </a:r>
          </a:p>
          <a:p>
            <a:pPr lvl="1">
              <a:lnSpc>
                <a:spcPct val="70000"/>
              </a:lnSpc>
              <a:buFontTx/>
              <a:buNone/>
            </a:pPr>
            <a:r>
              <a:rPr lang="en-US" altLang="en-US" sz="2000" dirty="0">
                <a:latin typeface="Courier New" pitchFamily="49" charset="0"/>
              </a:rPr>
              <a:t>	    }</a:t>
            </a:r>
          </a:p>
          <a:p>
            <a:pPr lvl="1">
              <a:lnSpc>
                <a:spcPct val="70000"/>
              </a:lnSpc>
              <a:buFontTx/>
              <a:buNone/>
            </a:pPr>
            <a:endParaRPr lang="en-US" altLang="en-US" sz="2000" dirty="0">
              <a:latin typeface="Courier New" pitchFamily="49" charset="0"/>
            </a:endParaRPr>
          </a:p>
          <a:p>
            <a:pPr lvl="1">
              <a:lnSpc>
                <a:spcPct val="70000"/>
              </a:lnSpc>
              <a:buFontTx/>
              <a:buNone/>
            </a:pPr>
            <a:r>
              <a:rPr lang="en-US" altLang="en-US" sz="2000" dirty="0">
                <a:latin typeface="Courier New" pitchFamily="49" charset="0"/>
              </a:rPr>
              <a:t>	    ...</a:t>
            </a:r>
          </a:p>
          <a:p>
            <a:pPr lvl="1">
              <a:lnSpc>
                <a:spcPct val="70000"/>
              </a:lnSpc>
              <a:buFontTx/>
              <a:buNone/>
            </a:pPr>
            <a:r>
              <a:rPr lang="en-US" altLang="en-US" sz="2000" dirty="0">
                <a:latin typeface="Courier New" pitchFamily="49" charset="0"/>
              </a:rPr>
              <a:t>	}</a:t>
            </a:r>
          </a:p>
          <a:p>
            <a:pPr lvl="1">
              <a:lnSpc>
                <a:spcPct val="70000"/>
              </a:lnSpc>
              <a:buFontTx/>
              <a:buNone/>
            </a:pPr>
            <a:endParaRPr lang="en-US" altLang="en-US" sz="2000" dirty="0">
              <a:latin typeface="Courier New" pitchFamily="49" charset="0"/>
            </a:endParaRPr>
          </a:p>
          <a:p>
            <a:pPr lvl="2"/>
            <a:r>
              <a:rPr lang="en-US" altLang="en-US" dirty="0"/>
              <a:t>Avoids redundancy between constructors</a:t>
            </a:r>
          </a:p>
          <a:p>
            <a:pPr lvl="2"/>
            <a:r>
              <a:rPr lang="en-US" altLang="en-US" dirty="0"/>
              <a:t>Only a constructor (not a method) can call another constructor</a:t>
            </a:r>
            <a:endParaRPr lang="en-US" altLang="en-US" dirty="0">
              <a:latin typeface="Courier New" pitchFamily="49" charset="0"/>
            </a:endParaRPr>
          </a:p>
        </p:txBody>
      </p:sp>
      <p:sp>
        <p:nvSpPr>
          <p:cNvPr id="873476" name="Line 4"/>
          <p:cNvSpPr>
            <a:spLocks noChangeShapeType="1"/>
          </p:cNvSpPr>
          <p:nvPr/>
        </p:nvSpPr>
        <p:spPr bwMode="auto">
          <a:xfrm>
            <a:off x="2971800" y="2971800"/>
            <a:ext cx="99060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73477" name="Line 5"/>
          <p:cNvSpPr>
            <a:spLocks noChangeShapeType="1"/>
          </p:cNvSpPr>
          <p:nvPr/>
        </p:nvSpPr>
        <p:spPr bwMode="auto">
          <a:xfrm>
            <a:off x="3581400" y="2971800"/>
            <a:ext cx="144780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220877833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What method does </a:t>
            </a:r>
            <a:r>
              <a:rPr lang="en-US" dirty="0" smtClean="0">
                <a:latin typeface="Courier New" panose="02070309020205020404" pitchFamily="49" charset="0"/>
                <a:cs typeface="Courier New" panose="02070309020205020404" pitchFamily="49" charset="0"/>
              </a:rPr>
              <a:t>print</a:t>
            </a:r>
            <a:r>
              <a:rPr lang="en-US" dirty="0" smtClean="0"/>
              <a:t> and </a:t>
            </a:r>
            <a:r>
              <a:rPr lang="en-US" dirty="0" err="1" smtClean="0">
                <a:latin typeface="Courier New" panose="02070309020205020404" pitchFamily="49" charset="0"/>
                <a:cs typeface="Courier New" panose="02070309020205020404" pitchFamily="49" charset="0"/>
              </a:rPr>
              <a:t>println</a:t>
            </a:r>
            <a:r>
              <a:rPr lang="en-US" dirty="0" smtClean="0"/>
              <a:t> call on an object to be printed?</a:t>
            </a:r>
          </a:p>
          <a:p>
            <a:pPr lvl="1"/>
            <a:r>
              <a:rPr lang="en-US" dirty="0" smtClean="0"/>
              <a:t> </a:t>
            </a:r>
            <a:r>
              <a:rPr lang="en-US" dirty="0" err="1" smtClean="0">
                <a:latin typeface="Courier New" panose="02070309020205020404" pitchFamily="49" charset="0"/>
                <a:cs typeface="Courier New" panose="02070309020205020404" pitchFamily="49" charset="0"/>
              </a:rPr>
              <a:t>toString</a:t>
            </a:r>
            <a:endParaRPr lang="en-US" dirty="0">
              <a:latin typeface="Courier New" panose="02070309020205020404" pitchFamily="49" charset="0"/>
              <a:cs typeface="Courier New" panose="02070309020205020404" pitchFamily="49" charset="0"/>
            </a:endParaRPr>
          </a:p>
          <a:p>
            <a:r>
              <a:rPr lang="en-US" dirty="0" smtClean="0"/>
              <a:t> In the following code, what is the implicit parameter?</a:t>
            </a:r>
          </a:p>
          <a:p>
            <a:pPr marL="411480" lvl="1" indent="0">
              <a:buNone/>
            </a:pPr>
            <a:r>
              <a:rPr lang="en-US" altLang="en-US" dirty="0">
                <a:latin typeface="Courier New" pitchFamily="49" charset="0"/>
              </a:rPr>
              <a:t>p1.draw(g</a:t>
            </a:r>
            <a:r>
              <a:rPr lang="en-US" altLang="en-US" dirty="0" smtClean="0">
                <a:latin typeface="Courier New" pitchFamily="49" charset="0"/>
              </a:rPr>
              <a:t>)</a:t>
            </a:r>
          </a:p>
          <a:p>
            <a:pPr lvl="1"/>
            <a:r>
              <a:rPr lang="en-US" dirty="0" smtClean="0">
                <a:latin typeface="Courier New" pitchFamily="49" charset="0"/>
              </a:rPr>
              <a:t>p1</a:t>
            </a:r>
          </a:p>
          <a:p>
            <a:r>
              <a:rPr lang="en-US" altLang="en-US" dirty="0" smtClean="0"/>
              <a:t>How does a constructor call another constructor?</a:t>
            </a:r>
          </a:p>
          <a:p>
            <a:pPr lvl="1">
              <a:lnSpc>
                <a:spcPct val="70000"/>
              </a:lnSpc>
              <a:buFontTx/>
              <a:buNone/>
            </a:pPr>
            <a:r>
              <a:rPr lang="en-US" altLang="en-US" dirty="0">
                <a:latin typeface="Courier New" pitchFamily="49" charset="0"/>
              </a:rPr>
              <a:t>public Point() {</a:t>
            </a:r>
          </a:p>
          <a:p>
            <a:pPr lvl="1">
              <a:lnSpc>
                <a:spcPct val="70000"/>
              </a:lnSpc>
              <a:buFontTx/>
              <a:buNone/>
            </a:pPr>
            <a:r>
              <a:rPr lang="en-US" altLang="en-US" b="1" dirty="0">
                <a:latin typeface="Courier New" pitchFamily="49" charset="0"/>
              </a:rPr>
              <a:t>	        this(0, 0</a:t>
            </a:r>
            <a:r>
              <a:rPr lang="en-US" altLang="en-US" b="1" dirty="0" smtClean="0">
                <a:latin typeface="Courier New" pitchFamily="49" charset="0"/>
              </a:rPr>
              <a:t>);</a:t>
            </a:r>
            <a:endParaRPr lang="en-US" altLang="en-US" b="1" dirty="0">
              <a:solidFill>
                <a:srgbClr val="008080"/>
              </a:solidFill>
              <a:latin typeface="Courier New" pitchFamily="49" charset="0"/>
            </a:endParaRPr>
          </a:p>
          <a:p>
            <a:pPr lvl="1">
              <a:lnSpc>
                <a:spcPct val="70000"/>
              </a:lnSpc>
              <a:buFontTx/>
              <a:buNone/>
            </a:pPr>
            <a:r>
              <a:rPr lang="en-US" altLang="en-US" dirty="0">
                <a:latin typeface="Courier New" pitchFamily="49" charset="0"/>
              </a:rPr>
              <a:t>	    }</a:t>
            </a:r>
          </a:p>
          <a:p>
            <a:pPr lvl="1"/>
            <a:endParaRPr lang="en-US" altLang="en-US" dirty="0" smtClean="0"/>
          </a:p>
          <a:p>
            <a:pPr lvl="1"/>
            <a:endParaRPr lang="en-US" altLang="en-US" sz="800" dirty="0">
              <a:latin typeface="Courier New" pitchFamily="49" charset="0"/>
            </a:endParaRPr>
          </a:p>
          <a:p>
            <a:pPr lvl="1"/>
            <a:endParaRPr lang="en-US" dirty="0"/>
          </a:p>
        </p:txBody>
      </p:sp>
    </p:spTree>
    <p:extLst>
      <p:ext uri="{BB962C8B-B14F-4D97-AF65-F5344CB8AC3E}">
        <p14:creationId xmlns:p14="http://schemas.microsoft.com/office/powerpoint/2010/main" val="60402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fade">
                                      <p:cBhvr>
                                        <p:cTn id="57" dur="1000"/>
                                        <p:tgtEl>
                                          <p:spTgt spid="3">
                                            <p:txEl>
                                              <p:pRg st="8" end="8"/>
                                            </p:txEl>
                                          </p:spTgt>
                                        </p:tgtEl>
                                      </p:cBhvr>
                                    </p:animEffect>
                                    <p:anim calcmode="lin" valueType="num">
                                      <p:cBhvr>
                                        <p:cTn id="5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a:t>
            </a:r>
            <a:endParaRPr lang="en-US" dirty="0"/>
          </a:p>
        </p:txBody>
      </p:sp>
      <p:sp>
        <p:nvSpPr>
          <p:cNvPr id="2" name="Content Placeholder 1"/>
          <p:cNvSpPr>
            <a:spLocks noGrp="1"/>
          </p:cNvSpPr>
          <p:nvPr>
            <p:ph idx="1"/>
          </p:nvPr>
        </p:nvSpPr>
        <p:spPr/>
        <p:txBody>
          <a:bodyPr>
            <a:normAutofit/>
          </a:bodyPr>
          <a:lstStyle/>
          <a:p>
            <a:r>
              <a:rPr lang="en-US" i="1" dirty="0"/>
              <a:t>Exercise: </a:t>
            </a:r>
            <a:endParaRPr lang="en-US" i="1" dirty="0" smtClean="0"/>
          </a:p>
          <a:p>
            <a:pPr lvl="1"/>
            <a:r>
              <a:rPr lang="en-US" i="1" dirty="0" smtClean="0"/>
              <a:t>Extend </a:t>
            </a:r>
            <a:r>
              <a:rPr lang="en-US" i="1" dirty="0"/>
              <a:t>your high school course class by adding a class </a:t>
            </a:r>
            <a:r>
              <a:rPr lang="en-US" i="1" dirty="0" smtClean="0"/>
              <a:t>constructor to </a:t>
            </a:r>
            <a:r>
              <a:rPr lang="en-US" i="1" dirty="0"/>
              <a:t>create a course from user </a:t>
            </a:r>
            <a:r>
              <a:rPr lang="en-US" i="1" dirty="0" smtClean="0"/>
              <a:t>input.</a:t>
            </a:r>
          </a:p>
          <a:p>
            <a:pPr lvl="1"/>
            <a:r>
              <a:rPr lang="en-US" i="1" dirty="0" smtClean="0"/>
              <a:t>Use multiple constructors, if appropriate and re-use code as much as possible. i.e. have the constructors call one main one, if possible.</a:t>
            </a:r>
            <a:endParaRPr lang="en-US" i="1" dirty="0"/>
          </a:p>
          <a:p>
            <a:pPr lvl="1"/>
            <a:r>
              <a:rPr lang="en-US" i="1" dirty="0"/>
              <a:t>Add a </a:t>
            </a:r>
            <a:r>
              <a:rPr lang="en-US" i="1" dirty="0" err="1">
                <a:latin typeface="Courier New" panose="02070309020205020404" pitchFamily="49" charset="0"/>
                <a:cs typeface="Courier New" panose="02070309020205020404" pitchFamily="49" charset="0"/>
              </a:rPr>
              <a:t>toString</a:t>
            </a:r>
            <a:r>
              <a:rPr lang="en-US" i="1" dirty="0"/>
              <a:t> method that outputs a reasonable reflection of a course</a:t>
            </a:r>
            <a:r>
              <a:rPr lang="en-US" i="1" dirty="0" smtClean="0"/>
              <a:t>.</a:t>
            </a:r>
          </a:p>
          <a:p>
            <a:pPr lvl="1"/>
            <a:r>
              <a:rPr lang="en-US" i="1" dirty="0" smtClean="0"/>
              <a:t>Add code to your client code to print out a course</a:t>
            </a:r>
          </a:p>
          <a:p>
            <a:pPr lvl="2"/>
            <a:r>
              <a:rPr lang="en-US" i="1" dirty="0" smtClean="0"/>
              <a:t>Your client code could create an array of courses that represent the courses that you are taking in this semester. In that case, print out all of the courses in the array.</a:t>
            </a:r>
            <a:endParaRPr lang="en-US" i="1" dirty="0"/>
          </a:p>
          <a:p>
            <a:pPr lvl="1"/>
            <a:r>
              <a:rPr lang="en-US" i="1" dirty="0" smtClean="0"/>
              <a:t>Add a field that represents the students in the class.</a:t>
            </a:r>
          </a:p>
          <a:p>
            <a:pPr lvl="1"/>
            <a:r>
              <a:rPr lang="en-US" i="1" dirty="0" smtClean="0"/>
              <a:t>Add a </a:t>
            </a:r>
            <a:r>
              <a:rPr lang="en-US" i="1" dirty="0" err="1" smtClean="0"/>
              <a:t>addStudent</a:t>
            </a:r>
            <a:r>
              <a:rPr lang="en-US" i="1" dirty="0" smtClean="0"/>
              <a:t> method.</a:t>
            </a:r>
          </a:p>
          <a:p>
            <a:endParaRPr lang="en-US" b="1" i="1" dirty="0"/>
          </a:p>
          <a:p>
            <a:pPr lvl="2"/>
            <a:endParaRPr lang="en-US" i="1" dirty="0" smtClean="0"/>
          </a:p>
          <a:p>
            <a:pPr lvl="2"/>
            <a:endParaRPr lang="en-US" i="1" dirty="0"/>
          </a:p>
        </p:txBody>
      </p:sp>
    </p:spTree>
    <p:extLst>
      <p:ext uri="{BB962C8B-B14F-4D97-AF65-F5344CB8AC3E}">
        <p14:creationId xmlns:p14="http://schemas.microsoft.com/office/powerpoint/2010/main" val="38359526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a:t>
            </a:r>
            <a:endParaRPr lang="en-US" dirty="0"/>
          </a:p>
        </p:txBody>
      </p:sp>
      <p:sp>
        <p:nvSpPr>
          <p:cNvPr id="2" name="Content Placeholder 1"/>
          <p:cNvSpPr>
            <a:spLocks noGrp="1"/>
          </p:cNvSpPr>
          <p:nvPr>
            <p:ph idx="1"/>
          </p:nvPr>
        </p:nvSpPr>
        <p:spPr/>
        <p:txBody>
          <a:bodyPr>
            <a:normAutofit/>
          </a:bodyPr>
          <a:lstStyle/>
          <a:p>
            <a:r>
              <a:rPr lang="en-US" i="1" dirty="0"/>
              <a:t>Exercise: </a:t>
            </a:r>
            <a:endParaRPr lang="en-US" i="1" dirty="0" smtClean="0"/>
          </a:p>
          <a:p>
            <a:pPr lvl="1"/>
            <a:r>
              <a:rPr lang="en-US" i="1" dirty="0" smtClean="0"/>
              <a:t>Add a field that represents the students in the class.</a:t>
            </a:r>
          </a:p>
          <a:p>
            <a:pPr lvl="1"/>
            <a:r>
              <a:rPr lang="en-US" i="1" dirty="0" smtClean="0"/>
              <a:t>Add a </a:t>
            </a:r>
            <a:r>
              <a:rPr lang="en-US" i="1" dirty="0" err="1" smtClean="0"/>
              <a:t>addStudent</a:t>
            </a:r>
            <a:r>
              <a:rPr lang="en-US" i="1" dirty="0" smtClean="0"/>
              <a:t> method.</a:t>
            </a:r>
          </a:p>
          <a:p>
            <a:endParaRPr lang="en-US" b="1" i="1" dirty="0"/>
          </a:p>
          <a:p>
            <a:pPr lvl="2"/>
            <a:endParaRPr lang="en-US" i="1" dirty="0" smtClean="0"/>
          </a:p>
          <a:p>
            <a:pPr lvl="2"/>
            <a:endParaRPr lang="en-US" i="1" dirty="0"/>
          </a:p>
        </p:txBody>
      </p:sp>
    </p:spTree>
    <p:extLst>
      <p:ext uri="{BB962C8B-B14F-4D97-AF65-F5344CB8AC3E}">
        <p14:creationId xmlns:p14="http://schemas.microsoft.com/office/powerpoint/2010/main" val="13682795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Rectangle 2"/>
          <p:cNvSpPr>
            <a:spLocks noGrp="1" noChangeArrowheads="1"/>
          </p:cNvSpPr>
          <p:nvPr>
            <p:ph type="title"/>
          </p:nvPr>
        </p:nvSpPr>
        <p:spPr/>
        <p:txBody>
          <a:bodyPr/>
          <a:lstStyle/>
          <a:p>
            <a:r>
              <a:rPr lang="en-US" altLang="en-US"/>
              <a:t>Encapsulation</a:t>
            </a: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721262724"/>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Class Definition</a:t>
            </a:r>
            <a:endParaRPr lang="en-US" dirty="0"/>
          </a:p>
        </p:txBody>
      </p:sp>
      <p:sp>
        <p:nvSpPr>
          <p:cNvPr id="2" name="Content Placeholder 1"/>
          <p:cNvSpPr>
            <a:spLocks noGrp="1"/>
          </p:cNvSpPr>
          <p:nvPr>
            <p:ph idx="1"/>
          </p:nvPr>
        </p:nvSpPr>
        <p:spPr/>
        <p:txBody>
          <a:bodyPr>
            <a:normAutofit lnSpcReduction="10000"/>
          </a:bodyPr>
          <a:lstStyle/>
          <a:p>
            <a:r>
              <a:rPr lang="en-US" dirty="0" smtClean="0"/>
              <a:t>Classes are defined using the </a:t>
            </a:r>
            <a:r>
              <a:rPr lang="en-US" dirty="0" smtClean="0">
                <a:latin typeface="Consolas" pitchFamily="49" charset="0"/>
                <a:cs typeface="Consolas" pitchFamily="49" charset="0"/>
              </a:rPr>
              <a:t>class </a:t>
            </a:r>
            <a:r>
              <a:rPr lang="en-US" dirty="0" smtClean="0">
                <a:latin typeface="+mj-lt"/>
                <a:cs typeface="Consolas" pitchFamily="49" charset="0"/>
              </a:rPr>
              <a:t>keyword:</a:t>
            </a:r>
          </a:p>
          <a:p>
            <a:pPr marL="630936" lvl="2" indent="0">
              <a:buNone/>
            </a:pPr>
            <a:r>
              <a:rPr lang="en-US" dirty="0" smtClean="0">
                <a:latin typeface="Consolas" pitchFamily="49" charset="0"/>
                <a:cs typeface="Consolas" pitchFamily="49" charset="0"/>
              </a:rPr>
              <a:t>public class </a:t>
            </a:r>
            <a:r>
              <a:rPr lang="en-US" i="1" dirty="0" smtClean="0">
                <a:latin typeface="Consolas" pitchFamily="49" charset="0"/>
                <a:cs typeface="Consolas" pitchFamily="49" charset="0"/>
              </a:rPr>
              <a:t>&lt;class-name&gt;</a:t>
            </a:r>
            <a:r>
              <a:rPr lang="en-US" dirty="0" smtClean="0">
                <a:latin typeface="Consolas" pitchFamily="49" charset="0"/>
                <a:cs typeface="Consolas" pitchFamily="49" charset="0"/>
              </a:rPr>
              <a:t> {</a:t>
            </a:r>
          </a:p>
          <a:p>
            <a:pPr marL="630936" lvl="2" indent="0">
              <a:buNone/>
            </a:pPr>
            <a:r>
              <a:rPr lang="en-US" dirty="0" smtClean="0">
                <a:latin typeface="Consolas" pitchFamily="49" charset="0"/>
                <a:cs typeface="Consolas" pitchFamily="49" charset="0"/>
              </a:rPr>
              <a:t>	</a:t>
            </a:r>
            <a:r>
              <a:rPr lang="en-US" i="1" dirty="0" smtClean="0">
                <a:latin typeface="Consolas" pitchFamily="49" charset="0"/>
                <a:cs typeface="Consolas" pitchFamily="49" charset="0"/>
              </a:rPr>
              <a:t>&lt;methods&gt;</a:t>
            </a:r>
          </a:p>
          <a:p>
            <a:pPr marL="630936" lvl="2" indent="0">
              <a:buNone/>
            </a:pPr>
            <a:r>
              <a:rPr lang="en-US" i="1" dirty="0">
                <a:latin typeface="Consolas" pitchFamily="49" charset="0"/>
                <a:cs typeface="Consolas" pitchFamily="49" charset="0"/>
              </a:rPr>
              <a:t>	</a:t>
            </a:r>
            <a:r>
              <a:rPr lang="en-US" i="1" dirty="0" smtClean="0">
                <a:latin typeface="Consolas" pitchFamily="49" charset="0"/>
                <a:cs typeface="Consolas" pitchFamily="49" charset="0"/>
              </a:rPr>
              <a:t>&lt;variables&gt;</a:t>
            </a:r>
            <a:endParaRPr lang="en-US" dirty="0" smtClean="0">
              <a:latin typeface="Consolas" pitchFamily="49" charset="0"/>
              <a:cs typeface="Consolas" pitchFamily="49" charset="0"/>
            </a:endParaRPr>
          </a:p>
          <a:p>
            <a:pPr marL="630936" lvl="2" indent="0">
              <a:buNone/>
            </a:pPr>
            <a:r>
              <a:rPr lang="en-US" dirty="0" smtClean="0">
                <a:latin typeface="Consolas" pitchFamily="49" charset="0"/>
                <a:cs typeface="Consolas" pitchFamily="49" charset="0"/>
              </a:rPr>
              <a:t>}</a:t>
            </a:r>
          </a:p>
          <a:p>
            <a:pPr lvl="1"/>
            <a:r>
              <a:rPr lang="en-US" dirty="0" smtClean="0">
                <a:latin typeface="+mj-lt"/>
                <a:cs typeface="Consolas" pitchFamily="49" charset="0"/>
              </a:rPr>
              <a:t>Note that </a:t>
            </a:r>
            <a:r>
              <a:rPr lang="en-US" b="1" i="1" dirty="0" smtClean="0">
                <a:solidFill>
                  <a:srgbClr val="7030A0"/>
                </a:solidFill>
                <a:latin typeface="+mj-lt"/>
                <a:cs typeface="Consolas" pitchFamily="49" charset="0"/>
              </a:rPr>
              <a:t>static</a:t>
            </a:r>
            <a:r>
              <a:rPr lang="en-US" dirty="0" smtClean="0">
                <a:latin typeface="+mj-lt"/>
                <a:cs typeface="Consolas" pitchFamily="49" charset="0"/>
              </a:rPr>
              <a:t> is missing. From here on out, static classes will be used for </a:t>
            </a:r>
            <a:r>
              <a:rPr lang="en-US" b="1" dirty="0" smtClean="0">
                <a:latin typeface="+mj-lt"/>
                <a:cs typeface="Consolas" pitchFamily="49" charset="0"/>
              </a:rPr>
              <a:t>client code</a:t>
            </a:r>
            <a:r>
              <a:rPr lang="en-US" dirty="0" smtClean="0">
                <a:latin typeface="+mj-lt"/>
                <a:cs typeface="Consolas" pitchFamily="49" charset="0"/>
              </a:rPr>
              <a:t>.</a:t>
            </a:r>
          </a:p>
          <a:p>
            <a:r>
              <a:rPr lang="en-US" dirty="0" smtClean="0">
                <a:latin typeface="+mj-lt"/>
                <a:cs typeface="Consolas" pitchFamily="49" charset="0"/>
              </a:rPr>
              <a:t>Remember our rules/conventions:</a:t>
            </a:r>
          </a:p>
          <a:p>
            <a:pPr lvl="1"/>
            <a:r>
              <a:rPr lang="en-US" dirty="0" smtClean="0">
                <a:latin typeface="+mj-lt"/>
                <a:cs typeface="Consolas" pitchFamily="49" charset="0"/>
              </a:rPr>
              <a:t>Class names are like variable names:</a:t>
            </a:r>
          </a:p>
          <a:p>
            <a:pPr lvl="2"/>
            <a:r>
              <a:rPr lang="en-US" dirty="0" smtClean="0">
                <a:latin typeface="+mj-lt"/>
                <a:cs typeface="Consolas" pitchFamily="49" charset="0"/>
              </a:rPr>
              <a:t>Letters, digits, underscores only</a:t>
            </a:r>
          </a:p>
          <a:p>
            <a:pPr lvl="2"/>
            <a:r>
              <a:rPr lang="en-US" dirty="0" smtClean="0">
                <a:latin typeface="+mj-lt"/>
                <a:cs typeface="Consolas" pitchFamily="49" charset="0"/>
              </a:rPr>
              <a:t>Start with letter</a:t>
            </a:r>
          </a:p>
          <a:p>
            <a:pPr lvl="1"/>
            <a:r>
              <a:rPr lang="en-US" dirty="0" smtClean="0">
                <a:latin typeface="+mj-lt"/>
                <a:cs typeface="Consolas" pitchFamily="49" charset="0"/>
              </a:rPr>
              <a:t>Class names begin with a </a:t>
            </a:r>
            <a:r>
              <a:rPr lang="en-US" b="1" dirty="0" smtClean="0">
                <a:latin typeface="+mj-lt"/>
                <a:cs typeface="Consolas" pitchFamily="49" charset="0"/>
              </a:rPr>
              <a:t>capital </a:t>
            </a:r>
            <a:r>
              <a:rPr lang="en-US" dirty="0" smtClean="0">
                <a:latin typeface="+mj-lt"/>
                <a:cs typeface="Consolas" pitchFamily="49" charset="0"/>
              </a:rPr>
              <a:t>letter</a:t>
            </a:r>
          </a:p>
          <a:p>
            <a:pPr lvl="1"/>
            <a:r>
              <a:rPr lang="en-US" dirty="0" smtClean="0">
                <a:latin typeface="+mj-lt"/>
                <a:cs typeface="Consolas" pitchFamily="49" charset="0"/>
              </a:rPr>
              <a:t>Use another capital letter for each new word</a:t>
            </a:r>
          </a:p>
          <a:p>
            <a:pPr lvl="1"/>
            <a:r>
              <a:rPr lang="en-US" dirty="0">
                <a:latin typeface="+mj-lt"/>
                <a:cs typeface="Consolas" pitchFamily="49" charset="0"/>
              </a:rPr>
              <a:t>e</a:t>
            </a:r>
            <a:r>
              <a:rPr lang="en-US" dirty="0" smtClean="0">
                <a:latin typeface="+mj-lt"/>
                <a:cs typeface="Consolas" pitchFamily="49" charset="0"/>
              </a:rPr>
              <a:t>.g. </a:t>
            </a:r>
            <a:r>
              <a:rPr lang="en-US" dirty="0" smtClean="0">
                <a:latin typeface="Consolas" pitchFamily="49" charset="0"/>
                <a:cs typeface="Consolas" pitchFamily="49" charset="0"/>
              </a:rPr>
              <a:t>Date, </a:t>
            </a:r>
            <a:r>
              <a:rPr lang="en-US" dirty="0" err="1" smtClean="0">
                <a:latin typeface="Consolas" pitchFamily="49" charset="0"/>
                <a:cs typeface="Consolas" pitchFamily="49" charset="0"/>
              </a:rPr>
              <a:t>MixedFraction</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TicTacToeBoard</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39206884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2"/>
          <p:cNvSpPr>
            <a:spLocks noGrp="1" noChangeArrowheads="1"/>
          </p:cNvSpPr>
          <p:nvPr>
            <p:ph type="title"/>
          </p:nvPr>
        </p:nvSpPr>
        <p:spPr/>
        <p:txBody>
          <a:bodyPr/>
          <a:lstStyle/>
          <a:p>
            <a:r>
              <a:rPr lang="en-US" altLang="en-US"/>
              <a:t>Abstraction</a:t>
            </a:r>
          </a:p>
        </p:txBody>
      </p:sp>
      <p:sp>
        <p:nvSpPr>
          <p:cNvPr id="821251" name="Rectangle 3"/>
          <p:cNvSpPr>
            <a:spLocks noGrp="1" noChangeArrowheads="1"/>
          </p:cNvSpPr>
          <p:nvPr>
            <p:ph idx="1"/>
          </p:nvPr>
        </p:nvSpPr>
        <p:spPr/>
        <p:txBody>
          <a:bodyPr/>
          <a:lstStyle/>
          <a:p>
            <a:r>
              <a:rPr lang="en-US" altLang="en-US" b="1" dirty="0"/>
              <a:t>abstraction</a:t>
            </a:r>
            <a:r>
              <a:rPr lang="en-US" altLang="en-US" dirty="0"/>
              <a:t>: A distancing between ideas and details.</a:t>
            </a:r>
          </a:p>
          <a:p>
            <a:pPr lvl="1"/>
            <a:r>
              <a:rPr lang="en-US" altLang="en-US" dirty="0"/>
              <a:t>We can use objects without knowing how they work.</a:t>
            </a:r>
          </a:p>
          <a:p>
            <a:pPr lvl="1">
              <a:buFontTx/>
              <a:buNone/>
            </a:pPr>
            <a:endParaRPr lang="en-US" altLang="en-US" sz="900" dirty="0"/>
          </a:p>
          <a:p>
            <a:r>
              <a:rPr lang="en-US" altLang="en-US" dirty="0"/>
              <a:t>abstraction in an iPod:</a:t>
            </a:r>
          </a:p>
          <a:p>
            <a:pPr lvl="1"/>
            <a:r>
              <a:rPr lang="en-US" altLang="en-US" dirty="0"/>
              <a:t>You understand its external behavior (buttons, screen).</a:t>
            </a:r>
          </a:p>
          <a:p>
            <a:pPr lvl="1"/>
            <a:r>
              <a:rPr lang="en-US" altLang="en-US" dirty="0"/>
              <a:t>You don't understand its inner details, and you don't need to.</a:t>
            </a:r>
          </a:p>
        </p:txBody>
      </p:sp>
      <p:grpSp>
        <p:nvGrpSpPr>
          <p:cNvPr id="821252" name="Group 4"/>
          <p:cNvGrpSpPr>
            <a:grpSpLocks/>
          </p:cNvGrpSpPr>
          <p:nvPr/>
        </p:nvGrpSpPr>
        <p:grpSpPr bwMode="auto">
          <a:xfrm>
            <a:off x="3352800" y="4114800"/>
            <a:ext cx="5334000" cy="2090738"/>
            <a:chOff x="2400" y="3003"/>
            <a:chExt cx="3360" cy="1317"/>
          </a:xfrm>
        </p:grpSpPr>
        <p:pic>
          <p:nvPicPr>
            <p:cNvPr id="821253" name="Picture 5" descr="boardb4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6" y="3003"/>
              <a:ext cx="1680" cy="1317"/>
            </a:xfrm>
            <a:prstGeom prst="rect">
              <a:avLst/>
            </a:prstGeom>
            <a:noFill/>
            <a:extLst>
              <a:ext uri="{909E8E84-426E-40DD-AFC4-6F175D3DCCD1}">
                <a14:hiddenFill xmlns:a14="http://schemas.microsoft.com/office/drawing/2010/main">
                  <a:solidFill>
                    <a:srgbClr val="FFFFFF"/>
                  </a:solidFill>
                </a14:hiddenFill>
              </a:ext>
            </a:extLst>
          </p:spPr>
        </p:pic>
        <p:pic>
          <p:nvPicPr>
            <p:cNvPr id="821254" name="Picture 6" descr="r-4c_r-4b_improv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0" y="3009"/>
              <a:ext cx="1560" cy="1311"/>
            </a:xfrm>
            <a:prstGeom prst="rect">
              <a:avLst/>
            </a:prstGeom>
            <a:noFill/>
            <a:ln w="9525">
              <a:solidFill>
                <a:srgbClr val="A50021"/>
              </a:solidFill>
              <a:miter lim="800000"/>
              <a:headEnd/>
              <a:tailEnd/>
            </a:ln>
            <a:extLst>
              <a:ext uri="{909E8E84-426E-40DD-AFC4-6F175D3DCCD1}">
                <a14:hiddenFill xmlns:a14="http://schemas.microsoft.com/office/drawing/2010/main">
                  <a:solidFill>
                    <a:srgbClr val="FFFFFF"/>
                  </a:solidFill>
                </a14:hiddenFill>
              </a:ext>
            </a:extLst>
          </p:spPr>
        </p:pic>
        <p:grpSp>
          <p:nvGrpSpPr>
            <p:cNvPr id="821255" name="Group 7"/>
            <p:cNvGrpSpPr>
              <a:grpSpLocks/>
            </p:cNvGrpSpPr>
            <p:nvPr/>
          </p:nvGrpSpPr>
          <p:grpSpPr bwMode="auto">
            <a:xfrm>
              <a:off x="2400" y="3024"/>
              <a:ext cx="3360" cy="1200"/>
              <a:chOff x="2400" y="3024"/>
              <a:chExt cx="3360" cy="1200"/>
            </a:xfrm>
          </p:grpSpPr>
          <p:sp>
            <p:nvSpPr>
              <p:cNvPr id="821256" name="Line 8"/>
              <p:cNvSpPr>
                <a:spLocks noChangeShapeType="1"/>
              </p:cNvSpPr>
              <p:nvPr/>
            </p:nvSpPr>
            <p:spPr bwMode="auto">
              <a:xfrm>
                <a:off x="2448" y="3024"/>
                <a:ext cx="3312" cy="1200"/>
              </a:xfrm>
              <a:prstGeom prst="line">
                <a:avLst/>
              </a:prstGeom>
              <a:noFill/>
              <a:ln w="762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21257" name="Line 9"/>
              <p:cNvSpPr>
                <a:spLocks noChangeShapeType="1"/>
              </p:cNvSpPr>
              <p:nvPr/>
            </p:nvSpPr>
            <p:spPr bwMode="auto">
              <a:xfrm flipH="1">
                <a:off x="2400" y="3024"/>
                <a:ext cx="3360" cy="1200"/>
              </a:xfrm>
              <a:prstGeom prst="line">
                <a:avLst/>
              </a:prstGeom>
              <a:noFill/>
              <a:ln w="762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pic>
        <p:nvPicPr>
          <p:cNvPr id="1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819048"/>
            <a:ext cx="1524000" cy="2682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0466086"/>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2"/>
          <p:cNvSpPr>
            <a:spLocks noGrp="1" noChangeArrowheads="1"/>
          </p:cNvSpPr>
          <p:nvPr>
            <p:ph type="title"/>
          </p:nvPr>
        </p:nvSpPr>
        <p:spPr/>
        <p:txBody>
          <a:bodyPr/>
          <a:lstStyle/>
          <a:p>
            <a:r>
              <a:rPr lang="en-US" altLang="en-US"/>
              <a:t>Abstraction</a:t>
            </a:r>
          </a:p>
        </p:txBody>
      </p:sp>
      <p:sp>
        <p:nvSpPr>
          <p:cNvPr id="821251" name="Rectangle 3"/>
          <p:cNvSpPr>
            <a:spLocks noGrp="1" noChangeArrowheads="1"/>
          </p:cNvSpPr>
          <p:nvPr>
            <p:ph idx="1"/>
          </p:nvPr>
        </p:nvSpPr>
        <p:spPr/>
        <p:txBody>
          <a:bodyPr>
            <a:normAutofit lnSpcReduction="10000"/>
          </a:bodyPr>
          <a:lstStyle/>
          <a:p>
            <a:r>
              <a:rPr lang="en-US" altLang="en-US" b="1" dirty="0"/>
              <a:t>abstraction</a:t>
            </a:r>
            <a:r>
              <a:rPr lang="en-US" altLang="en-US" dirty="0"/>
              <a:t>: A distancing between ideas and details.</a:t>
            </a:r>
          </a:p>
          <a:p>
            <a:pPr lvl="1"/>
            <a:r>
              <a:rPr lang="en-US" altLang="en-US" dirty="0"/>
              <a:t>We can use objects without knowing how they work.</a:t>
            </a:r>
          </a:p>
          <a:p>
            <a:pPr lvl="1">
              <a:buFontTx/>
              <a:buNone/>
            </a:pPr>
            <a:endParaRPr lang="en-US" altLang="en-US" sz="900" dirty="0"/>
          </a:p>
          <a:p>
            <a:r>
              <a:rPr lang="en-US" altLang="en-US" dirty="0"/>
              <a:t>abstraction in </a:t>
            </a:r>
            <a:r>
              <a:rPr lang="en-US" altLang="en-US" dirty="0" smtClean="0"/>
              <a:t>a Car</a:t>
            </a:r>
            <a:endParaRPr lang="en-US" altLang="en-US" dirty="0"/>
          </a:p>
          <a:p>
            <a:pPr lvl="1"/>
            <a:r>
              <a:rPr lang="en-US" altLang="en-US" dirty="0"/>
              <a:t>You understand </a:t>
            </a:r>
            <a:r>
              <a:rPr lang="en-US" altLang="en-US" dirty="0" smtClean="0"/>
              <a:t>that you use the steering wheel to turn</a:t>
            </a:r>
          </a:p>
          <a:p>
            <a:pPr lvl="1"/>
            <a:r>
              <a:rPr lang="en-US" altLang="en-US" dirty="0" smtClean="0"/>
              <a:t>You understand that you press a pedal to go faster or to stop.</a:t>
            </a:r>
          </a:p>
          <a:p>
            <a:pPr lvl="2"/>
            <a:r>
              <a:rPr lang="en-US" altLang="en-US" dirty="0" smtClean="0"/>
              <a:t>When you press that pedal to go faster you are abstracted away from how that action is implemented.</a:t>
            </a:r>
          </a:p>
          <a:p>
            <a:pPr lvl="3"/>
            <a:r>
              <a:rPr lang="en-US" altLang="en-US" dirty="0" smtClean="0"/>
              <a:t>In a gas-powered engine, what happens?</a:t>
            </a:r>
          </a:p>
          <a:p>
            <a:pPr lvl="3"/>
            <a:r>
              <a:rPr lang="en-US" altLang="en-US" dirty="0" smtClean="0"/>
              <a:t>In an electric car, what happens?</a:t>
            </a:r>
          </a:p>
          <a:p>
            <a:pPr lvl="2"/>
            <a:r>
              <a:rPr lang="en-US" altLang="en-US" dirty="0" smtClean="0"/>
              <a:t>You don’t have to care. You just need to need to use the interface.</a:t>
            </a:r>
            <a:endParaRPr lang="en-US" altLang="en-US" dirty="0"/>
          </a:p>
          <a:p>
            <a:pPr lvl="3"/>
            <a:r>
              <a:rPr lang="en-US" altLang="en-US" dirty="0" smtClean="0"/>
              <a:t>What happens if a better way to implement the acceleration is discovered? </a:t>
            </a:r>
          </a:p>
          <a:p>
            <a:pPr lvl="3"/>
            <a:r>
              <a:rPr lang="en-US" altLang="en-US" dirty="0" smtClean="0"/>
              <a:t>Does the interface need to change? </a:t>
            </a:r>
          </a:p>
          <a:p>
            <a:pPr lvl="3"/>
            <a:r>
              <a:rPr lang="en-US" altLang="en-US" dirty="0" smtClean="0"/>
              <a:t>No! That’s an implementation detail that is abstracted away from the client.</a:t>
            </a:r>
          </a:p>
        </p:txBody>
      </p:sp>
    </p:spTree>
    <p:extLst>
      <p:ext uri="{BB962C8B-B14F-4D97-AF65-F5344CB8AC3E}">
        <p14:creationId xmlns:p14="http://schemas.microsoft.com/office/powerpoint/2010/main" val="3316165304"/>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Rectangle 2"/>
          <p:cNvSpPr>
            <a:spLocks noGrp="1" noChangeArrowheads="1"/>
          </p:cNvSpPr>
          <p:nvPr>
            <p:ph type="title"/>
          </p:nvPr>
        </p:nvSpPr>
        <p:spPr/>
        <p:txBody>
          <a:bodyPr/>
          <a:lstStyle/>
          <a:p>
            <a:r>
              <a:rPr lang="en-US" altLang="en-US"/>
              <a:t>Encapsulation</a:t>
            </a:r>
          </a:p>
        </p:txBody>
      </p:sp>
      <p:sp>
        <p:nvSpPr>
          <p:cNvPr id="865283" name="Rectangle 3"/>
          <p:cNvSpPr>
            <a:spLocks noGrp="1" noChangeArrowheads="1"/>
          </p:cNvSpPr>
          <p:nvPr>
            <p:ph idx="1"/>
          </p:nvPr>
        </p:nvSpPr>
        <p:spPr>
          <a:xfrm>
            <a:off x="457200" y="1600200"/>
            <a:ext cx="7620000" cy="5105400"/>
          </a:xfrm>
        </p:spPr>
        <p:txBody>
          <a:bodyPr/>
          <a:lstStyle/>
          <a:p>
            <a:pPr>
              <a:lnSpc>
                <a:spcPct val="110000"/>
              </a:lnSpc>
            </a:pPr>
            <a:r>
              <a:rPr lang="en-US" altLang="en-US" b="1" dirty="0"/>
              <a:t>abstraction</a:t>
            </a:r>
            <a:r>
              <a:rPr lang="en-US" altLang="en-US" dirty="0"/>
              <a:t>: A distancing between ideas and details.</a:t>
            </a:r>
          </a:p>
          <a:p>
            <a:pPr>
              <a:lnSpc>
                <a:spcPct val="110000"/>
              </a:lnSpc>
            </a:pPr>
            <a:r>
              <a:rPr lang="en-US" altLang="en-US" b="1" dirty="0" smtClean="0"/>
              <a:t>encapsulation</a:t>
            </a:r>
            <a:r>
              <a:rPr lang="en-US" altLang="en-US" dirty="0"/>
              <a:t>: </a:t>
            </a:r>
            <a:r>
              <a:rPr lang="en-US" altLang="en-US" sz="2300" dirty="0"/>
              <a:t>Hiding implementation details from clients</a:t>
            </a:r>
            <a:r>
              <a:rPr lang="en-US" altLang="en-US" sz="2300" dirty="0" smtClean="0"/>
              <a:t>.</a:t>
            </a:r>
          </a:p>
          <a:p>
            <a:pPr lvl="1"/>
            <a:r>
              <a:rPr lang="en-US" altLang="en-US" dirty="0" smtClean="0"/>
              <a:t>We </a:t>
            </a:r>
            <a:r>
              <a:rPr lang="en-US" altLang="en-US" dirty="0"/>
              <a:t>can use objects without knowing how they work.</a:t>
            </a:r>
          </a:p>
          <a:p>
            <a:pPr lvl="1">
              <a:lnSpc>
                <a:spcPct val="110000"/>
              </a:lnSpc>
            </a:pPr>
            <a:r>
              <a:rPr lang="en-US" altLang="en-US" dirty="0" smtClean="0"/>
              <a:t>Encapsulation is a way of </a:t>
            </a:r>
            <a:r>
              <a:rPr lang="en-US" altLang="en-US" i="1" dirty="0" smtClean="0"/>
              <a:t>implementing</a:t>
            </a:r>
            <a:r>
              <a:rPr lang="en-US" altLang="en-US" dirty="0" smtClean="0"/>
              <a:t> </a:t>
            </a:r>
            <a:r>
              <a:rPr lang="en-US" altLang="en-US" i="1" dirty="0" smtClean="0"/>
              <a:t>abstraction</a:t>
            </a:r>
            <a:r>
              <a:rPr lang="en-US" altLang="en-US" dirty="0"/>
              <a:t>.</a:t>
            </a:r>
          </a:p>
          <a:p>
            <a:pPr lvl="2">
              <a:lnSpc>
                <a:spcPct val="110000"/>
              </a:lnSpc>
            </a:pPr>
            <a:r>
              <a:rPr lang="en-US" altLang="en-US" dirty="0"/>
              <a:t>separates external view (behavior) from internal view (state)</a:t>
            </a:r>
          </a:p>
          <a:p>
            <a:pPr lvl="2">
              <a:lnSpc>
                <a:spcPct val="110000"/>
              </a:lnSpc>
            </a:pPr>
            <a:r>
              <a:rPr lang="en-US" altLang="en-US" dirty="0"/>
              <a:t>protects the integrity of an object's data</a:t>
            </a:r>
          </a:p>
        </p:txBody>
      </p:sp>
      <p:grpSp>
        <p:nvGrpSpPr>
          <p:cNvPr id="865284" name="Group 4"/>
          <p:cNvGrpSpPr>
            <a:grpSpLocks/>
          </p:cNvGrpSpPr>
          <p:nvPr/>
        </p:nvGrpSpPr>
        <p:grpSpPr bwMode="auto">
          <a:xfrm>
            <a:off x="2971800" y="4133071"/>
            <a:ext cx="4991100" cy="2090737"/>
            <a:chOff x="2208" y="2928"/>
            <a:chExt cx="3144" cy="1317"/>
          </a:xfrm>
        </p:grpSpPr>
        <p:pic>
          <p:nvPicPr>
            <p:cNvPr id="865285" name="Picture 5" descr="boardb4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 y="2928"/>
              <a:ext cx="1680" cy="1317"/>
            </a:xfrm>
            <a:prstGeom prst="rect">
              <a:avLst/>
            </a:prstGeom>
            <a:noFill/>
            <a:extLst>
              <a:ext uri="{909E8E84-426E-40DD-AFC4-6F175D3DCCD1}">
                <a14:hiddenFill xmlns:a14="http://schemas.microsoft.com/office/drawing/2010/main">
                  <a:solidFill>
                    <a:srgbClr val="FFFFFF"/>
                  </a:solidFill>
                </a14:hiddenFill>
              </a:ext>
            </a:extLst>
          </p:spPr>
        </p:pic>
        <p:pic>
          <p:nvPicPr>
            <p:cNvPr id="865286" name="Picture 6" descr="r-4c_r-4b_improv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2" y="2934"/>
              <a:ext cx="1560" cy="1311"/>
            </a:xfrm>
            <a:prstGeom prst="rect">
              <a:avLst/>
            </a:prstGeom>
            <a:noFill/>
            <a:ln w="9525">
              <a:solidFill>
                <a:srgbClr val="A50021"/>
              </a:solidFill>
              <a:miter lim="800000"/>
              <a:headEnd/>
              <a:tailEnd/>
            </a:ln>
            <a:extLst>
              <a:ext uri="{909E8E84-426E-40DD-AFC4-6F175D3DCCD1}">
                <a14:hiddenFill xmlns:a14="http://schemas.microsoft.com/office/drawing/2010/main">
                  <a:solidFill>
                    <a:srgbClr val="FFFFFF"/>
                  </a:solidFill>
                </a14:hiddenFill>
              </a:ext>
            </a:extLst>
          </p:spPr>
        </p:pic>
      </p:grpSp>
      <p:pic>
        <p:nvPicPr>
          <p:cNvPr id="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081463"/>
            <a:ext cx="1524000" cy="2682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516188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7330" name="Rectangle 2"/>
          <p:cNvSpPr>
            <a:spLocks noGrp="1" noChangeArrowheads="1"/>
          </p:cNvSpPr>
          <p:nvPr>
            <p:ph type="title"/>
          </p:nvPr>
        </p:nvSpPr>
        <p:spPr/>
        <p:txBody>
          <a:bodyPr/>
          <a:lstStyle/>
          <a:p>
            <a:r>
              <a:rPr lang="en-US" altLang="en-US"/>
              <a:t>Accessing private state</a:t>
            </a:r>
          </a:p>
        </p:txBody>
      </p:sp>
      <p:sp>
        <p:nvSpPr>
          <p:cNvPr id="867331" name="Rectangle 3"/>
          <p:cNvSpPr>
            <a:spLocks noGrp="1" noChangeArrowheads="1"/>
          </p:cNvSpPr>
          <p:nvPr>
            <p:ph idx="1"/>
          </p:nvPr>
        </p:nvSpPr>
        <p:spPr>
          <a:xfrm>
            <a:off x="76200" y="1600200"/>
            <a:ext cx="8382000" cy="4800600"/>
          </a:xfrm>
        </p:spPr>
        <p:txBody>
          <a:bodyPr>
            <a:normAutofit lnSpcReduction="10000"/>
          </a:bodyPr>
          <a:lstStyle/>
          <a:p>
            <a:pPr lvl="1">
              <a:lnSpc>
                <a:spcPct val="80000"/>
              </a:lnSpc>
              <a:buFontTx/>
              <a:buNone/>
            </a:pPr>
            <a:r>
              <a:rPr lang="en-US" altLang="en-US" sz="2000" b="1" dirty="0">
                <a:solidFill>
                  <a:srgbClr val="008080"/>
                </a:solidFill>
                <a:latin typeface="Courier New" pitchFamily="49" charset="0"/>
              </a:rPr>
              <a:t>	// A "read-only" access to the x field ("</a:t>
            </a:r>
            <a:r>
              <a:rPr lang="en-US" altLang="en-US" sz="2000" b="1" dirty="0" err="1">
                <a:solidFill>
                  <a:srgbClr val="008080"/>
                </a:solidFill>
                <a:latin typeface="Courier New" pitchFamily="49" charset="0"/>
              </a:rPr>
              <a:t>accessor</a:t>
            </a:r>
            <a:r>
              <a:rPr lang="en-US" altLang="en-US" sz="2000" b="1" dirty="0">
                <a:solidFill>
                  <a:srgbClr val="008080"/>
                </a:solidFill>
                <a:latin typeface="Courier New" pitchFamily="49" charset="0"/>
              </a:rPr>
              <a:t>")</a:t>
            </a:r>
          </a:p>
          <a:p>
            <a:pPr lvl="1">
              <a:lnSpc>
                <a:spcPct val="80000"/>
              </a:lnSpc>
              <a:buFontTx/>
              <a:buNone/>
            </a:pPr>
            <a:r>
              <a:rPr lang="en-US" altLang="en-US" sz="2000" dirty="0">
                <a:latin typeface="Courier New" pitchFamily="49" charset="0"/>
              </a:rPr>
              <a:t>	public </a:t>
            </a:r>
            <a:r>
              <a:rPr lang="en-US" altLang="en-US" sz="2000" dirty="0" err="1">
                <a:latin typeface="Courier New" pitchFamily="49" charset="0"/>
              </a:rPr>
              <a:t>int</a:t>
            </a:r>
            <a:r>
              <a:rPr lang="en-US" altLang="en-US" sz="2000" dirty="0">
                <a:latin typeface="Courier New" pitchFamily="49" charset="0"/>
              </a:rPr>
              <a:t> </a:t>
            </a:r>
            <a:r>
              <a:rPr lang="en-US" altLang="en-US" sz="2000" dirty="0" err="1">
                <a:latin typeface="Courier New" pitchFamily="49" charset="0"/>
              </a:rPr>
              <a:t>getX</a:t>
            </a:r>
            <a:r>
              <a:rPr lang="en-US" altLang="en-US" sz="2000" dirty="0">
                <a:latin typeface="Courier New" pitchFamily="49" charset="0"/>
              </a:rPr>
              <a:t>() {</a:t>
            </a:r>
          </a:p>
          <a:p>
            <a:pPr lvl="1">
              <a:lnSpc>
                <a:spcPct val="80000"/>
              </a:lnSpc>
              <a:buFontTx/>
              <a:buNone/>
            </a:pPr>
            <a:r>
              <a:rPr lang="en-US" altLang="en-US" sz="2000" dirty="0">
                <a:latin typeface="Courier New" pitchFamily="49" charset="0"/>
              </a:rPr>
              <a:t>	    return x;</a:t>
            </a:r>
          </a:p>
          <a:p>
            <a:pPr lvl="1">
              <a:lnSpc>
                <a:spcPct val="80000"/>
              </a:lnSpc>
              <a:buFontTx/>
              <a:buNone/>
            </a:pPr>
            <a:r>
              <a:rPr lang="en-US" altLang="en-US" sz="2000" dirty="0">
                <a:latin typeface="Courier New" pitchFamily="49" charset="0"/>
              </a:rPr>
              <a:t>	}</a:t>
            </a:r>
            <a:endParaRPr lang="en-US" altLang="en-US" sz="2000" dirty="0"/>
          </a:p>
          <a:p>
            <a:pPr lvl="1">
              <a:buFontTx/>
              <a:buNone/>
            </a:pPr>
            <a:endParaRPr lang="en-US" altLang="en-US" sz="800" dirty="0"/>
          </a:p>
          <a:p>
            <a:pPr lvl="1">
              <a:lnSpc>
                <a:spcPct val="80000"/>
              </a:lnSpc>
              <a:buFontTx/>
              <a:buNone/>
            </a:pPr>
            <a:r>
              <a:rPr lang="en-US" altLang="en-US" sz="2000" b="1" dirty="0">
                <a:solidFill>
                  <a:srgbClr val="008080"/>
                </a:solidFill>
                <a:latin typeface="Courier New" pitchFamily="49" charset="0"/>
              </a:rPr>
              <a:t>	// Allows clients to change the x field ("</a:t>
            </a:r>
            <a:r>
              <a:rPr lang="en-US" altLang="en-US" sz="2000" b="1" dirty="0" err="1">
                <a:solidFill>
                  <a:srgbClr val="008080"/>
                </a:solidFill>
                <a:latin typeface="Courier New" pitchFamily="49" charset="0"/>
              </a:rPr>
              <a:t>mutator</a:t>
            </a:r>
            <a:r>
              <a:rPr lang="en-US" altLang="en-US" sz="2000" b="1" dirty="0">
                <a:solidFill>
                  <a:srgbClr val="008080"/>
                </a:solidFill>
                <a:latin typeface="Courier New" pitchFamily="49" charset="0"/>
              </a:rPr>
              <a:t>")</a:t>
            </a:r>
          </a:p>
          <a:p>
            <a:pPr lvl="1">
              <a:lnSpc>
                <a:spcPct val="80000"/>
              </a:lnSpc>
              <a:buFontTx/>
              <a:buNone/>
            </a:pPr>
            <a:r>
              <a:rPr lang="en-US" altLang="en-US" sz="2000" dirty="0">
                <a:latin typeface="Courier New" pitchFamily="49" charset="0"/>
              </a:rPr>
              <a:t>	public void </a:t>
            </a:r>
            <a:r>
              <a:rPr lang="en-US" altLang="en-US" sz="2000" dirty="0" err="1">
                <a:latin typeface="Courier New" pitchFamily="49" charset="0"/>
              </a:rPr>
              <a:t>setX</a:t>
            </a:r>
            <a:r>
              <a:rPr lang="en-US" altLang="en-US" sz="2000" dirty="0">
                <a:latin typeface="Courier New" pitchFamily="49" charset="0"/>
              </a:rPr>
              <a:t>(</a:t>
            </a:r>
            <a:r>
              <a:rPr lang="en-US" altLang="en-US" sz="2000" dirty="0" err="1">
                <a:latin typeface="Courier New" pitchFamily="49" charset="0"/>
              </a:rPr>
              <a:t>int</a:t>
            </a:r>
            <a:r>
              <a:rPr lang="en-US" altLang="en-US" sz="2000" dirty="0">
                <a:latin typeface="Courier New" pitchFamily="49" charset="0"/>
              </a:rPr>
              <a:t> </a:t>
            </a:r>
            <a:r>
              <a:rPr lang="en-US" altLang="en-US" sz="2000" dirty="0" err="1">
                <a:latin typeface="Courier New" pitchFamily="49" charset="0"/>
              </a:rPr>
              <a:t>newX</a:t>
            </a:r>
            <a:r>
              <a:rPr lang="en-US" altLang="en-US" sz="2000" dirty="0">
                <a:latin typeface="Courier New" pitchFamily="49" charset="0"/>
              </a:rPr>
              <a:t>) {</a:t>
            </a:r>
          </a:p>
          <a:p>
            <a:pPr lvl="1">
              <a:lnSpc>
                <a:spcPct val="80000"/>
              </a:lnSpc>
              <a:buFontTx/>
              <a:buNone/>
            </a:pPr>
            <a:r>
              <a:rPr lang="en-US" altLang="en-US" sz="2000" dirty="0">
                <a:latin typeface="Courier New" pitchFamily="49" charset="0"/>
              </a:rPr>
              <a:t>	    x = </a:t>
            </a:r>
            <a:r>
              <a:rPr lang="en-US" altLang="en-US" sz="2000" dirty="0" err="1">
                <a:latin typeface="Courier New" pitchFamily="49" charset="0"/>
              </a:rPr>
              <a:t>newX</a:t>
            </a:r>
            <a:r>
              <a:rPr lang="en-US" altLang="en-US" sz="2000" dirty="0">
                <a:latin typeface="Courier New" pitchFamily="49" charset="0"/>
              </a:rPr>
              <a:t>;</a:t>
            </a:r>
          </a:p>
          <a:p>
            <a:pPr lvl="1">
              <a:lnSpc>
                <a:spcPct val="80000"/>
              </a:lnSpc>
              <a:buFontTx/>
              <a:buNone/>
            </a:pPr>
            <a:r>
              <a:rPr lang="en-US" altLang="en-US" sz="2000" dirty="0">
                <a:latin typeface="Courier New" pitchFamily="49" charset="0"/>
              </a:rPr>
              <a:t>	}</a:t>
            </a:r>
          </a:p>
          <a:p>
            <a:pPr lvl="1">
              <a:lnSpc>
                <a:spcPct val="80000"/>
              </a:lnSpc>
              <a:buFontTx/>
              <a:buNone/>
            </a:pPr>
            <a:endParaRPr lang="en-US" altLang="en-US" sz="2000" dirty="0">
              <a:latin typeface="Courier New" pitchFamily="49" charset="0"/>
            </a:endParaRPr>
          </a:p>
          <a:p>
            <a:pPr lvl="1">
              <a:lnSpc>
                <a:spcPct val="80000"/>
              </a:lnSpc>
              <a:buFontTx/>
              <a:buNone/>
            </a:pPr>
            <a:endParaRPr lang="en-US" altLang="en-US" sz="2000" dirty="0">
              <a:latin typeface="Courier New" pitchFamily="49" charset="0"/>
            </a:endParaRPr>
          </a:p>
          <a:p>
            <a:pPr lvl="1"/>
            <a:r>
              <a:rPr lang="en-US" altLang="en-US" dirty="0"/>
              <a:t>Client code will look more like this:</a:t>
            </a:r>
          </a:p>
          <a:p>
            <a:pPr lvl="1">
              <a:buFontTx/>
              <a:buNone/>
            </a:pPr>
            <a:endParaRPr lang="en-US" altLang="en-US" sz="900" dirty="0">
              <a:latin typeface="Courier New" pitchFamily="49" charset="0"/>
            </a:endParaRPr>
          </a:p>
          <a:p>
            <a:pPr lvl="1">
              <a:buFontTx/>
              <a:buNone/>
            </a:pPr>
            <a:r>
              <a:rPr lang="en-US" altLang="en-US" dirty="0">
                <a:latin typeface="Courier New" pitchFamily="49" charset="0"/>
              </a:rPr>
              <a:t>	</a:t>
            </a:r>
            <a:r>
              <a:rPr lang="en-US" altLang="en-US" sz="2000" dirty="0" err="1">
                <a:latin typeface="Courier New" pitchFamily="49" charset="0"/>
              </a:rPr>
              <a:t>System.out.println</a:t>
            </a:r>
            <a:r>
              <a:rPr lang="en-US" altLang="en-US" sz="2000" dirty="0">
                <a:latin typeface="Courier New" pitchFamily="49" charset="0"/>
              </a:rPr>
              <a:t>(</a:t>
            </a:r>
            <a:r>
              <a:rPr lang="en-US" altLang="en-US" sz="2000" b="1" dirty="0">
                <a:solidFill>
                  <a:srgbClr val="003399"/>
                </a:solidFill>
                <a:latin typeface="Courier New" pitchFamily="49" charset="0"/>
              </a:rPr>
              <a:t>p1.getX()</a:t>
            </a:r>
            <a:r>
              <a:rPr lang="en-US" altLang="en-US" sz="2000" dirty="0">
                <a:latin typeface="Courier New" pitchFamily="49" charset="0"/>
              </a:rPr>
              <a:t>);</a:t>
            </a:r>
          </a:p>
          <a:p>
            <a:pPr lvl="1">
              <a:buFontTx/>
              <a:buNone/>
            </a:pPr>
            <a:r>
              <a:rPr lang="en-US" altLang="en-US" sz="2000" b="1" dirty="0">
                <a:solidFill>
                  <a:srgbClr val="003399"/>
                </a:solidFill>
                <a:latin typeface="Courier New" pitchFamily="49" charset="0"/>
              </a:rPr>
              <a:t>	p1.setX(14);</a:t>
            </a:r>
            <a:endParaRPr lang="en-US" altLang="en-US" sz="2000" b="1" dirty="0">
              <a:solidFill>
                <a:srgbClr val="003399"/>
              </a:solidFill>
            </a:endParaRPr>
          </a:p>
        </p:txBody>
      </p:sp>
    </p:spTree>
    <p:extLst>
      <p:ext uri="{BB962C8B-B14F-4D97-AF65-F5344CB8AC3E}">
        <p14:creationId xmlns:p14="http://schemas.microsoft.com/office/powerpoint/2010/main" val="2005852617"/>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p:cNvSpPr>
            <a:spLocks noGrp="1" noChangeArrowheads="1"/>
          </p:cNvSpPr>
          <p:nvPr>
            <p:ph type="title"/>
          </p:nvPr>
        </p:nvSpPr>
        <p:spPr/>
        <p:txBody>
          <a:bodyPr/>
          <a:lstStyle/>
          <a:p>
            <a:r>
              <a:rPr lang="en-US" altLang="en-US"/>
              <a:t>Benefits of encapsulation</a:t>
            </a:r>
          </a:p>
        </p:txBody>
      </p:sp>
      <p:sp>
        <p:nvSpPr>
          <p:cNvPr id="869379" name="Rectangle 3"/>
          <p:cNvSpPr>
            <a:spLocks noGrp="1" noChangeArrowheads="1"/>
          </p:cNvSpPr>
          <p:nvPr>
            <p:ph idx="1"/>
          </p:nvPr>
        </p:nvSpPr>
        <p:spPr/>
        <p:txBody>
          <a:bodyPr>
            <a:normAutofit lnSpcReduction="10000"/>
          </a:bodyPr>
          <a:lstStyle/>
          <a:p>
            <a:pPr>
              <a:lnSpc>
                <a:spcPct val="110000"/>
              </a:lnSpc>
            </a:pPr>
            <a:r>
              <a:rPr lang="en-US" altLang="en-US" dirty="0"/>
              <a:t>Abstraction between object and clients</a:t>
            </a:r>
          </a:p>
          <a:p>
            <a:pPr lvl="1">
              <a:lnSpc>
                <a:spcPct val="110000"/>
              </a:lnSpc>
            </a:pPr>
            <a:endParaRPr lang="en-US" altLang="en-US" dirty="0"/>
          </a:p>
          <a:p>
            <a:pPr>
              <a:lnSpc>
                <a:spcPct val="110000"/>
              </a:lnSpc>
            </a:pPr>
            <a:r>
              <a:rPr lang="en-US" altLang="en-US" dirty="0"/>
              <a:t>Protects object from unwanted access</a:t>
            </a:r>
          </a:p>
          <a:p>
            <a:pPr lvl="1">
              <a:lnSpc>
                <a:spcPct val="110000"/>
              </a:lnSpc>
            </a:pPr>
            <a:r>
              <a:rPr lang="en-US" altLang="en-US" dirty="0"/>
              <a:t>Example: Can't fraudulently increase an </a:t>
            </a:r>
            <a:r>
              <a:rPr lang="en-US" altLang="en-US" dirty="0">
                <a:latin typeface="Courier New" pitchFamily="49" charset="0"/>
              </a:rPr>
              <a:t>Account</a:t>
            </a:r>
            <a:r>
              <a:rPr lang="en-US" altLang="en-US" dirty="0"/>
              <a:t>'s balance.</a:t>
            </a:r>
            <a:endParaRPr lang="el-GR" altLang="en-US" dirty="0"/>
          </a:p>
          <a:p>
            <a:pPr lvl="1">
              <a:lnSpc>
                <a:spcPct val="110000"/>
              </a:lnSpc>
            </a:pPr>
            <a:endParaRPr lang="en-US" altLang="en-US" dirty="0"/>
          </a:p>
          <a:p>
            <a:pPr>
              <a:lnSpc>
                <a:spcPct val="110000"/>
              </a:lnSpc>
            </a:pPr>
            <a:r>
              <a:rPr lang="en-US" altLang="en-US" dirty="0"/>
              <a:t>Can change the class implementation later</a:t>
            </a:r>
          </a:p>
          <a:p>
            <a:pPr lvl="1">
              <a:lnSpc>
                <a:spcPct val="110000"/>
              </a:lnSpc>
            </a:pPr>
            <a:r>
              <a:rPr lang="en-US" altLang="en-US" dirty="0"/>
              <a:t>Example: </a:t>
            </a:r>
            <a:r>
              <a:rPr lang="en-US" altLang="en-US" dirty="0">
                <a:latin typeface="Courier New" pitchFamily="49" charset="0"/>
              </a:rPr>
              <a:t>Point</a:t>
            </a:r>
            <a:r>
              <a:rPr lang="en-US" altLang="en-US" dirty="0"/>
              <a:t> could be rewritten in polar</a:t>
            </a:r>
            <a:br>
              <a:rPr lang="en-US" altLang="en-US" dirty="0"/>
            </a:br>
            <a:r>
              <a:rPr lang="en-US" altLang="en-US" dirty="0"/>
              <a:t>coordinates (</a:t>
            </a:r>
            <a:r>
              <a:rPr lang="en-US" altLang="en-US" i="1" dirty="0"/>
              <a:t>r</a:t>
            </a:r>
            <a:r>
              <a:rPr lang="en-US" altLang="en-US" dirty="0"/>
              <a:t>, </a:t>
            </a:r>
            <a:r>
              <a:rPr lang="el-GR" altLang="en-US" i="1" dirty="0"/>
              <a:t>θ</a:t>
            </a:r>
            <a:r>
              <a:rPr lang="en-US" altLang="en-US" dirty="0"/>
              <a:t>) with the same methods.</a:t>
            </a:r>
          </a:p>
          <a:p>
            <a:pPr lvl="1">
              <a:lnSpc>
                <a:spcPct val="110000"/>
              </a:lnSpc>
            </a:pPr>
            <a:endParaRPr lang="en-US" altLang="en-US" dirty="0"/>
          </a:p>
          <a:p>
            <a:pPr>
              <a:lnSpc>
                <a:spcPct val="110000"/>
              </a:lnSpc>
            </a:pPr>
            <a:r>
              <a:rPr lang="en-US" altLang="en-US" dirty="0"/>
              <a:t>Can constrain objects' state </a:t>
            </a:r>
            <a:r>
              <a:rPr lang="en-US" altLang="en-US" dirty="0" smtClean="0"/>
              <a:t>(</a:t>
            </a:r>
            <a:r>
              <a:rPr lang="en-US" altLang="en-US" b="1" dirty="0" smtClean="0"/>
              <a:t>class</a:t>
            </a:r>
            <a:r>
              <a:rPr lang="en-US" altLang="en-US" dirty="0" smtClean="0"/>
              <a:t> </a:t>
            </a:r>
            <a:r>
              <a:rPr lang="en-US" altLang="en-US" b="1" dirty="0" smtClean="0"/>
              <a:t>invariants</a:t>
            </a:r>
            <a:r>
              <a:rPr lang="en-US" altLang="en-US" dirty="0"/>
              <a:t>)</a:t>
            </a:r>
          </a:p>
          <a:p>
            <a:pPr lvl="1">
              <a:lnSpc>
                <a:spcPct val="110000"/>
              </a:lnSpc>
            </a:pPr>
            <a:r>
              <a:rPr lang="en-US" altLang="en-US" dirty="0"/>
              <a:t>Example: Only allow </a:t>
            </a:r>
            <a:r>
              <a:rPr lang="en-US" altLang="en-US" dirty="0">
                <a:latin typeface="Courier New" pitchFamily="49" charset="0"/>
              </a:rPr>
              <a:t>Account</a:t>
            </a:r>
            <a:r>
              <a:rPr lang="en-US" altLang="en-US" dirty="0"/>
              <a:t>s with non-negative balance.</a:t>
            </a:r>
          </a:p>
          <a:p>
            <a:pPr lvl="1">
              <a:lnSpc>
                <a:spcPct val="110000"/>
              </a:lnSpc>
            </a:pPr>
            <a:r>
              <a:rPr lang="en-US" altLang="en-US" dirty="0"/>
              <a:t>Example: Only allow </a:t>
            </a:r>
            <a:r>
              <a:rPr lang="en-US" altLang="en-US" dirty="0">
                <a:latin typeface="Courier New" pitchFamily="49" charset="0"/>
              </a:rPr>
              <a:t>Date</a:t>
            </a:r>
            <a:r>
              <a:rPr lang="en-US" altLang="en-US" dirty="0"/>
              <a:t>s with a month from 1-12.</a:t>
            </a:r>
          </a:p>
        </p:txBody>
      </p:sp>
      <p:pic>
        <p:nvPicPr>
          <p:cNvPr id="869380" name="Picture 4"/>
          <p:cNvPicPr>
            <a:picLocks noChangeAspect="1" noChangeArrowheads="1"/>
          </p:cNvPicPr>
          <p:nvPr/>
        </p:nvPicPr>
        <p:blipFill>
          <a:blip r:embed="rId2">
            <a:extLst>
              <a:ext uri="{28A0092B-C50C-407E-A947-70E740481C1C}">
                <a14:useLocalDpi xmlns:a14="http://schemas.microsoft.com/office/drawing/2010/main" val="0"/>
              </a:ext>
            </a:extLst>
          </a:blip>
          <a:srcRect l="45337" b="50542"/>
          <a:stretch>
            <a:fillRect/>
          </a:stretch>
        </p:blipFill>
        <p:spPr bwMode="auto">
          <a:xfrm>
            <a:off x="6477000" y="3386939"/>
            <a:ext cx="1447800" cy="130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3106681"/>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36858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Constants</a:t>
            </a:r>
            <a:endParaRPr lang="en-US" dirty="0"/>
          </a:p>
        </p:txBody>
      </p:sp>
      <p:sp>
        <p:nvSpPr>
          <p:cNvPr id="2" name="Content Placeholder 1"/>
          <p:cNvSpPr>
            <a:spLocks noGrp="1"/>
          </p:cNvSpPr>
          <p:nvPr>
            <p:ph idx="1"/>
          </p:nvPr>
        </p:nvSpPr>
        <p:spPr/>
        <p:txBody>
          <a:bodyPr/>
          <a:lstStyle/>
          <a:p>
            <a:r>
              <a:rPr lang="en-US" dirty="0" smtClean="0"/>
              <a:t>Consider the following method we could add to our high school course class:</a:t>
            </a:r>
          </a:p>
          <a:p>
            <a:pPr marL="630936" lvl="2" indent="0">
              <a:buNone/>
            </a:pPr>
            <a:endParaRPr lang="en-US" dirty="0" smtClean="0">
              <a:latin typeface="Consolas" pitchFamily="49" charset="0"/>
              <a:cs typeface="Consolas" pitchFamily="49" charset="0"/>
            </a:endParaRPr>
          </a:p>
          <a:p>
            <a:pPr marL="630936" lvl="2" indent="0">
              <a:buNone/>
            </a:pPr>
            <a:r>
              <a:rPr lang="en-US" dirty="0">
                <a:latin typeface="Consolas" pitchFamily="49" charset="0"/>
                <a:cs typeface="Consolas" pitchFamily="49" charset="0"/>
              </a:rPr>
              <a:t>	</a:t>
            </a:r>
            <a:r>
              <a:rPr lang="en-US" dirty="0" smtClean="0">
                <a:latin typeface="Consolas" pitchFamily="49" charset="0"/>
                <a:cs typeface="Consolas" pitchFamily="49" charset="0"/>
              </a:rPr>
              <a:t>public </a:t>
            </a:r>
            <a:r>
              <a:rPr lang="en-US" dirty="0" err="1" smtClean="0">
                <a:latin typeface="Consolas" pitchFamily="49" charset="0"/>
                <a:cs typeface="Consolas" pitchFamily="49" charset="0"/>
              </a:rPr>
              <a:t>boolean</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mysteryMethod</a:t>
            </a:r>
            <a:r>
              <a:rPr lang="en-US" dirty="0" smtClean="0">
                <a:latin typeface="Consolas" pitchFamily="49" charset="0"/>
                <a:cs typeface="Consolas" pitchFamily="49" charset="0"/>
              </a:rPr>
              <a:t>() {</a:t>
            </a:r>
          </a:p>
          <a:p>
            <a:pPr marL="630936" lvl="2" indent="0">
              <a:buNone/>
            </a:pPr>
            <a:r>
              <a:rPr lang="en-US" dirty="0">
                <a:latin typeface="Consolas" pitchFamily="49" charset="0"/>
                <a:cs typeface="Consolas" pitchFamily="49" charset="0"/>
              </a:rPr>
              <a:t>	 </a:t>
            </a:r>
            <a:r>
              <a:rPr lang="en-US" dirty="0" smtClean="0">
                <a:latin typeface="Consolas" pitchFamily="49" charset="0"/>
                <a:cs typeface="Consolas" pitchFamily="49" charset="0"/>
              </a:rPr>
              <a:t>  return (</a:t>
            </a:r>
            <a:r>
              <a:rPr lang="en-US" dirty="0" err="1" smtClean="0">
                <a:latin typeface="Consolas" pitchFamily="49" charset="0"/>
                <a:cs typeface="Consolas" pitchFamily="49" charset="0"/>
              </a:rPr>
              <a:t>students.length</a:t>
            </a:r>
            <a:r>
              <a:rPr lang="en-US" dirty="0" smtClean="0">
                <a:latin typeface="Consolas" pitchFamily="49" charset="0"/>
                <a:cs typeface="Consolas" pitchFamily="49" charset="0"/>
              </a:rPr>
              <a:t> &gt; 30);</a:t>
            </a:r>
          </a:p>
          <a:p>
            <a:pPr marL="630936" lvl="2" indent="0">
              <a:buNone/>
            </a:pPr>
            <a:r>
              <a:rPr lang="en-US" dirty="0">
                <a:latin typeface="Consolas" pitchFamily="49" charset="0"/>
                <a:cs typeface="Consolas" pitchFamily="49" charset="0"/>
              </a:rPr>
              <a:t>	</a:t>
            </a:r>
            <a:r>
              <a:rPr lang="en-US" dirty="0" smtClean="0">
                <a:latin typeface="Consolas" pitchFamily="49" charset="0"/>
                <a:cs typeface="Consolas" pitchFamily="49" charset="0"/>
              </a:rPr>
              <a:t>}</a:t>
            </a:r>
          </a:p>
          <a:p>
            <a:pPr marL="630936" lvl="2" indent="0">
              <a:buNone/>
            </a:pPr>
            <a:endParaRPr lang="en-US" dirty="0">
              <a:latin typeface="Consolas" pitchFamily="49" charset="0"/>
              <a:cs typeface="Consolas" pitchFamily="49" charset="0"/>
            </a:endParaRPr>
          </a:p>
          <a:p>
            <a:r>
              <a:rPr lang="en-US" dirty="0" smtClean="0">
                <a:latin typeface="+mj-lt"/>
                <a:cs typeface="Consolas" pitchFamily="49" charset="0"/>
              </a:rPr>
              <a:t>What would you call this method?</a:t>
            </a:r>
          </a:p>
        </p:txBody>
      </p:sp>
    </p:spTree>
    <p:extLst>
      <p:ext uri="{BB962C8B-B14F-4D97-AF65-F5344CB8AC3E}">
        <p14:creationId xmlns:p14="http://schemas.microsoft.com/office/powerpoint/2010/main" val="24258533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Constants</a:t>
            </a:r>
            <a:endParaRPr lang="en-US" dirty="0"/>
          </a:p>
        </p:txBody>
      </p:sp>
      <p:sp>
        <p:nvSpPr>
          <p:cNvPr id="2" name="Content Placeholder 1"/>
          <p:cNvSpPr>
            <a:spLocks noGrp="1"/>
          </p:cNvSpPr>
          <p:nvPr>
            <p:ph idx="1"/>
          </p:nvPr>
        </p:nvSpPr>
        <p:spPr/>
        <p:txBody>
          <a:bodyPr/>
          <a:lstStyle/>
          <a:p>
            <a:r>
              <a:rPr lang="en-US" dirty="0" smtClean="0"/>
              <a:t>What if the method looked like this?</a:t>
            </a:r>
          </a:p>
          <a:p>
            <a:endParaRPr lang="en-US" dirty="0"/>
          </a:p>
          <a:p>
            <a:pPr marL="630936" lvl="2" indent="0">
              <a:buNone/>
            </a:pPr>
            <a:r>
              <a:rPr lang="en-US" dirty="0">
                <a:latin typeface="Consolas" pitchFamily="49" charset="0"/>
                <a:cs typeface="Consolas" pitchFamily="49" charset="0"/>
              </a:rPr>
              <a:t>public </a:t>
            </a:r>
            <a:r>
              <a:rPr lang="en-US" dirty="0" err="1">
                <a:latin typeface="Consolas" pitchFamily="49" charset="0"/>
                <a:cs typeface="Consolas" pitchFamily="49" charset="0"/>
              </a:rPr>
              <a:t>boolean</a:t>
            </a:r>
            <a:r>
              <a:rPr lang="en-US" dirty="0">
                <a:latin typeface="Consolas" pitchFamily="49" charset="0"/>
                <a:cs typeface="Consolas" pitchFamily="49" charset="0"/>
              </a:rPr>
              <a:t> </a:t>
            </a:r>
            <a:r>
              <a:rPr lang="en-US" dirty="0" err="1">
                <a:latin typeface="Consolas" pitchFamily="49" charset="0"/>
                <a:cs typeface="Consolas" pitchFamily="49" charset="0"/>
              </a:rPr>
              <a:t>mysteryMethod</a:t>
            </a:r>
            <a:r>
              <a:rPr lang="en-US" dirty="0">
                <a:latin typeface="Consolas" pitchFamily="49" charset="0"/>
                <a:cs typeface="Consolas" pitchFamily="49" charset="0"/>
              </a:rPr>
              <a:t>() {</a:t>
            </a:r>
          </a:p>
          <a:p>
            <a:pPr marL="630936" lvl="2" indent="0">
              <a:buNone/>
            </a:pPr>
            <a:r>
              <a:rPr lang="en-US" dirty="0">
                <a:latin typeface="Consolas" pitchFamily="49" charset="0"/>
                <a:cs typeface="Consolas" pitchFamily="49" charset="0"/>
              </a:rPr>
              <a:t>	   return (</a:t>
            </a:r>
            <a:r>
              <a:rPr lang="en-US" dirty="0" err="1">
                <a:latin typeface="Consolas" pitchFamily="49" charset="0"/>
                <a:cs typeface="Consolas" pitchFamily="49" charset="0"/>
              </a:rPr>
              <a:t>students.length</a:t>
            </a:r>
            <a:r>
              <a:rPr lang="en-US" dirty="0">
                <a:latin typeface="Consolas" pitchFamily="49" charset="0"/>
                <a:cs typeface="Consolas" pitchFamily="49" charset="0"/>
              </a:rPr>
              <a:t> </a:t>
            </a:r>
            <a:r>
              <a:rPr lang="en-US" dirty="0" smtClean="0">
                <a:latin typeface="Consolas" pitchFamily="49" charset="0"/>
                <a:cs typeface="Consolas" pitchFamily="49" charset="0"/>
              </a:rPr>
              <a:t>&gt; MAX_CLASS_SIZE);</a:t>
            </a:r>
            <a:endParaRPr lang="en-US" dirty="0">
              <a:latin typeface="Consolas" pitchFamily="49" charset="0"/>
              <a:cs typeface="Consolas" pitchFamily="49" charset="0"/>
            </a:endParaRPr>
          </a:p>
          <a:p>
            <a:pPr marL="630936" lvl="2" indent="0">
              <a:buNone/>
            </a:pPr>
            <a:r>
              <a:rPr lang="en-US" dirty="0" smtClean="0">
                <a:latin typeface="Consolas" pitchFamily="49" charset="0"/>
                <a:cs typeface="Consolas" pitchFamily="49" charset="0"/>
              </a:rPr>
              <a:t>}</a:t>
            </a:r>
            <a:endParaRPr lang="en-US" dirty="0">
              <a:latin typeface="Consolas" pitchFamily="49" charset="0"/>
              <a:cs typeface="Consolas" pitchFamily="49" charset="0"/>
            </a:endParaRPr>
          </a:p>
          <a:p>
            <a:endParaRPr lang="en-US" dirty="0" smtClean="0">
              <a:latin typeface="Consolas" pitchFamily="49" charset="0"/>
              <a:cs typeface="Consolas" pitchFamily="49" charset="0"/>
            </a:endParaRPr>
          </a:p>
          <a:p>
            <a:r>
              <a:rPr lang="en-US" dirty="0" smtClean="0">
                <a:latin typeface="+mj-lt"/>
                <a:cs typeface="Consolas" pitchFamily="49" charset="0"/>
              </a:rPr>
              <a:t>Now what would you call it?</a:t>
            </a:r>
            <a:endParaRPr lang="en-US" dirty="0">
              <a:latin typeface="+mj-lt"/>
              <a:cs typeface="Consolas" pitchFamily="49" charset="0"/>
            </a:endParaRPr>
          </a:p>
        </p:txBody>
      </p:sp>
    </p:spTree>
    <p:extLst>
      <p:ext uri="{BB962C8B-B14F-4D97-AF65-F5344CB8AC3E}">
        <p14:creationId xmlns:p14="http://schemas.microsoft.com/office/powerpoint/2010/main" val="20912914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Constants</a:t>
            </a:r>
            <a:endParaRPr lang="en-US" dirty="0"/>
          </a:p>
        </p:txBody>
      </p:sp>
      <p:sp>
        <p:nvSpPr>
          <p:cNvPr id="2" name="Content Placeholder 1"/>
          <p:cNvSpPr>
            <a:spLocks noGrp="1"/>
          </p:cNvSpPr>
          <p:nvPr>
            <p:ph idx="1"/>
          </p:nvPr>
        </p:nvSpPr>
        <p:spPr/>
        <p:txBody>
          <a:bodyPr>
            <a:normAutofit/>
          </a:bodyPr>
          <a:lstStyle/>
          <a:p>
            <a:r>
              <a:rPr lang="en-US" dirty="0" smtClean="0"/>
              <a:t>The number 30 in the original method is called a</a:t>
            </a:r>
            <a:r>
              <a:rPr lang="en-US" i="1" dirty="0" smtClean="0"/>
              <a:t> magic number</a:t>
            </a:r>
            <a:endParaRPr lang="en-US" dirty="0" smtClean="0"/>
          </a:p>
          <a:p>
            <a:pPr lvl="1"/>
            <a:r>
              <a:rPr lang="en-US" dirty="0" smtClean="0"/>
              <a:t>A number literal that has no context</a:t>
            </a:r>
          </a:p>
          <a:p>
            <a:r>
              <a:rPr lang="en-US" dirty="0" smtClean="0"/>
              <a:t>Magic numbers are bad for a couple reasons:</a:t>
            </a:r>
          </a:p>
          <a:p>
            <a:pPr lvl="1"/>
            <a:r>
              <a:rPr lang="en-US" dirty="0" smtClean="0"/>
              <a:t>Poor documentation</a:t>
            </a:r>
          </a:p>
          <a:p>
            <a:pPr lvl="1"/>
            <a:r>
              <a:rPr lang="en-US" dirty="0" smtClean="0"/>
              <a:t>Potential for bugs if value changes</a:t>
            </a:r>
          </a:p>
          <a:p>
            <a:pPr lvl="2"/>
            <a:r>
              <a:rPr lang="en-US" dirty="0" smtClean="0"/>
              <a:t>Especially if </a:t>
            </a:r>
            <a:r>
              <a:rPr lang="en-US" smtClean="0"/>
              <a:t>the value is used in multiple places</a:t>
            </a:r>
            <a:endParaRPr lang="en-US" dirty="0" smtClean="0"/>
          </a:p>
          <a:p>
            <a:r>
              <a:rPr lang="en-US" dirty="0" smtClean="0"/>
              <a:t>We avoid magic numbers by defining </a:t>
            </a:r>
            <a:r>
              <a:rPr lang="en-US" i="1" dirty="0" smtClean="0"/>
              <a:t>constants</a:t>
            </a:r>
            <a:endParaRPr lang="en-US" dirty="0" smtClean="0"/>
          </a:p>
          <a:p>
            <a:r>
              <a:rPr lang="en-US" dirty="0" smtClean="0"/>
              <a:t>A constant is a variable whose value cannot change once it has been assigned</a:t>
            </a:r>
          </a:p>
          <a:p>
            <a:pPr lvl="1"/>
            <a:endParaRPr lang="en-US" dirty="0"/>
          </a:p>
        </p:txBody>
      </p:sp>
    </p:spTree>
    <p:extLst>
      <p:ext uri="{BB962C8B-B14F-4D97-AF65-F5344CB8AC3E}">
        <p14:creationId xmlns:p14="http://schemas.microsoft.com/office/powerpoint/2010/main" val="11256367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Constants</a:t>
            </a:r>
            <a:endParaRPr lang="en-US" dirty="0"/>
          </a:p>
        </p:txBody>
      </p:sp>
      <p:sp>
        <p:nvSpPr>
          <p:cNvPr id="2" name="Content Placeholder 1"/>
          <p:cNvSpPr>
            <a:spLocks noGrp="1"/>
          </p:cNvSpPr>
          <p:nvPr>
            <p:ph idx="1"/>
          </p:nvPr>
        </p:nvSpPr>
        <p:spPr/>
        <p:txBody>
          <a:bodyPr>
            <a:normAutofit/>
          </a:bodyPr>
          <a:lstStyle/>
          <a:p>
            <a:r>
              <a:rPr lang="en-US" dirty="0" smtClean="0">
                <a:cs typeface="Consolas" pitchFamily="49" charset="0"/>
              </a:rPr>
              <a:t>Are </a:t>
            </a:r>
            <a:r>
              <a:rPr lang="en-US" dirty="0">
                <a:cs typeface="Consolas" pitchFamily="49" charset="0"/>
              </a:rPr>
              <a:t>defined using the </a:t>
            </a:r>
            <a:r>
              <a:rPr lang="en-US" dirty="0">
                <a:latin typeface="Consolas" pitchFamily="49" charset="0"/>
                <a:cs typeface="Consolas" pitchFamily="49" charset="0"/>
              </a:rPr>
              <a:t>final </a:t>
            </a:r>
            <a:r>
              <a:rPr lang="en-US" dirty="0" smtClean="0">
                <a:cs typeface="Consolas" pitchFamily="49" charset="0"/>
              </a:rPr>
              <a:t>keyword</a:t>
            </a:r>
          </a:p>
          <a:p>
            <a:r>
              <a:rPr lang="en-US" dirty="0" smtClean="0">
                <a:cs typeface="Consolas" pitchFamily="49" charset="0"/>
              </a:rPr>
              <a:t>Typically named </a:t>
            </a:r>
            <a:r>
              <a:rPr lang="en-US" dirty="0">
                <a:cs typeface="Consolas" pitchFamily="49" charset="0"/>
              </a:rPr>
              <a:t>in ALL_CAPS</a:t>
            </a:r>
          </a:p>
          <a:p>
            <a:r>
              <a:rPr lang="en-US" dirty="0" smtClean="0">
                <a:cs typeface="Consolas" pitchFamily="49" charset="0"/>
              </a:rPr>
              <a:t>Follow </a:t>
            </a:r>
            <a:r>
              <a:rPr lang="en-US" dirty="0">
                <a:cs typeface="Consolas" pitchFamily="49" charset="0"/>
              </a:rPr>
              <a:t>normal scope rules for variables</a:t>
            </a:r>
          </a:p>
          <a:p>
            <a:r>
              <a:rPr lang="en-US" dirty="0" smtClean="0"/>
              <a:t>Can be defined at the class or method level</a:t>
            </a:r>
          </a:p>
          <a:p>
            <a:pPr lvl="1">
              <a:buNone/>
            </a:pPr>
            <a:endParaRPr lang="en-US" sz="1600" dirty="0" smtClean="0">
              <a:latin typeface="Courier New" panose="02070309020205020404" pitchFamily="49" charset="0"/>
              <a:cs typeface="Courier New" panose="02070309020205020404" pitchFamily="49" charset="0"/>
            </a:endParaRPr>
          </a:p>
          <a:p>
            <a:pPr lvl="1">
              <a:buNone/>
            </a:pPr>
            <a:r>
              <a:rPr lang="en-US" sz="1600" dirty="0" smtClean="0">
                <a:latin typeface="Courier New" panose="02070309020205020404" pitchFamily="49" charset="0"/>
                <a:cs typeface="Courier New" panose="02070309020205020404" pitchFamily="49" charset="0"/>
              </a:rPr>
              <a:t>public class </a:t>
            </a:r>
            <a:r>
              <a:rPr lang="en-US" sz="1600" dirty="0" err="1" smtClean="0">
                <a:latin typeface="Courier New" panose="02070309020205020404" pitchFamily="49" charset="0"/>
                <a:cs typeface="Courier New" panose="02070309020205020404" pitchFamily="49" charset="0"/>
              </a:rPr>
              <a:t>HighSchoolCourse</a:t>
            </a:r>
            <a:r>
              <a:rPr lang="en-US" sz="1600" dirty="0" smtClean="0">
                <a:latin typeface="Courier New" panose="02070309020205020404" pitchFamily="49" charset="0"/>
                <a:cs typeface="Courier New" panose="02070309020205020404" pitchFamily="49" charset="0"/>
              </a:rPr>
              <a:t> {</a:t>
            </a:r>
          </a:p>
          <a:p>
            <a:pPr marL="630936" lvl="2"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p>
          <a:p>
            <a:pPr marL="630936" lvl="2"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public static final </a:t>
            </a:r>
            <a:r>
              <a:rPr lang="en-US" sz="1600"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MAX_CLASS_SIZE = 30;</a:t>
            </a:r>
          </a:p>
          <a:p>
            <a:pPr marL="393192" lvl="1" indent="0">
              <a:buNone/>
            </a:pPr>
            <a:endParaRPr lang="en-US" sz="1600" dirty="0" smtClean="0">
              <a:latin typeface="Courier New" panose="02070309020205020404" pitchFamily="49" charset="0"/>
              <a:cs typeface="Courier New" panose="02070309020205020404" pitchFamily="49" charset="0"/>
            </a:endParaRPr>
          </a:p>
          <a:p>
            <a:pPr marL="393192" lvl="1" indent="0">
              <a:buNone/>
            </a:pPr>
            <a:r>
              <a:rPr lang="en-US" sz="1600" dirty="0">
                <a:latin typeface="Courier New" panose="02070309020205020404" pitchFamily="49" charset="0"/>
                <a:cs typeface="Courier New" panose="02070309020205020404" pitchFamily="49" charset="0"/>
              </a:rPr>
              <a:t>	public </a:t>
            </a:r>
            <a:r>
              <a:rPr lang="en-US" sz="1600" dirty="0" err="1">
                <a:latin typeface="Courier New" panose="02070309020205020404" pitchFamily="49" charset="0"/>
                <a:cs typeface="Courier New" panose="02070309020205020404" pitchFamily="49" charset="0"/>
              </a:rPr>
              <a:t>boolean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isFull</a:t>
            </a:r>
            <a:r>
              <a:rPr lang="en-US" sz="1600" dirty="0" smtClean="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a:p>
            <a:pPr marL="630936" lvl="2"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return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students.length</a:t>
            </a:r>
            <a:r>
              <a:rPr lang="en-US" sz="1600" dirty="0">
                <a:latin typeface="Courier New" panose="02070309020205020404" pitchFamily="49" charset="0"/>
                <a:cs typeface="Courier New" panose="02070309020205020404" pitchFamily="49" charset="0"/>
              </a:rPr>
              <a:t> &lt;= MAX_CLASS_SIZE); </a:t>
            </a:r>
            <a:endParaRPr lang="en-US" sz="1600" dirty="0" smtClean="0">
              <a:latin typeface="Courier New" panose="02070309020205020404" pitchFamily="49" charset="0"/>
              <a:cs typeface="Courier New" panose="02070309020205020404" pitchFamily="49" charset="0"/>
            </a:endParaRPr>
          </a:p>
          <a:p>
            <a:pPr marL="630936" lvl="2" indent="0">
              <a:buNone/>
            </a:pPr>
            <a:r>
              <a:rPr lang="en-US" sz="1600" dirty="0" smtClean="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a:p>
            <a:pPr marL="393192" lvl="1" indent="0">
              <a:buNone/>
            </a:pPr>
            <a:r>
              <a:rPr lang="en-US" sz="1600" dirty="0" smtClean="0">
                <a:latin typeface="Courier New" panose="02070309020205020404" pitchFamily="49" charset="0"/>
                <a:cs typeface="Courier New" panose="02070309020205020404" pitchFamily="49" charset="0"/>
              </a:rPr>
              <a:t>}</a:t>
            </a:r>
          </a:p>
          <a:p>
            <a:endParaRPr lang="en-US" dirty="0" smtClean="0">
              <a:cs typeface="Consolas" pitchFamily="49" charset="0"/>
            </a:endParaRPr>
          </a:p>
          <a:p>
            <a:pPr marL="393192" lvl="1" indent="0">
              <a:buNone/>
            </a:pPr>
            <a:endParaRPr lang="en-US" dirty="0" smtClean="0">
              <a:latin typeface="Consolas" pitchFamily="49" charset="0"/>
              <a:cs typeface="Consolas" pitchFamily="49" charset="0"/>
            </a:endParaRPr>
          </a:p>
          <a:p>
            <a:endParaRPr lang="en-US" dirty="0">
              <a:latin typeface="Consolas" pitchFamily="49" charset="0"/>
              <a:cs typeface="Consolas" pitchFamily="49" charset="0"/>
            </a:endParaRPr>
          </a:p>
        </p:txBody>
      </p:sp>
    </p:spTree>
    <p:extLst>
      <p:ext uri="{BB962C8B-B14F-4D97-AF65-F5344CB8AC3E}">
        <p14:creationId xmlns:p14="http://schemas.microsoft.com/office/powerpoint/2010/main" val="3039667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Class Definition</a:t>
            </a:r>
            <a:endParaRPr lang="en-US" dirty="0"/>
          </a:p>
        </p:txBody>
      </p:sp>
      <p:sp>
        <p:nvSpPr>
          <p:cNvPr id="2" name="Content Placeholder 1"/>
          <p:cNvSpPr>
            <a:spLocks noGrp="1"/>
          </p:cNvSpPr>
          <p:nvPr>
            <p:ph idx="1"/>
          </p:nvPr>
        </p:nvSpPr>
        <p:spPr/>
        <p:txBody>
          <a:bodyPr>
            <a:normAutofit/>
          </a:bodyPr>
          <a:lstStyle/>
          <a:p>
            <a:r>
              <a:rPr lang="en-US" dirty="0" smtClean="0"/>
              <a:t>Classes consist of three components:</a:t>
            </a:r>
          </a:p>
          <a:p>
            <a:pPr lvl="1"/>
            <a:r>
              <a:rPr lang="en-US" i="1" dirty="0" smtClean="0"/>
              <a:t>[Functionality]Methods</a:t>
            </a:r>
          </a:p>
          <a:p>
            <a:pPr lvl="2"/>
            <a:r>
              <a:rPr lang="en-US" dirty="0" smtClean="0"/>
              <a:t>Provide class behavior</a:t>
            </a:r>
          </a:p>
          <a:p>
            <a:pPr lvl="2"/>
            <a:r>
              <a:rPr lang="en-US" dirty="0" smtClean="0"/>
              <a:t>Defined just like we have been, except don’t use </a:t>
            </a:r>
            <a:r>
              <a:rPr lang="en-US" dirty="0" smtClean="0">
                <a:latin typeface="Consolas" pitchFamily="49" charset="0"/>
                <a:cs typeface="Consolas" pitchFamily="49" charset="0"/>
              </a:rPr>
              <a:t>static</a:t>
            </a:r>
          </a:p>
          <a:p>
            <a:pPr lvl="1"/>
            <a:r>
              <a:rPr lang="en-US" i="1" dirty="0" smtClean="0"/>
              <a:t>[Data] Variables</a:t>
            </a:r>
          </a:p>
          <a:p>
            <a:pPr lvl="2"/>
            <a:r>
              <a:rPr lang="en-US" dirty="0" smtClean="0"/>
              <a:t>Store class state</a:t>
            </a:r>
          </a:p>
          <a:p>
            <a:pPr lvl="2"/>
            <a:r>
              <a:rPr lang="en-US" dirty="0" smtClean="0"/>
              <a:t>Declared like we’re used to, but usually prefix with </a:t>
            </a:r>
            <a:r>
              <a:rPr lang="en-US" dirty="0" smtClean="0">
                <a:latin typeface="Consolas" pitchFamily="49" charset="0"/>
                <a:cs typeface="Consolas" pitchFamily="49" charset="0"/>
              </a:rPr>
              <a:t>private</a:t>
            </a:r>
          </a:p>
          <a:p>
            <a:pPr lvl="2"/>
            <a:r>
              <a:rPr lang="en-US" dirty="0" smtClean="0"/>
              <a:t>Scope is the </a:t>
            </a:r>
            <a:r>
              <a:rPr lang="en-US" i="1" dirty="0" smtClean="0"/>
              <a:t>entire class</a:t>
            </a:r>
          </a:p>
          <a:p>
            <a:pPr lvl="2"/>
            <a:endParaRPr lang="en-US" i="1" dirty="0"/>
          </a:p>
          <a:p>
            <a:pPr lvl="1"/>
            <a:r>
              <a:rPr lang="en-US" i="1" dirty="0"/>
              <a:t>[Functionality] Constructors</a:t>
            </a:r>
          </a:p>
          <a:p>
            <a:pPr lvl="2"/>
            <a:r>
              <a:rPr lang="en-US" dirty="0"/>
              <a:t>Define how to create </a:t>
            </a:r>
            <a:r>
              <a:rPr lang="en-US" i="1" dirty="0"/>
              <a:t>instances</a:t>
            </a:r>
            <a:r>
              <a:rPr lang="en-US" dirty="0"/>
              <a:t> of the class</a:t>
            </a:r>
          </a:p>
          <a:p>
            <a:pPr lvl="2"/>
            <a:r>
              <a:rPr lang="en-US" dirty="0"/>
              <a:t>Really a special case of methods</a:t>
            </a:r>
          </a:p>
          <a:p>
            <a:pPr lvl="2"/>
            <a:endParaRPr lang="en-US" dirty="0" smtClean="0"/>
          </a:p>
        </p:txBody>
      </p:sp>
    </p:spTree>
    <p:extLst>
      <p:ext uri="{BB962C8B-B14F-4D97-AF65-F5344CB8AC3E}">
        <p14:creationId xmlns:p14="http://schemas.microsoft.com/office/powerpoint/2010/main" val="24524910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Constants</a:t>
            </a:r>
            <a:endParaRPr lang="en-US" dirty="0"/>
          </a:p>
        </p:txBody>
      </p:sp>
      <p:sp>
        <p:nvSpPr>
          <p:cNvPr id="2" name="Content Placeholder 1"/>
          <p:cNvSpPr>
            <a:spLocks noGrp="1"/>
          </p:cNvSpPr>
          <p:nvPr>
            <p:ph idx="1"/>
          </p:nvPr>
        </p:nvSpPr>
        <p:spPr/>
        <p:txBody>
          <a:bodyPr/>
          <a:lstStyle/>
          <a:p>
            <a:r>
              <a:rPr lang="en-US" dirty="0">
                <a:cs typeface="Consolas" pitchFamily="49" charset="0"/>
              </a:rPr>
              <a:t>Class constants are typically declared as </a:t>
            </a:r>
            <a:r>
              <a:rPr lang="en-US" dirty="0">
                <a:latin typeface="Consolas" pitchFamily="49" charset="0"/>
                <a:cs typeface="Consolas" pitchFamily="49" charset="0"/>
              </a:rPr>
              <a:t>public</a:t>
            </a:r>
            <a:r>
              <a:rPr lang="en-US" dirty="0">
                <a:cs typeface="Consolas" pitchFamily="49" charset="0"/>
              </a:rPr>
              <a:t> and </a:t>
            </a:r>
            <a:r>
              <a:rPr lang="en-US" dirty="0">
                <a:latin typeface="Consolas" pitchFamily="49" charset="0"/>
                <a:cs typeface="Consolas" pitchFamily="49" charset="0"/>
              </a:rPr>
              <a:t>static</a:t>
            </a:r>
          </a:p>
          <a:p>
            <a:r>
              <a:rPr lang="en-US" dirty="0" smtClean="0"/>
              <a:t>Class constants can be initialized </a:t>
            </a:r>
            <a:r>
              <a:rPr lang="en-US" i="1" dirty="0" smtClean="0"/>
              <a:t>either </a:t>
            </a:r>
            <a:r>
              <a:rPr lang="en-US" dirty="0" smtClean="0"/>
              <a:t>at the declaration </a:t>
            </a:r>
            <a:r>
              <a:rPr lang="en-US" i="1" dirty="0" smtClean="0"/>
              <a:t>or </a:t>
            </a:r>
            <a:r>
              <a:rPr lang="en-US" dirty="0" smtClean="0"/>
              <a:t>in the constructor (but not both)</a:t>
            </a:r>
          </a:p>
          <a:p>
            <a:r>
              <a:rPr lang="en-US" dirty="0" smtClean="0"/>
              <a:t>Class constants </a:t>
            </a:r>
            <a:r>
              <a:rPr lang="en-US" i="1" dirty="0" smtClean="0"/>
              <a:t>cannot </a:t>
            </a:r>
            <a:r>
              <a:rPr lang="en-US" dirty="0" smtClean="0"/>
              <a:t>be initialized or assigned anywhere else</a:t>
            </a:r>
          </a:p>
          <a:p>
            <a:pPr marL="630936" lvl="2" indent="0">
              <a:buNone/>
            </a:pPr>
            <a:r>
              <a:rPr lang="en-US" dirty="0">
                <a:latin typeface="Consolas" pitchFamily="49" charset="0"/>
                <a:cs typeface="Consolas" pitchFamily="49" charset="0"/>
              </a:rPr>
              <a:t>	 </a:t>
            </a:r>
            <a:r>
              <a:rPr lang="en-US" dirty="0" smtClean="0">
                <a:latin typeface="Consolas" pitchFamily="49" charset="0"/>
                <a:cs typeface="Consolas" pitchFamily="49" charset="0"/>
              </a:rPr>
              <a:t>   </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113930532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p:cNvSpPr>
            <a:spLocks noGrp="1" noChangeArrowheads="1"/>
          </p:cNvSpPr>
          <p:nvPr>
            <p:ph type="title"/>
          </p:nvPr>
        </p:nvSpPr>
        <p:spPr/>
        <p:txBody>
          <a:bodyPr/>
          <a:lstStyle/>
          <a:p>
            <a:r>
              <a:rPr lang="en-US" altLang="en-US"/>
              <a:t>Static methods/fields</a:t>
            </a: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3159531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p:cNvSpPr>
            <a:spLocks noGrp="1" noChangeArrowheads="1"/>
          </p:cNvSpPr>
          <p:nvPr>
            <p:ph type="title"/>
          </p:nvPr>
        </p:nvSpPr>
        <p:spPr/>
        <p:txBody>
          <a:bodyPr/>
          <a:lstStyle/>
          <a:p>
            <a:r>
              <a:rPr lang="en-US" altLang="en-US"/>
              <a:t>Static members</a:t>
            </a:r>
            <a:endParaRPr lang="en-US" altLang="en-US">
              <a:latin typeface="Courier New" pitchFamily="49" charset="0"/>
            </a:endParaRPr>
          </a:p>
        </p:txBody>
      </p:sp>
      <p:sp>
        <p:nvSpPr>
          <p:cNvPr id="883715" name="Rectangle 3"/>
          <p:cNvSpPr>
            <a:spLocks noGrp="1" noChangeArrowheads="1"/>
          </p:cNvSpPr>
          <p:nvPr>
            <p:ph idx="1"/>
          </p:nvPr>
        </p:nvSpPr>
        <p:spPr/>
        <p:txBody>
          <a:bodyPr/>
          <a:lstStyle/>
          <a:p>
            <a:r>
              <a:rPr lang="en-US" altLang="en-US" b="1"/>
              <a:t>static</a:t>
            </a:r>
            <a:r>
              <a:rPr lang="en-US" altLang="en-US"/>
              <a:t>: Part of a class, rather than part of an object.</a:t>
            </a:r>
          </a:p>
          <a:p>
            <a:pPr lvl="1"/>
            <a:r>
              <a:rPr lang="en-US" altLang="en-US"/>
              <a:t>Object classes can have static methods </a:t>
            </a:r>
            <a:r>
              <a:rPr lang="en-US" altLang="en-US" i="1"/>
              <a:t>and fields</a:t>
            </a:r>
            <a:r>
              <a:rPr lang="en-US" altLang="en-US"/>
              <a:t>.</a:t>
            </a:r>
          </a:p>
          <a:p>
            <a:pPr lvl="1"/>
            <a:r>
              <a:rPr lang="en-US" altLang="en-US"/>
              <a:t>Not copied into each object; shared by all objects of that class.</a:t>
            </a:r>
          </a:p>
        </p:txBody>
      </p:sp>
      <p:grpSp>
        <p:nvGrpSpPr>
          <p:cNvPr id="883716" name="Group 4"/>
          <p:cNvGrpSpPr>
            <a:grpSpLocks/>
          </p:cNvGrpSpPr>
          <p:nvPr/>
        </p:nvGrpSpPr>
        <p:grpSpPr bwMode="auto">
          <a:xfrm>
            <a:off x="609600" y="2667000"/>
            <a:ext cx="7924800" cy="3830638"/>
            <a:chOff x="384" y="1680"/>
            <a:chExt cx="4992" cy="2413"/>
          </a:xfrm>
        </p:grpSpPr>
        <p:sp>
          <p:nvSpPr>
            <p:cNvPr id="883717" name="Text Box 5"/>
            <p:cNvSpPr txBox="1">
              <a:spLocks noChangeArrowheads="1"/>
            </p:cNvSpPr>
            <p:nvPr/>
          </p:nvSpPr>
          <p:spPr bwMode="auto">
            <a:xfrm>
              <a:off x="1652" y="1680"/>
              <a:ext cx="2668" cy="101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0000"/>
                </a:lnSpc>
              </a:pPr>
              <a:r>
                <a:rPr lang="en-US" altLang="en-US" sz="1400" b="1" u="sng">
                  <a:latin typeface="Verdana" pitchFamily="34" charset="0"/>
                  <a:cs typeface="Times New Roman" pitchFamily="18" charset="0"/>
                </a:rPr>
                <a:t>class</a:t>
              </a:r>
            </a:p>
            <a:p>
              <a:pPr algn="l">
                <a:lnSpc>
                  <a:spcPct val="90000"/>
                </a:lnSpc>
                <a:spcBef>
                  <a:spcPts val="500"/>
                </a:spcBef>
                <a:buClr>
                  <a:srgbClr val="800080"/>
                </a:buClr>
                <a:buSzPct val="55000"/>
                <a:buFont typeface="Wingdings" pitchFamily="2" charset="2"/>
                <a:buNone/>
              </a:pPr>
              <a:r>
                <a:rPr lang="en-US" altLang="en-US" sz="1400">
                  <a:latin typeface="Verdana" pitchFamily="34" charset="0"/>
                  <a:cs typeface="Times New Roman" pitchFamily="18" charset="0"/>
                </a:rPr>
                <a:t>state:</a:t>
              </a:r>
              <a:br>
                <a:rPr lang="en-US" altLang="en-US" sz="1400">
                  <a:latin typeface="Verdana" pitchFamily="34" charset="0"/>
                  <a:cs typeface="Times New Roman" pitchFamily="18" charset="0"/>
                </a:rPr>
              </a:br>
              <a:r>
                <a:rPr lang="en-US" altLang="en-US" sz="1400">
                  <a:latin typeface="Courier New" pitchFamily="49" charset="0"/>
                  <a:cs typeface="Times New Roman" pitchFamily="18" charset="0"/>
                </a:rPr>
                <a:t>private </a:t>
              </a:r>
              <a:r>
                <a:rPr lang="en-US" altLang="en-US" sz="1400" b="1">
                  <a:latin typeface="Courier New" pitchFamily="49" charset="0"/>
                  <a:cs typeface="Times New Roman" pitchFamily="18" charset="0"/>
                </a:rPr>
                <a:t>static</a:t>
              </a:r>
              <a:r>
                <a:rPr lang="en-US" altLang="en-US" sz="1400">
                  <a:latin typeface="Courier New" pitchFamily="49" charset="0"/>
                  <a:cs typeface="Times New Roman" pitchFamily="18" charset="0"/>
                </a:rPr>
                <a:t> int staticFieldA</a:t>
              </a:r>
              <a:br>
                <a:rPr lang="en-US" altLang="en-US" sz="1400">
                  <a:latin typeface="Courier New" pitchFamily="49" charset="0"/>
                  <a:cs typeface="Times New Roman" pitchFamily="18" charset="0"/>
                </a:rPr>
              </a:br>
              <a:r>
                <a:rPr lang="en-US" altLang="en-US" sz="1400">
                  <a:latin typeface="Courier New" pitchFamily="49" charset="0"/>
                  <a:cs typeface="Times New Roman" pitchFamily="18" charset="0"/>
                </a:rPr>
                <a:t>private </a:t>
              </a:r>
              <a:r>
                <a:rPr lang="en-US" altLang="en-US" sz="1400" b="1">
                  <a:latin typeface="Courier New" pitchFamily="49" charset="0"/>
                  <a:cs typeface="Times New Roman" pitchFamily="18" charset="0"/>
                </a:rPr>
                <a:t>static</a:t>
              </a:r>
              <a:r>
                <a:rPr lang="en-US" altLang="en-US" sz="1400">
                  <a:latin typeface="Courier New" pitchFamily="49" charset="0"/>
                  <a:cs typeface="Times New Roman" pitchFamily="18" charset="0"/>
                </a:rPr>
                <a:t> String staticFieldB</a:t>
              </a:r>
            </a:p>
            <a:p>
              <a:pPr algn="l">
                <a:lnSpc>
                  <a:spcPct val="90000"/>
                </a:lnSpc>
                <a:spcBef>
                  <a:spcPts val="500"/>
                </a:spcBef>
                <a:buClr>
                  <a:srgbClr val="800080"/>
                </a:buClr>
                <a:buSzPct val="55000"/>
                <a:buFont typeface="Wingdings" pitchFamily="2" charset="2"/>
                <a:buNone/>
              </a:pPr>
              <a:r>
                <a:rPr lang="en-US" altLang="en-US" sz="1400">
                  <a:latin typeface="Verdana" pitchFamily="34" charset="0"/>
                  <a:cs typeface="Times New Roman" pitchFamily="18" charset="0"/>
                </a:rPr>
                <a:t>behavior:</a:t>
              </a:r>
              <a:br>
                <a:rPr lang="en-US" altLang="en-US" sz="1400">
                  <a:latin typeface="Verdana" pitchFamily="34" charset="0"/>
                  <a:cs typeface="Times New Roman" pitchFamily="18" charset="0"/>
                </a:rPr>
              </a:br>
              <a:r>
                <a:rPr lang="en-US" altLang="en-US" sz="1400">
                  <a:latin typeface="Courier New" pitchFamily="49" charset="0"/>
                  <a:cs typeface="Times New Roman" pitchFamily="18" charset="0"/>
                </a:rPr>
                <a:t>public </a:t>
              </a:r>
              <a:r>
                <a:rPr lang="en-US" altLang="en-US" sz="1400" b="1">
                  <a:latin typeface="Courier New" pitchFamily="49" charset="0"/>
                  <a:cs typeface="Times New Roman" pitchFamily="18" charset="0"/>
                </a:rPr>
                <a:t>static</a:t>
              </a:r>
              <a:r>
                <a:rPr lang="en-US" altLang="en-US" sz="1400">
                  <a:latin typeface="Courier New" pitchFamily="49" charset="0"/>
                  <a:cs typeface="Times New Roman" pitchFamily="18" charset="0"/>
                </a:rPr>
                <a:t> void someStaticMethodC()</a:t>
              </a:r>
              <a:br>
                <a:rPr lang="en-US" altLang="en-US" sz="1400">
                  <a:latin typeface="Courier New" pitchFamily="49" charset="0"/>
                  <a:cs typeface="Times New Roman" pitchFamily="18" charset="0"/>
                </a:rPr>
              </a:br>
              <a:r>
                <a:rPr lang="en-US" altLang="en-US" sz="1400">
                  <a:latin typeface="Courier New" pitchFamily="49" charset="0"/>
                  <a:cs typeface="Times New Roman" pitchFamily="18" charset="0"/>
                </a:rPr>
                <a:t>public </a:t>
              </a:r>
              <a:r>
                <a:rPr lang="en-US" altLang="en-US" sz="1400" b="1">
                  <a:latin typeface="Courier New" pitchFamily="49" charset="0"/>
                  <a:cs typeface="Times New Roman" pitchFamily="18" charset="0"/>
                </a:rPr>
                <a:t>static</a:t>
              </a:r>
              <a:r>
                <a:rPr lang="en-US" altLang="en-US" sz="1400">
                  <a:latin typeface="Courier New" pitchFamily="49" charset="0"/>
                  <a:cs typeface="Times New Roman" pitchFamily="18" charset="0"/>
                </a:rPr>
                <a:t> void someStaticMethodD()</a:t>
              </a:r>
            </a:p>
          </p:txBody>
        </p:sp>
        <p:grpSp>
          <p:nvGrpSpPr>
            <p:cNvPr id="883718" name="Group 6"/>
            <p:cNvGrpSpPr>
              <a:grpSpLocks/>
            </p:cNvGrpSpPr>
            <p:nvPr/>
          </p:nvGrpSpPr>
          <p:grpSpPr bwMode="auto">
            <a:xfrm>
              <a:off x="1632" y="2703"/>
              <a:ext cx="2640" cy="327"/>
              <a:chOff x="1440" y="2448"/>
              <a:chExt cx="2640" cy="327"/>
            </a:xfrm>
          </p:grpSpPr>
          <p:sp>
            <p:nvSpPr>
              <p:cNvPr id="883719" name="Line 7"/>
              <p:cNvSpPr>
                <a:spLocks noChangeShapeType="1"/>
              </p:cNvSpPr>
              <p:nvPr/>
            </p:nvSpPr>
            <p:spPr bwMode="auto">
              <a:xfrm flipH="1">
                <a:off x="1440" y="2448"/>
                <a:ext cx="1296" cy="32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83720" name="Line 8"/>
              <p:cNvSpPr>
                <a:spLocks noChangeShapeType="1"/>
              </p:cNvSpPr>
              <p:nvPr/>
            </p:nvSpPr>
            <p:spPr bwMode="auto">
              <a:xfrm>
                <a:off x="2784" y="2448"/>
                <a:ext cx="0" cy="32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83721" name="Line 9"/>
              <p:cNvSpPr>
                <a:spLocks noChangeShapeType="1"/>
              </p:cNvSpPr>
              <p:nvPr/>
            </p:nvSpPr>
            <p:spPr bwMode="auto">
              <a:xfrm>
                <a:off x="2832" y="2448"/>
                <a:ext cx="1248" cy="32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883722" name="Text Box 10"/>
            <p:cNvSpPr txBox="1">
              <a:spLocks noChangeArrowheads="1"/>
            </p:cNvSpPr>
            <p:nvPr/>
          </p:nvSpPr>
          <p:spPr bwMode="auto">
            <a:xfrm>
              <a:off x="384" y="3039"/>
              <a:ext cx="1536" cy="105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0000"/>
                </a:lnSpc>
                <a:spcBef>
                  <a:spcPct val="50000"/>
                </a:spcBef>
              </a:pPr>
              <a:r>
                <a:rPr lang="en-US" altLang="en-US" sz="1400" b="1" u="sng">
                  <a:latin typeface="Tahoma" pitchFamily="34" charset="0"/>
                  <a:cs typeface="Times New Roman" pitchFamily="18" charset="0"/>
                </a:rPr>
                <a:t>object #1</a:t>
              </a:r>
            </a:p>
            <a:p>
              <a:pPr algn="l">
                <a:lnSpc>
                  <a:spcPct val="80000"/>
                </a:lnSpc>
                <a:spcBef>
                  <a:spcPct val="50000"/>
                </a:spcBef>
              </a:pPr>
              <a:r>
                <a:rPr lang="en-US" altLang="en-US" sz="1400">
                  <a:latin typeface="Tahoma" pitchFamily="34" charset="0"/>
                  <a:cs typeface="Times New Roman" pitchFamily="18" charset="0"/>
                </a:rPr>
                <a:t>state:</a:t>
              </a:r>
              <a:br>
                <a:rPr lang="en-US" altLang="en-US" sz="1400">
                  <a:latin typeface="Tahoma" pitchFamily="34" charset="0"/>
                  <a:cs typeface="Times New Roman" pitchFamily="18" charset="0"/>
                </a:rPr>
              </a:br>
              <a:r>
                <a:rPr lang="en-US" altLang="en-US" sz="1400">
                  <a:latin typeface="Courier New" pitchFamily="49" charset="0"/>
                  <a:cs typeface="Times New Roman" pitchFamily="18" charset="0"/>
                </a:rPr>
                <a:t>int field2</a:t>
              </a:r>
              <a:br>
                <a:rPr lang="en-US" altLang="en-US" sz="1400">
                  <a:latin typeface="Courier New" pitchFamily="49" charset="0"/>
                  <a:cs typeface="Times New Roman" pitchFamily="18" charset="0"/>
                </a:rPr>
              </a:br>
              <a:r>
                <a:rPr lang="en-US" altLang="en-US" sz="1400">
                  <a:latin typeface="Courier New" pitchFamily="49" charset="0"/>
                  <a:cs typeface="Times New Roman" pitchFamily="18" charset="0"/>
                </a:rPr>
                <a:t>double field2</a:t>
              </a:r>
            </a:p>
            <a:p>
              <a:pPr algn="l">
                <a:lnSpc>
                  <a:spcPct val="80000"/>
                </a:lnSpc>
                <a:spcBef>
                  <a:spcPct val="50000"/>
                </a:spcBef>
              </a:pPr>
              <a:r>
                <a:rPr lang="en-US" altLang="en-US" sz="1400">
                  <a:latin typeface="Tahoma" pitchFamily="34" charset="0"/>
                  <a:cs typeface="Times New Roman" pitchFamily="18" charset="0"/>
                </a:rPr>
                <a:t>behavior:</a:t>
              </a:r>
              <a:br>
                <a:rPr lang="en-US" altLang="en-US" sz="1400">
                  <a:latin typeface="Tahoma" pitchFamily="34" charset="0"/>
                  <a:cs typeface="Times New Roman" pitchFamily="18" charset="0"/>
                </a:rPr>
              </a:br>
              <a:r>
                <a:rPr lang="en-US" altLang="en-US" sz="1400">
                  <a:latin typeface="Courier New" pitchFamily="49" charset="0"/>
                  <a:cs typeface="Times New Roman" pitchFamily="18" charset="0"/>
                </a:rPr>
                <a:t>public void method3()</a:t>
              </a:r>
              <a:br>
                <a:rPr lang="en-US" altLang="en-US" sz="1400">
                  <a:latin typeface="Courier New" pitchFamily="49" charset="0"/>
                  <a:cs typeface="Times New Roman" pitchFamily="18" charset="0"/>
                </a:rPr>
              </a:br>
              <a:r>
                <a:rPr lang="en-US" altLang="en-US" sz="1400">
                  <a:latin typeface="Courier New" pitchFamily="49" charset="0"/>
                  <a:cs typeface="Times New Roman" pitchFamily="18" charset="0"/>
                </a:rPr>
                <a:t>public int method4()</a:t>
              </a:r>
              <a:br>
                <a:rPr lang="en-US" altLang="en-US" sz="1400">
                  <a:latin typeface="Courier New" pitchFamily="49" charset="0"/>
                  <a:cs typeface="Times New Roman" pitchFamily="18" charset="0"/>
                </a:rPr>
              </a:br>
              <a:r>
                <a:rPr lang="en-US" altLang="en-US" sz="1400">
                  <a:latin typeface="Courier New" pitchFamily="49" charset="0"/>
                  <a:cs typeface="Times New Roman" pitchFamily="18" charset="0"/>
                </a:rPr>
                <a:t>public void method5()</a:t>
              </a:r>
            </a:p>
          </p:txBody>
        </p:sp>
        <p:sp>
          <p:nvSpPr>
            <p:cNvPr id="883723" name="Text Box 11"/>
            <p:cNvSpPr txBox="1">
              <a:spLocks noChangeArrowheads="1"/>
            </p:cNvSpPr>
            <p:nvPr/>
          </p:nvSpPr>
          <p:spPr bwMode="auto">
            <a:xfrm>
              <a:off x="2112" y="3039"/>
              <a:ext cx="1536" cy="105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0000"/>
                </a:lnSpc>
                <a:spcBef>
                  <a:spcPct val="50000"/>
                </a:spcBef>
              </a:pPr>
              <a:r>
                <a:rPr lang="en-US" altLang="en-US" sz="1400" b="1" u="sng">
                  <a:latin typeface="Tahoma" pitchFamily="34" charset="0"/>
                  <a:cs typeface="Times New Roman" pitchFamily="18" charset="0"/>
                </a:rPr>
                <a:t>object #2</a:t>
              </a:r>
            </a:p>
            <a:p>
              <a:pPr algn="l">
                <a:lnSpc>
                  <a:spcPct val="80000"/>
                </a:lnSpc>
                <a:spcBef>
                  <a:spcPct val="50000"/>
                </a:spcBef>
              </a:pPr>
              <a:r>
                <a:rPr lang="en-US" altLang="en-US" sz="1400">
                  <a:latin typeface="Tahoma" pitchFamily="34" charset="0"/>
                  <a:cs typeface="Times New Roman" pitchFamily="18" charset="0"/>
                </a:rPr>
                <a:t>state:</a:t>
              </a:r>
              <a:br>
                <a:rPr lang="en-US" altLang="en-US" sz="1400">
                  <a:latin typeface="Tahoma" pitchFamily="34" charset="0"/>
                  <a:cs typeface="Times New Roman" pitchFamily="18" charset="0"/>
                </a:rPr>
              </a:br>
              <a:r>
                <a:rPr lang="en-US" altLang="en-US" sz="1400">
                  <a:latin typeface="Courier New" pitchFamily="49" charset="0"/>
                  <a:cs typeface="Times New Roman" pitchFamily="18" charset="0"/>
                </a:rPr>
                <a:t>int field1</a:t>
              </a:r>
              <a:br>
                <a:rPr lang="en-US" altLang="en-US" sz="1400">
                  <a:latin typeface="Courier New" pitchFamily="49" charset="0"/>
                  <a:cs typeface="Times New Roman" pitchFamily="18" charset="0"/>
                </a:rPr>
              </a:br>
              <a:r>
                <a:rPr lang="en-US" altLang="en-US" sz="1400">
                  <a:latin typeface="Courier New" pitchFamily="49" charset="0"/>
                  <a:cs typeface="Times New Roman" pitchFamily="18" charset="0"/>
                </a:rPr>
                <a:t>double field2</a:t>
              </a:r>
            </a:p>
            <a:p>
              <a:pPr algn="l">
                <a:lnSpc>
                  <a:spcPct val="80000"/>
                </a:lnSpc>
                <a:spcBef>
                  <a:spcPct val="50000"/>
                </a:spcBef>
              </a:pPr>
              <a:r>
                <a:rPr lang="en-US" altLang="en-US" sz="1400">
                  <a:latin typeface="Tahoma" pitchFamily="34" charset="0"/>
                  <a:cs typeface="Times New Roman" pitchFamily="18" charset="0"/>
                </a:rPr>
                <a:t>behavior:</a:t>
              </a:r>
              <a:br>
                <a:rPr lang="en-US" altLang="en-US" sz="1400">
                  <a:latin typeface="Tahoma" pitchFamily="34" charset="0"/>
                  <a:cs typeface="Times New Roman" pitchFamily="18" charset="0"/>
                </a:rPr>
              </a:br>
              <a:r>
                <a:rPr lang="en-US" altLang="en-US" sz="1400">
                  <a:latin typeface="Courier New" pitchFamily="49" charset="0"/>
                  <a:cs typeface="Times New Roman" pitchFamily="18" charset="0"/>
                </a:rPr>
                <a:t>public void method3()</a:t>
              </a:r>
              <a:br>
                <a:rPr lang="en-US" altLang="en-US" sz="1400">
                  <a:latin typeface="Courier New" pitchFamily="49" charset="0"/>
                  <a:cs typeface="Times New Roman" pitchFamily="18" charset="0"/>
                </a:rPr>
              </a:br>
              <a:r>
                <a:rPr lang="en-US" altLang="en-US" sz="1400">
                  <a:latin typeface="Courier New" pitchFamily="49" charset="0"/>
                  <a:cs typeface="Times New Roman" pitchFamily="18" charset="0"/>
                </a:rPr>
                <a:t>public int method4()</a:t>
              </a:r>
              <a:br>
                <a:rPr lang="en-US" altLang="en-US" sz="1400">
                  <a:latin typeface="Courier New" pitchFamily="49" charset="0"/>
                  <a:cs typeface="Times New Roman" pitchFamily="18" charset="0"/>
                </a:rPr>
              </a:br>
              <a:r>
                <a:rPr lang="en-US" altLang="en-US" sz="1400">
                  <a:latin typeface="Courier New" pitchFamily="49" charset="0"/>
                  <a:cs typeface="Times New Roman" pitchFamily="18" charset="0"/>
                </a:rPr>
                <a:t>public void method5()</a:t>
              </a:r>
            </a:p>
          </p:txBody>
        </p:sp>
        <p:sp>
          <p:nvSpPr>
            <p:cNvPr id="883724" name="Text Box 12"/>
            <p:cNvSpPr txBox="1">
              <a:spLocks noChangeArrowheads="1"/>
            </p:cNvSpPr>
            <p:nvPr/>
          </p:nvSpPr>
          <p:spPr bwMode="auto">
            <a:xfrm>
              <a:off x="3840" y="3039"/>
              <a:ext cx="1536" cy="105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0000"/>
                </a:lnSpc>
                <a:spcBef>
                  <a:spcPct val="50000"/>
                </a:spcBef>
              </a:pPr>
              <a:r>
                <a:rPr lang="en-US" altLang="en-US" sz="1400" b="1" u="sng">
                  <a:latin typeface="Tahoma" pitchFamily="34" charset="0"/>
                  <a:cs typeface="Times New Roman" pitchFamily="18" charset="0"/>
                </a:rPr>
                <a:t>object #3</a:t>
              </a:r>
            </a:p>
            <a:p>
              <a:pPr algn="l">
                <a:lnSpc>
                  <a:spcPct val="80000"/>
                </a:lnSpc>
                <a:spcBef>
                  <a:spcPct val="50000"/>
                </a:spcBef>
              </a:pPr>
              <a:r>
                <a:rPr lang="en-US" altLang="en-US" sz="1400">
                  <a:latin typeface="Tahoma" pitchFamily="34" charset="0"/>
                  <a:cs typeface="Times New Roman" pitchFamily="18" charset="0"/>
                </a:rPr>
                <a:t>state:</a:t>
              </a:r>
              <a:br>
                <a:rPr lang="en-US" altLang="en-US" sz="1400">
                  <a:latin typeface="Tahoma" pitchFamily="34" charset="0"/>
                  <a:cs typeface="Times New Roman" pitchFamily="18" charset="0"/>
                </a:rPr>
              </a:br>
              <a:r>
                <a:rPr lang="en-US" altLang="en-US" sz="1400">
                  <a:latin typeface="Courier New" pitchFamily="49" charset="0"/>
                  <a:cs typeface="Times New Roman" pitchFamily="18" charset="0"/>
                </a:rPr>
                <a:t>int field1</a:t>
              </a:r>
              <a:br>
                <a:rPr lang="en-US" altLang="en-US" sz="1400">
                  <a:latin typeface="Courier New" pitchFamily="49" charset="0"/>
                  <a:cs typeface="Times New Roman" pitchFamily="18" charset="0"/>
                </a:rPr>
              </a:br>
              <a:r>
                <a:rPr lang="en-US" altLang="en-US" sz="1400">
                  <a:latin typeface="Courier New" pitchFamily="49" charset="0"/>
                  <a:cs typeface="Times New Roman" pitchFamily="18" charset="0"/>
                </a:rPr>
                <a:t>double field2</a:t>
              </a:r>
            </a:p>
            <a:p>
              <a:pPr algn="l">
                <a:lnSpc>
                  <a:spcPct val="80000"/>
                </a:lnSpc>
                <a:spcBef>
                  <a:spcPct val="50000"/>
                </a:spcBef>
              </a:pPr>
              <a:r>
                <a:rPr lang="en-US" altLang="en-US" sz="1400">
                  <a:latin typeface="Tahoma" pitchFamily="34" charset="0"/>
                  <a:cs typeface="Times New Roman" pitchFamily="18" charset="0"/>
                </a:rPr>
                <a:t>behavior:</a:t>
              </a:r>
              <a:br>
                <a:rPr lang="en-US" altLang="en-US" sz="1400">
                  <a:latin typeface="Tahoma" pitchFamily="34" charset="0"/>
                  <a:cs typeface="Times New Roman" pitchFamily="18" charset="0"/>
                </a:rPr>
              </a:br>
              <a:r>
                <a:rPr lang="en-US" altLang="en-US" sz="1400">
                  <a:latin typeface="Courier New" pitchFamily="49" charset="0"/>
                  <a:cs typeface="Times New Roman" pitchFamily="18" charset="0"/>
                </a:rPr>
                <a:t>public void method3()</a:t>
              </a:r>
              <a:br>
                <a:rPr lang="en-US" altLang="en-US" sz="1400">
                  <a:latin typeface="Courier New" pitchFamily="49" charset="0"/>
                  <a:cs typeface="Times New Roman" pitchFamily="18" charset="0"/>
                </a:rPr>
              </a:br>
              <a:r>
                <a:rPr lang="en-US" altLang="en-US" sz="1400">
                  <a:latin typeface="Courier New" pitchFamily="49" charset="0"/>
                  <a:cs typeface="Times New Roman" pitchFamily="18" charset="0"/>
                </a:rPr>
                <a:t>public int method4()</a:t>
              </a:r>
              <a:br>
                <a:rPr lang="en-US" altLang="en-US" sz="1400">
                  <a:latin typeface="Courier New" pitchFamily="49" charset="0"/>
                  <a:cs typeface="Times New Roman" pitchFamily="18" charset="0"/>
                </a:rPr>
              </a:br>
              <a:r>
                <a:rPr lang="en-US" altLang="en-US" sz="1400">
                  <a:latin typeface="Courier New" pitchFamily="49" charset="0"/>
                  <a:cs typeface="Times New Roman" pitchFamily="18" charset="0"/>
                </a:rPr>
                <a:t>public void method5()</a:t>
              </a:r>
            </a:p>
          </p:txBody>
        </p:sp>
      </p:grpSp>
    </p:spTree>
    <p:extLst>
      <p:ext uri="{BB962C8B-B14F-4D97-AF65-F5344CB8AC3E}">
        <p14:creationId xmlns:p14="http://schemas.microsoft.com/office/powerpoint/2010/main" val="587589800"/>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38" name="Rectangle 2"/>
          <p:cNvSpPr>
            <a:spLocks noGrp="1" noChangeArrowheads="1"/>
          </p:cNvSpPr>
          <p:nvPr>
            <p:ph type="title"/>
          </p:nvPr>
        </p:nvSpPr>
        <p:spPr/>
        <p:txBody>
          <a:bodyPr/>
          <a:lstStyle/>
          <a:p>
            <a:r>
              <a:rPr lang="en-US" altLang="en-US"/>
              <a:t>Static fields</a:t>
            </a:r>
            <a:endParaRPr lang="en-US" altLang="en-US">
              <a:latin typeface="Courier New" pitchFamily="49" charset="0"/>
            </a:endParaRPr>
          </a:p>
        </p:txBody>
      </p:sp>
      <p:sp>
        <p:nvSpPr>
          <p:cNvPr id="884739" name="Rectangle 3"/>
          <p:cNvSpPr>
            <a:spLocks noGrp="1" noChangeArrowheads="1"/>
          </p:cNvSpPr>
          <p:nvPr>
            <p:ph idx="1"/>
          </p:nvPr>
        </p:nvSpPr>
        <p:spPr/>
        <p:txBody>
          <a:bodyPr/>
          <a:lstStyle/>
          <a:p>
            <a:pPr lvl="1">
              <a:buFontTx/>
              <a:buNone/>
            </a:pPr>
            <a:r>
              <a:rPr lang="en-US" altLang="en-US">
                <a:latin typeface="Courier New" pitchFamily="49" charset="0"/>
              </a:rPr>
              <a:t>	private static </a:t>
            </a:r>
            <a:r>
              <a:rPr lang="en-US" altLang="en-US" b="1"/>
              <a:t>type</a:t>
            </a:r>
            <a:r>
              <a:rPr lang="en-US" altLang="en-US">
                <a:latin typeface="Courier New" pitchFamily="49" charset="0"/>
              </a:rPr>
              <a:t> </a:t>
            </a:r>
            <a:r>
              <a:rPr lang="en-US" altLang="en-US" b="1"/>
              <a:t>name</a:t>
            </a:r>
            <a:r>
              <a:rPr lang="en-US" altLang="en-US">
                <a:latin typeface="Courier New" pitchFamily="49" charset="0"/>
              </a:rPr>
              <a:t>;</a:t>
            </a:r>
            <a:endParaRPr lang="en-US" altLang="en-US" b="1" i="1"/>
          </a:p>
          <a:p>
            <a:pPr lvl="1">
              <a:buFontTx/>
              <a:buNone/>
            </a:pPr>
            <a:r>
              <a:rPr lang="en-US" altLang="en-US"/>
              <a:t>	or,</a:t>
            </a:r>
          </a:p>
          <a:p>
            <a:pPr lvl="1">
              <a:buFontTx/>
              <a:buNone/>
            </a:pPr>
            <a:r>
              <a:rPr lang="en-US" altLang="en-US">
                <a:latin typeface="Courier New" pitchFamily="49" charset="0"/>
              </a:rPr>
              <a:t>	private static </a:t>
            </a:r>
            <a:r>
              <a:rPr lang="en-US" altLang="en-US" b="1"/>
              <a:t>type</a:t>
            </a:r>
            <a:r>
              <a:rPr lang="en-US" altLang="en-US">
                <a:latin typeface="Courier New" pitchFamily="49" charset="0"/>
              </a:rPr>
              <a:t> </a:t>
            </a:r>
            <a:r>
              <a:rPr lang="en-US" altLang="en-US" b="1"/>
              <a:t>name</a:t>
            </a:r>
            <a:r>
              <a:rPr lang="en-US" altLang="en-US">
                <a:latin typeface="Courier New" pitchFamily="49" charset="0"/>
              </a:rPr>
              <a:t> = </a:t>
            </a:r>
            <a:r>
              <a:rPr lang="en-US" altLang="en-US" b="1"/>
              <a:t>value</a:t>
            </a:r>
            <a:r>
              <a:rPr lang="en-US" altLang="en-US">
                <a:latin typeface="Courier New" pitchFamily="49" charset="0"/>
              </a:rPr>
              <a:t>;</a:t>
            </a:r>
          </a:p>
          <a:p>
            <a:pPr lvl="1">
              <a:buFontTx/>
              <a:buNone/>
            </a:pPr>
            <a:endParaRPr lang="en-US" altLang="en-US">
              <a:latin typeface="Courier New" pitchFamily="49" charset="0"/>
            </a:endParaRPr>
          </a:p>
          <a:p>
            <a:pPr lvl="1"/>
            <a:r>
              <a:rPr lang="en-US" altLang="en-US"/>
              <a:t>Example:</a:t>
            </a:r>
          </a:p>
          <a:p>
            <a:pPr lvl="1">
              <a:buFontTx/>
              <a:buNone/>
            </a:pPr>
            <a:r>
              <a:rPr lang="en-US" altLang="en-US">
                <a:latin typeface="Courier New" pitchFamily="49" charset="0"/>
              </a:rPr>
              <a:t>	private static int theAnswer = 42;</a:t>
            </a:r>
            <a:endParaRPr lang="en-US" altLang="en-US" sz="900"/>
          </a:p>
          <a:p>
            <a:pPr lvl="1"/>
            <a:endParaRPr lang="en-US" altLang="en-US"/>
          </a:p>
          <a:p>
            <a:pPr lvl="1"/>
            <a:endParaRPr lang="en-US" altLang="en-US"/>
          </a:p>
          <a:p>
            <a:r>
              <a:rPr lang="en-US" altLang="en-US" b="1"/>
              <a:t>static field</a:t>
            </a:r>
            <a:r>
              <a:rPr lang="en-US" altLang="en-US"/>
              <a:t>: Stored in the class instead of each object.</a:t>
            </a:r>
          </a:p>
          <a:p>
            <a:pPr lvl="1"/>
            <a:r>
              <a:rPr lang="en-US" altLang="en-US"/>
              <a:t>A "shared" global field that all objects can access and modify.</a:t>
            </a:r>
          </a:p>
          <a:p>
            <a:pPr lvl="1"/>
            <a:r>
              <a:rPr lang="en-US" altLang="en-US"/>
              <a:t>Like a class constant, except that its value can be changed.</a:t>
            </a:r>
          </a:p>
        </p:txBody>
      </p:sp>
    </p:spTree>
    <p:extLst>
      <p:ext uri="{BB962C8B-B14F-4D97-AF65-F5344CB8AC3E}">
        <p14:creationId xmlns:p14="http://schemas.microsoft.com/office/powerpoint/2010/main" val="1724090147"/>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2" name="Rectangle 2"/>
          <p:cNvSpPr>
            <a:spLocks noGrp="1" noChangeArrowheads="1"/>
          </p:cNvSpPr>
          <p:nvPr>
            <p:ph type="title"/>
          </p:nvPr>
        </p:nvSpPr>
        <p:spPr/>
        <p:txBody>
          <a:bodyPr/>
          <a:lstStyle/>
          <a:p>
            <a:r>
              <a:rPr lang="en-US" altLang="en-US"/>
              <a:t>Accessing static fields</a:t>
            </a:r>
          </a:p>
        </p:txBody>
      </p:sp>
      <p:sp>
        <p:nvSpPr>
          <p:cNvPr id="885763" name="Rectangle 3"/>
          <p:cNvSpPr>
            <a:spLocks noGrp="1" noChangeArrowheads="1"/>
          </p:cNvSpPr>
          <p:nvPr>
            <p:ph idx="1"/>
          </p:nvPr>
        </p:nvSpPr>
        <p:spPr>
          <a:xfrm>
            <a:off x="0" y="1600200"/>
            <a:ext cx="8458200" cy="4800600"/>
          </a:xfrm>
        </p:spPr>
        <p:txBody>
          <a:bodyPr>
            <a:normAutofit/>
          </a:bodyPr>
          <a:lstStyle/>
          <a:p>
            <a:r>
              <a:rPr lang="en-US" altLang="en-US" dirty="0"/>
              <a:t>From inside the class where the field was declared:</a:t>
            </a:r>
          </a:p>
          <a:p>
            <a:pPr lvl="1">
              <a:lnSpc>
                <a:spcPct val="80000"/>
              </a:lnSpc>
              <a:buFontTx/>
              <a:buNone/>
            </a:pPr>
            <a:endParaRPr lang="en-US" altLang="en-US" sz="900" dirty="0">
              <a:latin typeface="Courier New" pitchFamily="49" charset="0"/>
            </a:endParaRPr>
          </a:p>
          <a:p>
            <a:pPr lvl="1">
              <a:lnSpc>
                <a:spcPct val="80000"/>
              </a:lnSpc>
              <a:buFontTx/>
              <a:buNone/>
            </a:pPr>
            <a:r>
              <a:rPr lang="en-US" altLang="en-US" dirty="0">
                <a:latin typeface="Courier New" pitchFamily="49" charset="0"/>
              </a:rPr>
              <a:t>	</a:t>
            </a:r>
            <a:r>
              <a:rPr lang="en-US" altLang="en-US" b="1" dirty="0" err="1"/>
              <a:t>fieldName</a:t>
            </a:r>
            <a:r>
              <a:rPr lang="en-US" altLang="en-US" b="1" dirty="0">
                <a:latin typeface="Courier New" pitchFamily="49" charset="0"/>
              </a:rPr>
              <a:t>                        </a:t>
            </a:r>
            <a:r>
              <a:rPr lang="en-US" altLang="en-US" b="1" dirty="0">
                <a:solidFill>
                  <a:srgbClr val="008080"/>
                </a:solidFill>
                <a:latin typeface="Courier New" pitchFamily="49" charset="0"/>
              </a:rPr>
              <a:t>// get the value</a:t>
            </a:r>
            <a:endParaRPr lang="en-US" altLang="en-US" b="1" dirty="0">
              <a:solidFill>
                <a:srgbClr val="008080"/>
              </a:solidFill>
            </a:endParaRPr>
          </a:p>
          <a:p>
            <a:pPr lvl="1">
              <a:lnSpc>
                <a:spcPct val="80000"/>
              </a:lnSpc>
              <a:buFontTx/>
              <a:buNone/>
            </a:pPr>
            <a:r>
              <a:rPr lang="en-US" altLang="en-US" dirty="0">
                <a:latin typeface="Courier New" pitchFamily="49" charset="0"/>
              </a:rPr>
              <a:t>	</a:t>
            </a:r>
            <a:r>
              <a:rPr lang="en-US" altLang="en-US" b="1" dirty="0" err="1"/>
              <a:t>fieldName</a:t>
            </a:r>
            <a:r>
              <a:rPr lang="en-US" altLang="en-US" dirty="0">
                <a:latin typeface="Courier New" pitchFamily="49" charset="0"/>
              </a:rPr>
              <a:t> = </a:t>
            </a:r>
            <a:r>
              <a:rPr lang="en-US" altLang="en-US" b="1" dirty="0"/>
              <a:t>value</a:t>
            </a:r>
            <a:r>
              <a:rPr lang="en-US" altLang="en-US" dirty="0">
                <a:latin typeface="Courier New" pitchFamily="49" charset="0"/>
              </a:rPr>
              <a:t>;               </a:t>
            </a:r>
            <a:r>
              <a:rPr lang="en-US" altLang="en-US" b="1" dirty="0">
                <a:solidFill>
                  <a:srgbClr val="008080"/>
                </a:solidFill>
                <a:latin typeface="Courier New" pitchFamily="49" charset="0"/>
              </a:rPr>
              <a:t>// set the value</a:t>
            </a:r>
          </a:p>
          <a:p>
            <a:pPr lvl="1">
              <a:lnSpc>
                <a:spcPct val="80000"/>
              </a:lnSpc>
              <a:buFontTx/>
              <a:buNone/>
            </a:pPr>
            <a:endParaRPr lang="en-US" altLang="en-US" dirty="0"/>
          </a:p>
          <a:p>
            <a:r>
              <a:rPr lang="en-US" altLang="en-US" dirty="0"/>
              <a:t>From another class (if the field is </a:t>
            </a:r>
            <a:r>
              <a:rPr lang="en-US" altLang="en-US" dirty="0">
                <a:latin typeface="Courier New" pitchFamily="49" charset="0"/>
              </a:rPr>
              <a:t>public</a:t>
            </a:r>
            <a:r>
              <a:rPr lang="en-US" altLang="en-US" dirty="0"/>
              <a:t>):</a:t>
            </a:r>
          </a:p>
          <a:p>
            <a:pPr lvl="1">
              <a:lnSpc>
                <a:spcPct val="80000"/>
              </a:lnSpc>
              <a:buFontTx/>
              <a:buNone/>
            </a:pPr>
            <a:endParaRPr lang="en-US" altLang="en-US" sz="900" dirty="0">
              <a:latin typeface="Courier New" pitchFamily="49" charset="0"/>
            </a:endParaRPr>
          </a:p>
          <a:p>
            <a:pPr lvl="1">
              <a:lnSpc>
                <a:spcPct val="80000"/>
              </a:lnSpc>
              <a:buFontTx/>
              <a:buNone/>
            </a:pPr>
            <a:r>
              <a:rPr lang="en-US" altLang="en-US" dirty="0">
                <a:latin typeface="Courier New" pitchFamily="49" charset="0"/>
              </a:rPr>
              <a:t>	</a:t>
            </a:r>
            <a:r>
              <a:rPr lang="en-US" altLang="en-US" b="1" dirty="0" err="1"/>
              <a:t>ClassName</a:t>
            </a:r>
            <a:r>
              <a:rPr lang="en-US" altLang="en-US" dirty="0" err="1">
                <a:latin typeface="Courier New" pitchFamily="49" charset="0"/>
              </a:rPr>
              <a:t>.</a:t>
            </a:r>
            <a:r>
              <a:rPr lang="en-US" altLang="en-US" b="1" dirty="0" err="1"/>
              <a:t>fieldName</a:t>
            </a:r>
            <a:r>
              <a:rPr lang="en-US" altLang="en-US" b="1" dirty="0">
                <a:latin typeface="Courier New" pitchFamily="49" charset="0"/>
              </a:rPr>
              <a:t>             </a:t>
            </a:r>
            <a:r>
              <a:rPr lang="en-US" altLang="en-US" b="1" dirty="0">
                <a:solidFill>
                  <a:srgbClr val="008080"/>
                </a:solidFill>
                <a:latin typeface="Courier New" pitchFamily="49" charset="0"/>
              </a:rPr>
              <a:t>// get the value</a:t>
            </a:r>
            <a:endParaRPr lang="en-US" altLang="en-US" b="1" dirty="0"/>
          </a:p>
          <a:p>
            <a:pPr lvl="1">
              <a:lnSpc>
                <a:spcPct val="80000"/>
              </a:lnSpc>
              <a:buFontTx/>
              <a:buNone/>
            </a:pPr>
            <a:r>
              <a:rPr lang="en-US" altLang="en-US" dirty="0">
                <a:latin typeface="Courier New" pitchFamily="49" charset="0"/>
              </a:rPr>
              <a:t>	</a:t>
            </a:r>
            <a:r>
              <a:rPr lang="en-US" altLang="en-US" b="1" dirty="0" err="1"/>
              <a:t>ClassName</a:t>
            </a:r>
            <a:r>
              <a:rPr lang="en-US" altLang="en-US" dirty="0" err="1">
                <a:latin typeface="Courier New" pitchFamily="49" charset="0"/>
              </a:rPr>
              <a:t>.</a:t>
            </a:r>
            <a:r>
              <a:rPr lang="en-US" altLang="en-US" b="1" dirty="0" err="1"/>
              <a:t>fieldName</a:t>
            </a:r>
            <a:r>
              <a:rPr lang="en-US" altLang="en-US" dirty="0">
                <a:latin typeface="Courier New" pitchFamily="49" charset="0"/>
              </a:rPr>
              <a:t> = </a:t>
            </a:r>
            <a:r>
              <a:rPr lang="en-US" altLang="en-US" b="1" dirty="0"/>
              <a:t>value</a:t>
            </a:r>
            <a:r>
              <a:rPr lang="en-US" altLang="en-US" dirty="0">
                <a:latin typeface="Courier New" pitchFamily="49" charset="0"/>
              </a:rPr>
              <a:t>;    </a:t>
            </a:r>
            <a:r>
              <a:rPr lang="en-US" altLang="en-US" b="1" dirty="0">
                <a:solidFill>
                  <a:srgbClr val="008080"/>
                </a:solidFill>
                <a:latin typeface="Courier New" pitchFamily="49" charset="0"/>
              </a:rPr>
              <a:t>// set the value</a:t>
            </a:r>
            <a:endParaRPr lang="en-US" altLang="en-US" dirty="0">
              <a:latin typeface="Courier New" pitchFamily="49" charset="0"/>
            </a:endParaRPr>
          </a:p>
          <a:p>
            <a:pPr lvl="1">
              <a:lnSpc>
                <a:spcPct val="80000"/>
              </a:lnSpc>
              <a:buFontTx/>
              <a:buNone/>
            </a:pPr>
            <a:endParaRPr lang="en-US" altLang="en-US" dirty="0">
              <a:latin typeface="Courier New" pitchFamily="49" charset="0"/>
            </a:endParaRPr>
          </a:p>
          <a:p>
            <a:pPr lvl="1">
              <a:lnSpc>
                <a:spcPct val="80000"/>
              </a:lnSpc>
            </a:pPr>
            <a:r>
              <a:rPr lang="en-US" altLang="en-US" dirty="0"/>
              <a:t>generally static fields are not </a:t>
            </a:r>
            <a:r>
              <a:rPr lang="en-US" altLang="en-US" dirty="0">
                <a:latin typeface="Courier New" pitchFamily="49" charset="0"/>
              </a:rPr>
              <a:t>public</a:t>
            </a:r>
            <a:r>
              <a:rPr lang="en-US" altLang="en-US" dirty="0"/>
              <a:t> unless they are </a:t>
            </a:r>
            <a:r>
              <a:rPr lang="en-US" altLang="en-US" dirty="0">
                <a:latin typeface="Courier New" pitchFamily="49" charset="0"/>
              </a:rPr>
              <a:t>final</a:t>
            </a:r>
            <a:r>
              <a:rPr lang="en-US" altLang="en-US" dirty="0"/>
              <a:t> </a:t>
            </a:r>
            <a:endParaRPr lang="en-US" altLang="en-US" dirty="0" smtClean="0"/>
          </a:p>
          <a:p>
            <a:pPr marL="777240" lvl="2" indent="0">
              <a:lnSpc>
                <a:spcPct val="80000"/>
              </a:lnSpc>
              <a:buNone/>
            </a:pPr>
            <a:r>
              <a:rPr lang="en-US" dirty="0" err="1"/>
              <a:t>Math.</a:t>
            </a:r>
            <a:r>
              <a:rPr lang="en-US" i="1" dirty="0" err="1"/>
              <a:t>PI</a:t>
            </a:r>
            <a:r>
              <a:rPr lang="en-US" altLang="en-US" dirty="0"/>
              <a:t/>
            </a:r>
            <a:br>
              <a:rPr lang="en-US" altLang="en-US" dirty="0"/>
            </a:br>
            <a:endParaRPr lang="en-US" altLang="en-US" dirty="0"/>
          </a:p>
        </p:txBody>
      </p:sp>
    </p:spTree>
    <p:extLst>
      <p:ext uri="{BB962C8B-B14F-4D97-AF65-F5344CB8AC3E}">
        <p14:creationId xmlns:p14="http://schemas.microsoft.com/office/powerpoint/2010/main" val="224622929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810" name="Rectangle 2"/>
          <p:cNvSpPr>
            <a:spLocks noGrp="1" noChangeArrowheads="1"/>
          </p:cNvSpPr>
          <p:nvPr>
            <p:ph type="title"/>
          </p:nvPr>
        </p:nvSpPr>
        <p:spPr/>
        <p:txBody>
          <a:bodyPr/>
          <a:lstStyle/>
          <a:p>
            <a:r>
              <a:rPr lang="en-US" altLang="en-US"/>
              <a:t>Static methods</a:t>
            </a:r>
            <a:endParaRPr lang="en-US" altLang="en-US">
              <a:latin typeface="Courier New" pitchFamily="49" charset="0"/>
            </a:endParaRPr>
          </a:p>
        </p:txBody>
      </p:sp>
      <p:sp>
        <p:nvSpPr>
          <p:cNvPr id="887811" name="Rectangle 3"/>
          <p:cNvSpPr>
            <a:spLocks noGrp="1" noChangeArrowheads="1"/>
          </p:cNvSpPr>
          <p:nvPr>
            <p:ph idx="1"/>
          </p:nvPr>
        </p:nvSpPr>
        <p:spPr>
          <a:xfrm>
            <a:off x="0" y="1600200"/>
            <a:ext cx="8458200" cy="4800600"/>
          </a:xfrm>
        </p:spPr>
        <p:txBody>
          <a:bodyPr>
            <a:normAutofit/>
          </a:bodyPr>
          <a:lstStyle/>
          <a:p>
            <a:pPr lvl="1">
              <a:buFontTx/>
              <a:buNone/>
            </a:pPr>
            <a:r>
              <a:rPr lang="en-US" altLang="en-US" b="1" dirty="0">
                <a:solidFill>
                  <a:srgbClr val="008080"/>
                </a:solidFill>
                <a:latin typeface="Courier New" pitchFamily="49" charset="0"/>
              </a:rPr>
              <a:t>	// the same syntax you've already used for methods</a:t>
            </a:r>
          </a:p>
          <a:p>
            <a:pPr lvl="1">
              <a:lnSpc>
                <a:spcPct val="80000"/>
              </a:lnSpc>
              <a:buFontTx/>
              <a:buNone/>
            </a:pPr>
            <a:r>
              <a:rPr lang="en-US" altLang="en-US" dirty="0">
                <a:latin typeface="Courier New" pitchFamily="49" charset="0"/>
              </a:rPr>
              <a:t>	public static </a:t>
            </a:r>
            <a:r>
              <a:rPr lang="en-US" altLang="en-US" b="1" dirty="0"/>
              <a:t>type</a:t>
            </a:r>
            <a:r>
              <a:rPr lang="en-US" altLang="en-US" dirty="0">
                <a:latin typeface="Courier New" pitchFamily="49" charset="0"/>
              </a:rPr>
              <a:t> </a:t>
            </a:r>
            <a:r>
              <a:rPr lang="en-US" altLang="en-US" b="1" dirty="0"/>
              <a:t>name</a:t>
            </a:r>
            <a:r>
              <a:rPr lang="en-US" altLang="en-US" dirty="0">
                <a:latin typeface="Courier New" pitchFamily="49" charset="0"/>
              </a:rPr>
              <a:t>(</a:t>
            </a:r>
            <a:r>
              <a:rPr lang="en-US" altLang="en-US" b="1" dirty="0"/>
              <a:t>parameters</a:t>
            </a:r>
            <a:r>
              <a:rPr lang="en-US" altLang="en-US" dirty="0">
                <a:latin typeface="Courier New" pitchFamily="49" charset="0"/>
              </a:rPr>
              <a:t>) {</a:t>
            </a:r>
          </a:p>
          <a:p>
            <a:pPr lvl="1">
              <a:lnSpc>
                <a:spcPct val="80000"/>
              </a:lnSpc>
              <a:buFontTx/>
              <a:buNone/>
            </a:pPr>
            <a:r>
              <a:rPr lang="en-US" altLang="en-US" dirty="0">
                <a:latin typeface="Courier New" pitchFamily="49" charset="0"/>
              </a:rPr>
              <a:t>	    </a:t>
            </a:r>
            <a:r>
              <a:rPr lang="en-US" altLang="en-US" b="1" dirty="0"/>
              <a:t>statements</a:t>
            </a:r>
            <a:r>
              <a:rPr lang="en-US" altLang="en-US" dirty="0">
                <a:latin typeface="Courier New" pitchFamily="49" charset="0"/>
              </a:rPr>
              <a:t>;</a:t>
            </a:r>
          </a:p>
          <a:p>
            <a:pPr lvl="1">
              <a:lnSpc>
                <a:spcPct val="80000"/>
              </a:lnSpc>
              <a:buFontTx/>
              <a:buNone/>
            </a:pPr>
            <a:r>
              <a:rPr lang="en-US" altLang="en-US" dirty="0">
                <a:latin typeface="Courier New" pitchFamily="49" charset="0"/>
              </a:rPr>
              <a:t>	}</a:t>
            </a:r>
          </a:p>
          <a:p>
            <a:pPr lvl="1">
              <a:lnSpc>
                <a:spcPct val="80000"/>
              </a:lnSpc>
              <a:buFontTx/>
              <a:buNone/>
            </a:pPr>
            <a:endParaRPr lang="en-US" altLang="en-US" dirty="0"/>
          </a:p>
          <a:p>
            <a:r>
              <a:rPr lang="en-US" altLang="en-US" b="1" dirty="0"/>
              <a:t>static method</a:t>
            </a:r>
            <a:r>
              <a:rPr lang="en-US" altLang="en-US" dirty="0"/>
              <a:t>: Stored in a class, not in an object.</a:t>
            </a:r>
          </a:p>
          <a:p>
            <a:pPr lvl="1">
              <a:buFontTx/>
              <a:buNone/>
            </a:pPr>
            <a:endParaRPr lang="en-US" altLang="en-US" sz="900" dirty="0"/>
          </a:p>
          <a:p>
            <a:pPr lvl="1"/>
            <a:r>
              <a:rPr lang="en-US" altLang="en-US" dirty="0"/>
              <a:t>Shared by all objects of the class, not replicated.</a:t>
            </a:r>
            <a:endParaRPr lang="en-US" altLang="en-US" sz="900" dirty="0"/>
          </a:p>
          <a:p>
            <a:pPr lvl="1"/>
            <a:r>
              <a:rPr lang="en-US" altLang="en-US" dirty="0"/>
              <a:t>Does not have any </a:t>
            </a:r>
            <a:r>
              <a:rPr lang="en-US" altLang="en-US" i="1" dirty="0"/>
              <a:t>implicit parameter</a:t>
            </a:r>
            <a:r>
              <a:rPr lang="en-US" altLang="en-US" dirty="0"/>
              <a:t>, </a:t>
            </a:r>
            <a:r>
              <a:rPr lang="en-US" altLang="en-US" dirty="0">
                <a:latin typeface="Courier New" pitchFamily="49" charset="0"/>
              </a:rPr>
              <a:t>this</a:t>
            </a:r>
            <a:r>
              <a:rPr lang="en-US" altLang="en-US" dirty="0"/>
              <a:t>;  </a:t>
            </a:r>
            <a:br>
              <a:rPr lang="en-US" altLang="en-US" dirty="0"/>
            </a:br>
            <a:r>
              <a:rPr lang="en-US" altLang="en-US" dirty="0"/>
              <a:t>therefore, cannot access any particular object's fields.</a:t>
            </a:r>
          </a:p>
          <a:p>
            <a:pPr lvl="1">
              <a:buFontTx/>
              <a:buNone/>
            </a:pPr>
            <a:endParaRPr lang="en-US" altLang="en-US" dirty="0"/>
          </a:p>
        </p:txBody>
      </p:sp>
    </p:spTree>
    <p:extLst>
      <p:ext uri="{BB962C8B-B14F-4D97-AF65-F5344CB8AC3E}">
        <p14:creationId xmlns:p14="http://schemas.microsoft.com/office/powerpoint/2010/main" val="3969463068"/>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4" name="Rectangle 2"/>
          <p:cNvSpPr>
            <a:spLocks noGrp="1" noChangeArrowheads="1"/>
          </p:cNvSpPr>
          <p:nvPr>
            <p:ph type="title"/>
          </p:nvPr>
        </p:nvSpPr>
        <p:spPr/>
        <p:txBody>
          <a:bodyPr/>
          <a:lstStyle/>
          <a:p>
            <a:r>
              <a:rPr lang="en-US" altLang="en-US" dirty="0" smtClean="0">
                <a:latin typeface="Courier New" pitchFamily="49" charset="0"/>
              </a:rPr>
              <a:t>Static Method example</a:t>
            </a:r>
            <a:endParaRPr lang="en-US" altLang="en-US" dirty="0"/>
          </a:p>
        </p:txBody>
      </p:sp>
      <p:sp>
        <p:nvSpPr>
          <p:cNvPr id="888835" name="Rectangle 3"/>
          <p:cNvSpPr>
            <a:spLocks noGrp="1" noChangeArrowheads="1"/>
          </p:cNvSpPr>
          <p:nvPr>
            <p:ph idx="1"/>
          </p:nvPr>
        </p:nvSpPr>
        <p:spPr>
          <a:xfrm>
            <a:off x="0" y="1600200"/>
            <a:ext cx="8458200" cy="4800600"/>
          </a:xfrm>
        </p:spPr>
        <p:txBody>
          <a:bodyPr>
            <a:normAutofit fontScale="92500" lnSpcReduction="10000"/>
          </a:bodyPr>
          <a:lstStyle/>
          <a:p>
            <a:pPr lvl="1">
              <a:lnSpc>
                <a:spcPct val="60000"/>
              </a:lnSpc>
              <a:buFontTx/>
              <a:buNone/>
            </a:pPr>
            <a:r>
              <a:rPr lang="en-US" altLang="en-US" sz="1800" dirty="0">
                <a:latin typeface="Courier New" pitchFamily="49" charset="0"/>
              </a:rPr>
              <a:t>public class </a:t>
            </a:r>
            <a:r>
              <a:rPr lang="en-US" altLang="en-US" sz="1800" dirty="0" err="1">
                <a:latin typeface="Courier New" pitchFamily="49" charset="0"/>
              </a:rPr>
              <a:t>BankAccount</a:t>
            </a:r>
            <a:r>
              <a:rPr lang="en-US" altLang="en-US" sz="1800" dirty="0">
                <a:latin typeface="Courier New" pitchFamily="49" charset="0"/>
              </a:rPr>
              <a:t> {</a:t>
            </a:r>
          </a:p>
          <a:p>
            <a:pPr lvl="1">
              <a:lnSpc>
                <a:spcPct val="60000"/>
              </a:lnSpc>
              <a:buFontTx/>
              <a:buNone/>
            </a:pPr>
            <a:endParaRPr lang="en-US" altLang="en-US" sz="700" b="1" dirty="0">
              <a:solidFill>
                <a:srgbClr val="008080"/>
              </a:solidFill>
              <a:latin typeface="Courier New" pitchFamily="49" charset="0"/>
            </a:endParaRPr>
          </a:p>
          <a:p>
            <a:pPr lvl="1">
              <a:lnSpc>
                <a:spcPct val="60000"/>
              </a:lnSpc>
              <a:buFontTx/>
              <a:buNone/>
            </a:pPr>
            <a:r>
              <a:rPr lang="en-US" altLang="en-US" sz="1800" b="1" dirty="0">
                <a:solidFill>
                  <a:srgbClr val="008080"/>
                </a:solidFill>
                <a:latin typeface="Courier New" pitchFamily="49" charset="0"/>
              </a:rPr>
              <a:t>    // static count of how many accounts are created</a:t>
            </a:r>
          </a:p>
          <a:p>
            <a:pPr lvl="1">
              <a:lnSpc>
                <a:spcPct val="60000"/>
              </a:lnSpc>
              <a:buFontTx/>
              <a:buNone/>
            </a:pPr>
            <a:r>
              <a:rPr lang="en-US" altLang="en-US" sz="1800" b="1" dirty="0">
                <a:solidFill>
                  <a:srgbClr val="008080"/>
                </a:solidFill>
                <a:latin typeface="Courier New" pitchFamily="49" charset="0"/>
              </a:rPr>
              <a:t>    // (only one count shared for the whole class)</a:t>
            </a:r>
          </a:p>
          <a:p>
            <a:pPr lvl="1">
              <a:lnSpc>
                <a:spcPct val="60000"/>
              </a:lnSpc>
              <a:buFontTx/>
              <a:buNone/>
            </a:pPr>
            <a:r>
              <a:rPr lang="en-US" altLang="en-US" sz="1800" dirty="0">
                <a:latin typeface="Courier New" pitchFamily="49" charset="0"/>
              </a:rPr>
              <a:t>    private static </a:t>
            </a:r>
            <a:r>
              <a:rPr lang="en-US" altLang="en-US" sz="1800" dirty="0" err="1">
                <a:latin typeface="Courier New" pitchFamily="49" charset="0"/>
              </a:rPr>
              <a:t>int</a:t>
            </a:r>
            <a:r>
              <a:rPr lang="en-US" altLang="en-US" sz="1800" dirty="0">
                <a:latin typeface="Courier New" pitchFamily="49" charset="0"/>
              </a:rPr>
              <a:t> </a:t>
            </a:r>
            <a:r>
              <a:rPr lang="en-US" altLang="en-US" sz="1800" dirty="0" err="1">
                <a:latin typeface="Courier New" pitchFamily="49" charset="0"/>
              </a:rPr>
              <a:t>objectCount</a:t>
            </a:r>
            <a:r>
              <a:rPr lang="en-US" altLang="en-US" sz="1800" dirty="0">
                <a:latin typeface="Courier New" pitchFamily="49" charset="0"/>
              </a:rPr>
              <a:t> = 0;</a:t>
            </a:r>
            <a:endParaRPr lang="en-US" altLang="en-US" sz="700" dirty="0">
              <a:latin typeface="Courier New" pitchFamily="49" charset="0"/>
            </a:endParaRPr>
          </a:p>
          <a:p>
            <a:pPr lvl="1">
              <a:lnSpc>
                <a:spcPct val="60000"/>
              </a:lnSpc>
              <a:buFontTx/>
              <a:buNone/>
            </a:pPr>
            <a:endParaRPr lang="en-US" altLang="en-US" sz="1800" dirty="0">
              <a:latin typeface="Courier New" pitchFamily="49" charset="0"/>
            </a:endParaRPr>
          </a:p>
          <a:p>
            <a:pPr lvl="1">
              <a:lnSpc>
                <a:spcPct val="60000"/>
              </a:lnSpc>
              <a:buFontTx/>
              <a:buNone/>
            </a:pPr>
            <a:r>
              <a:rPr lang="en-US" altLang="en-US" sz="1800" b="1" dirty="0">
                <a:solidFill>
                  <a:srgbClr val="008080"/>
                </a:solidFill>
                <a:latin typeface="Courier New" pitchFamily="49" charset="0"/>
              </a:rPr>
              <a:t>    // clients can call this to find out # accounts created</a:t>
            </a:r>
          </a:p>
          <a:p>
            <a:pPr lvl="1">
              <a:lnSpc>
                <a:spcPct val="60000"/>
              </a:lnSpc>
              <a:buFontTx/>
              <a:buNone/>
            </a:pPr>
            <a:r>
              <a:rPr lang="en-US" altLang="en-US" sz="1800" b="1" dirty="0">
                <a:latin typeface="Courier New" pitchFamily="49" charset="0"/>
              </a:rPr>
              <a:t>    public static </a:t>
            </a:r>
            <a:r>
              <a:rPr lang="en-US" altLang="en-US" sz="1800" b="1" dirty="0" err="1">
                <a:latin typeface="Courier New" pitchFamily="49" charset="0"/>
              </a:rPr>
              <a:t>int</a:t>
            </a:r>
            <a:r>
              <a:rPr lang="en-US" altLang="en-US" sz="1800" b="1" dirty="0">
                <a:latin typeface="Courier New" pitchFamily="49" charset="0"/>
              </a:rPr>
              <a:t> </a:t>
            </a:r>
            <a:r>
              <a:rPr lang="en-US" altLang="en-US" sz="1800" b="1" dirty="0" err="1">
                <a:latin typeface="Courier New" pitchFamily="49" charset="0"/>
              </a:rPr>
              <a:t>getNumAccounts</a:t>
            </a:r>
            <a:r>
              <a:rPr lang="en-US" altLang="en-US" sz="1800" b="1" dirty="0">
                <a:latin typeface="Courier New" pitchFamily="49" charset="0"/>
              </a:rPr>
              <a:t>() {</a:t>
            </a:r>
          </a:p>
          <a:p>
            <a:pPr lvl="1">
              <a:lnSpc>
                <a:spcPct val="60000"/>
              </a:lnSpc>
              <a:buFontTx/>
              <a:buNone/>
            </a:pPr>
            <a:r>
              <a:rPr lang="en-US" altLang="en-US" sz="1800" b="1" dirty="0">
                <a:latin typeface="Courier New" pitchFamily="49" charset="0"/>
              </a:rPr>
              <a:t>        return </a:t>
            </a:r>
            <a:r>
              <a:rPr lang="en-US" altLang="en-US" sz="1800" b="1" dirty="0" err="1">
                <a:latin typeface="Courier New" pitchFamily="49" charset="0"/>
              </a:rPr>
              <a:t>objectCount</a:t>
            </a:r>
            <a:r>
              <a:rPr lang="en-US" altLang="en-US" sz="1800" b="1" dirty="0">
                <a:latin typeface="Courier New" pitchFamily="49" charset="0"/>
              </a:rPr>
              <a:t>;</a:t>
            </a:r>
          </a:p>
          <a:p>
            <a:pPr lvl="1">
              <a:lnSpc>
                <a:spcPct val="60000"/>
              </a:lnSpc>
              <a:buFontTx/>
              <a:buNone/>
            </a:pPr>
            <a:r>
              <a:rPr lang="en-US" altLang="en-US" sz="1800" b="1" dirty="0">
                <a:latin typeface="Courier New" pitchFamily="49" charset="0"/>
              </a:rPr>
              <a:t>    }</a:t>
            </a:r>
          </a:p>
          <a:p>
            <a:pPr lvl="1">
              <a:lnSpc>
                <a:spcPct val="60000"/>
              </a:lnSpc>
              <a:buFontTx/>
              <a:buNone/>
            </a:pPr>
            <a:endParaRPr lang="en-US" altLang="en-US" sz="1800" b="1" dirty="0">
              <a:latin typeface="Courier New" pitchFamily="49" charset="0"/>
            </a:endParaRPr>
          </a:p>
          <a:p>
            <a:pPr lvl="1">
              <a:lnSpc>
                <a:spcPct val="60000"/>
              </a:lnSpc>
              <a:buFontTx/>
              <a:buNone/>
            </a:pPr>
            <a:r>
              <a:rPr lang="en-US" altLang="en-US" sz="1800" b="1" dirty="0">
                <a:solidFill>
                  <a:srgbClr val="008080"/>
                </a:solidFill>
                <a:latin typeface="Courier New" pitchFamily="49" charset="0"/>
              </a:rPr>
              <a:t>    // fields (replicated for each object)</a:t>
            </a:r>
          </a:p>
          <a:p>
            <a:pPr lvl="1">
              <a:lnSpc>
                <a:spcPct val="60000"/>
              </a:lnSpc>
              <a:buFontTx/>
              <a:buNone/>
            </a:pPr>
            <a:r>
              <a:rPr lang="en-US" altLang="en-US" sz="1800" dirty="0">
                <a:latin typeface="Courier New" pitchFamily="49" charset="0"/>
              </a:rPr>
              <a:t>    private String name;</a:t>
            </a:r>
          </a:p>
          <a:p>
            <a:pPr lvl="1">
              <a:lnSpc>
                <a:spcPct val="60000"/>
              </a:lnSpc>
              <a:buFontTx/>
              <a:buNone/>
            </a:pPr>
            <a:r>
              <a:rPr lang="en-US" altLang="en-US" sz="1800" dirty="0">
                <a:latin typeface="Courier New" pitchFamily="49" charset="0"/>
              </a:rPr>
              <a:t>    private </a:t>
            </a:r>
            <a:r>
              <a:rPr lang="en-US" altLang="en-US" sz="1800" dirty="0" err="1">
                <a:latin typeface="Courier New" pitchFamily="49" charset="0"/>
              </a:rPr>
              <a:t>int</a:t>
            </a:r>
            <a:r>
              <a:rPr lang="en-US" altLang="en-US" sz="1800" dirty="0">
                <a:latin typeface="Courier New" pitchFamily="49" charset="0"/>
              </a:rPr>
              <a:t> id;</a:t>
            </a:r>
            <a:endParaRPr lang="en-US" altLang="en-US" sz="1800" b="1" dirty="0">
              <a:solidFill>
                <a:srgbClr val="008080"/>
              </a:solidFill>
              <a:latin typeface="Courier New" pitchFamily="49" charset="0"/>
            </a:endParaRPr>
          </a:p>
          <a:p>
            <a:pPr lvl="1">
              <a:lnSpc>
                <a:spcPct val="60000"/>
              </a:lnSpc>
              <a:buFontTx/>
              <a:buNone/>
            </a:pPr>
            <a:endParaRPr lang="en-US" altLang="en-US" sz="1800" dirty="0">
              <a:solidFill>
                <a:srgbClr val="008080"/>
              </a:solidFill>
              <a:latin typeface="Courier New" pitchFamily="49" charset="0"/>
            </a:endParaRPr>
          </a:p>
          <a:p>
            <a:pPr lvl="1">
              <a:lnSpc>
                <a:spcPct val="60000"/>
              </a:lnSpc>
              <a:buFontTx/>
              <a:buNone/>
            </a:pPr>
            <a:r>
              <a:rPr lang="en-US" altLang="en-US" sz="1800" dirty="0">
                <a:latin typeface="Courier New" pitchFamily="49" charset="0"/>
              </a:rPr>
              <a:t>    public </a:t>
            </a:r>
            <a:r>
              <a:rPr lang="en-US" altLang="en-US" sz="1800" dirty="0" err="1">
                <a:latin typeface="Courier New" pitchFamily="49" charset="0"/>
              </a:rPr>
              <a:t>BankAccount</a:t>
            </a:r>
            <a:r>
              <a:rPr lang="en-US" altLang="en-US" sz="1800" dirty="0">
                <a:latin typeface="Courier New" pitchFamily="49" charset="0"/>
              </a:rPr>
              <a:t>() {</a:t>
            </a:r>
          </a:p>
          <a:p>
            <a:pPr lvl="1">
              <a:lnSpc>
                <a:spcPct val="60000"/>
              </a:lnSpc>
              <a:buFontTx/>
              <a:buNone/>
            </a:pPr>
            <a:r>
              <a:rPr lang="en-US" altLang="en-US" sz="1800" b="1" dirty="0">
                <a:latin typeface="Courier New" pitchFamily="49" charset="0"/>
              </a:rPr>
              <a:t>        </a:t>
            </a:r>
            <a:r>
              <a:rPr lang="en-US" altLang="en-US" sz="1800" dirty="0" err="1">
                <a:latin typeface="Courier New" pitchFamily="49" charset="0"/>
              </a:rPr>
              <a:t>objectCount</a:t>
            </a:r>
            <a:r>
              <a:rPr lang="en-US" altLang="en-US" sz="1800" dirty="0">
                <a:latin typeface="Courier New" pitchFamily="49" charset="0"/>
              </a:rPr>
              <a:t>++;</a:t>
            </a:r>
            <a:r>
              <a:rPr lang="en-US" altLang="en-US" sz="1800" b="1" dirty="0">
                <a:latin typeface="Courier New" pitchFamily="49" charset="0"/>
              </a:rPr>
              <a:t>     </a:t>
            </a:r>
            <a:r>
              <a:rPr lang="en-US" altLang="en-US" sz="1800" b="1" dirty="0">
                <a:solidFill>
                  <a:srgbClr val="008080"/>
                </a:solidFill>
                <a:latin typeface="Courier New" pitchFamily="49" charset="0"/>
              </a:rPr>
              <a:t>// advance the id, and</a:t>
            </a:r>
          </a:p>
          <a:p>
            <a:pPr lvl="1">
              <a:lnSpc>
                <a:spcPct val="60000"/>
              </a:lnSpc>
              <a:buFontTx/>
              <a:buNone/>
            </a:pPr>
            <a:r>
              <a:rPr lang="en-US" altLang="en-US" sz="1800" b="1" dirty="0">
                <a:latin typeface="Courier New" pitchFamily="49" charset="0"/>
              </a:rPr>
              <a:t>        </a:t>
            </a:r>
            <a:r>
              <a:rPr lang="en-US" altLang="en-US" sz="1800" dirty="0">
                <a:latin typeface="Courier New" pitchFamily="49" charset="0"/>
              </a:rPr>
              <a:t>id = </a:t>
            </a:r>
            <a:r>
              <a:rPr lang="en-US" altLang="en-US" sz="1800" dirty="0" err="1">
                <a:latin typeface="Courier New" pitchFamily="49" charset="0"/>
              </a:rPr>
              <a:t>objectCount</a:t>
            </a:r>
            <a:r>
              <a:rPr lang="en-US" altLang="en-US" sz="1800" dirty="0">
                <a:latin typeface="Courier New" pitchFamily="49" charset="0"/>
              </a:rPr>
              <a:t>;</a:t>
            </a:r>
            <a:r>
              <a:rPr lang="en-US" altLang="en-US" sz="1800" b="1" dirty="0">
                <a:latin typeface="Courier New" pitchFamily="49" charset="0"/>
              </a:rPr>
              <a:t>  </a:t>
            </a:r>
            <a:r>
              <a:rPr lang="en-US" altLang="en-US" sz="1800" b="1" dirty="0">
                <a:solidFill>
                  <a:srgbClr val="008080"/>
                </a:solidFill>
                <a:latin typeface="Courier New" pitchFamily="49" charset="0"/>
              </a:rPr>
              <a:t>// give number to account</a:t>
            </a:r>
          </a:p>
          <a:p>
            <a:pPr lvl="1">
              <a:lnSpc>
                <a:spcPct val="60000"/>
              </a:lnSpc>
              <a:buFontTx/>
              <a:buNone/>
            </a:pPr>
            <a:r>
              <a:rPr lang="en-US" altLang="en-US" sz="1800" dirty="0">
                <a:latin typeface="Courier New" pitchFamily="49" charset="0"/>
              </a:rPr>
              <a:t>    }</a:t>
            </a:r>
          </a:p>
          <a:p>
            <a:pPr lvl="1">
              <a:lnSpc>
                <a:spcPct val="60000"/>
              </a:lnSpc>
              <a:buFontTx/>
              <a:buNone/>
            </a:pPr>
            <a:endParaRPr lang="en-US" altLang="en-US" sz="700" dirty="0">
              <a:latin typeface="Courier New" pitchFamily="49" charset="0"/>
            </a:endParaRPr>
          </a:p>
          <a:p>
            <a:pPr lvl="1">
              <a:lnSpc>
                <a:spcPct val="60000"/>
              </a:lnSpc>
              <a:buFontTx/>
              <a:buNone/>
            </a:pPr>
            <a:r>
              <a:rPr lang="en-US" altLang="en-US" sz="1800" dirty="0">
                <a:latin typeface="Courier New" pitchFamily="49" charset="0"/>
              </a:rPr>
              <a:t>    ...</a:t>
            </a:r>
          </a:p>
          <a:p>
            <a:pPr lvl="1">
              <a:lnSpc>
                <a:spcPct val="60000"/>
              </a:lnSpc>
              <a:buFontTx/>
              <a:buNone/>
            </a:pPr>
            <a:endParaRPr lang="en-US" altLang="en-US" sz="700" dirty="0">
              <a:latin typeface="Courier New" pitchFamily="49" charset="0"/>
            </a:endParaRPr>
          </a:p>
          <a:p>
            <a:pPr lvl="1">
              <a:lnSpc>
                <a:spcPct val="60000"/>
              </a:lnSpc>
              <a:buFontTx/>
              <a:buNone/>
            </a:pPr>
            <a:r>
              <a:rPr lang="en-US" altLang="en-US" sz="1800" dirty="0">
                <a:latin typeface="Courier New" pitchFamily="49" charset="0"/>
              </a:rPr>
              <a:t>    public </a:t>
            </a:r>
            <a:r>
              <a:rPr lang="en-US" altLang="en-US" sz="1800" dirty="0" err="1">
                <a:latin typeface="Courier New" pitchFamily="49" charset="0"/>
              </a:rPr>
              <a:t>int</a:t>
            </a:r>
            <a:r>
              <a:rPr lang="en-US" altLang="en-US" sz="1800" dirty="0">
                <a:latin typeface="Courier New" pitchFamily="49" charset="0"/>
              </a:rPr>
              <a:t> </a:t>
            </a:r>
            <a:r>
              <a:rPr lang="en-US" altLang="en-US" sz="1800" dirty="0" err="1">
                <a:latin typeface="Courier New" pitchFamily="49" charset="0"/>
              </a:rPr>
              <a:t>getID</a:t>
            </a:r>
            <a:r>
              <a:rPr lang="en-US" altLang="en-US" sz="1800" dirty="0">
                <a:latin typeface="Courier New" pitchFamily="49" charset="0"/>
              </a:rPr>
              <a:t>() {   </a:t>
            </a:r>
            <a:r>
              <a:rPr lang="en-US" altLang="en-US" sz="1800" b="1" dirty="0">
                <a:solidFill>
                  <a:srgbClr val="008080"/>
                </a:solidFill>
                <a:latin typeface="Courier New" pitchFamily="49" charset="0"/>
              </a:rPr>
              <a:t>// return this account's id</a:t>
            </a:r>
          </a:p>
          <a:p>
            <a:pPr lvl="1">
              <a:lnSpc>
                <a:spcPct val="60000"/>
              </a:lnSpc>
              <a:buFontTx/>
              <a:buNone/>
            </a:pPr>
            <a:r>
              <a:rPr lang="en-US" altLang="en-US" sz="1800" dirty="0">
                <a:latin typeface="Courier New" pitchFamily="49" charset="0"/>
              </a:rPr>
              <a:t>        return id;</a:t>
            </a:r>
          </a:p>
          <a:p>
            <a:pPr lvl="1">
              <a:lnSpc>
                <a:spcPct val="60000"/>
              </a:lnSpc>
              <a:buFontTx/>
              <a:buNone/>
            </a:pPr>
            <a:r>
              <a:rPr lang="en-US" altLang="en-US" sz="1800" dirty="0">
                <a:latin typeface="Courier New" pitchFamily="49" charset="0"/>
              </a:rPr>
              <a:t>    }</a:t>
            </a:r>
          </a:p>
          <a:p>
            <a:pPr lvl="1">
              <a:lnSpc>
                <a:spcPct val="60000"/>
              </a:lnSpc>
              <a:buFontTx/>
              <a:buNone/>
            </a:pPr>
            <a:r>
              <a:rPr lang="en-US" altLang="en-US" sz="1800" dirty="0">
                <a:latin typeface="Courier New" pitchFamily="49" charset="0"/>
              </a:rPr>
              <a:t>}</a:t>
            </a:r>
          </a:p>
        </p:txBody>
      </p:sp>
    </p:spTree>
    <p:extLst>
      <p:ext uri="{BB962C8B-B14F-4D97-AF65-F5344CB8AC3E}">
        <p14:creationId xmlns:p14="http://schemas.microsoft.com/office/powerpoint/2010/main" val="4207938088"/>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How is abstraction </a:t>
            </a:r>
            <a:r>
              <a:rPr lang="en-US" dirty="0"/>
              <a:t>and encapsulation </a:t>
            </a:r>
            <a:r>
              <a:rPr lang="en-US" dirty="0" smtClean="0"/>
              <a:t>related?</a:t>
            </a:r>
          </a:p>
          <a:p>
            <a:pPr lvl="1"/>
            <a:r>
              <a:rPr lang="en-US" altLang="en-US" dirty="0"/>
              <a:t>Encapsulation is a way </a:t>
            </a:r>
            <a:r>
              <a:rPr lang="en-US" altLang="en-US" dirty="0" smtClean="0"/>
              <a:t>of </a:t>
            </a:r>
            <a:r>
              <a:rPr lang="en-US" altLang="en-US" i="1" dirty="0" smtClean="0"/>
              <a:t>implementing</a:t>
            </a:r>
            <a:r>
              <a:rPr lang="en-US" altLang="en-US" dirty="0" smtClean="0"/>
              <a:t> </a:t>
            </a:r>
            <a:r>
              <a:rPr lang="en-US" altLang="en-US" i="1" dirty="0"/>
              <a:t>abstraction</a:t>
            </a:r>
            <a:r>
              <a:rPr lang="en-US" altLang="en-US" dirty="0" smtClean="0"/>
              <a:t>.</a:t>
            </a:r>
          </a:p>
          <a:p>
            <a:r>
              <a:rPr lang="en-US" dirty="0" smtClean="0"/>
              <a:t>How do you define a class constant?	</a:t>
            </a:r>
            <a:endParaRPr lang="en-US" dirty="0"/>
          </a:p>
          <a:p>
            <a:pPr lvl="2">
              <a:buNone/>
            </a:pPr>
            <a:r>
              <a:rPr lang="en-US" sz="1600" dirty="0">
                <a:latin typeface="Consolas" pitchFamily="49" charset="0"/>
                <a:cs typeface="Consolas" pitchFamily="49" charset="0"/>
              </a:rPr>
              <a:t>public class </a:t>
            </a:r>
            <a:r>
              <a:rPr lang="en-US" sz="1600" dirty="0" err="1">
                <a:latin typeface="Consolas" pitchFamily="49" charset="0"/>
                <a:cs typeface="Consolas" pitchFamily="49" charset="0"/>
              </a:rPr>
              <a:t>HighSchoolCourse</a:t>
            </a:r>
            <a:r>
              <a:rPr lang="en-US" sz="1600" dirty="0">
                <a:latin typeface="Consolas" pitchFamily="49" charset="0"/>
                <a:cs typeface="Consolas" pitchFamily="49" charset="0"/>
              </a:rPr>
              <a:t> {</a:t>
            </a:r>
          </a:p>
          <a:p>
            <a:pPr marL="905256" lvl="3" indent="0">
              <a:buNone/>
            </a:pPr>
            <a:r>
              <a:rPr lang="en-US" sz="1400" dirty="0">
                <a:latin typeface="Consolas" pitchFamily="49" charset="0"/>
                <a:cs typeface="Consolas" pitchFamily="49" charset="0"/>
              </a:rPr>
              <a:t>	</a:t>
            </a:r>
            <a:r>
              <a:rPr lang="en-US" dirty="0">
                <a:latin typeface="Consolas" pitchFamily="49" charset="0"/>
                <a:cs typeface="Consolas" pitchFamily="49" charset="0"/>
              </a:rPr>
              <a:t>...</a:t>
            </a:r>
          </a:p>
          <a:p>
            <a:pPr marL="905256" lvl="3" indent="0">
              <a:buNone/>
            </a:pPr>
            <a:r>
              <a:rPr lang="en-US" dirty="0">
                <a:latin typeface="Consolas" pitchFamily="49" charset="0"/>
                <a:cs typeface="Consolas" pitchFamily="49" charset="0"/>
              </a:rPr>
              <a:t>	public static final </a:t>
            </a:r>
            <a:r>
              <a:rPr lang="en-US" dirty="0" err="1">
                <a:latin typeface="Consolas" pitchFamily="49" charset="0"/>
                <a:cs typeface="Consolas" pitchFamily="49" charset="0"/>
              </a:rPr>
              <a:t>int</a:t>
            </a:r>
            <a:r>
              <a:rPr lang="en-US" dirty="0">
                <a:latin typeface="Consolas" pitchFamily="49" charset="0"/>
                <a:cs typeface="Consolas" pitchFamily="49" charset="0"/>
              </a:rPr>
              <a:t> MAX_CLASS_SIZE = 30;</a:t>
            </a:r>
          </a:p>
          <a:p>
            <a:r>
              <a:rPr lang="en-US" dirty="0" smtClean="0"/>
              <a:t>How does an </a:t>
            </a:r>
            <a:r>
              <a:rPr lang="en-US" dirty="0"/>
              <a:t>instance method differs from a static </a:t>
            </a:r>
            <a:r>
              <a:rPr lang="en-US" dirty="0" smtClean="0"/>
              <a:t>method?</a:t>
            </a:r>
          </a:p>
          <a:p>
            <a:pPr lvl="1"/>
            <a:r>
              <a:rPr lang="en-US" altLang="en-US" dirty="0" smtClean="0"/>
              <a:t>Static methods are shared </a:t>
            </a:r>
            <a:r>
              <a:rPr lang="en-US" altLang="en-US" dirty="0"/>
              <a:t>by all objects of the class, not </a:t>
            </a:r>
            <a:r>
              <a:rPr lang="en-US" altLang="en-US" dirty="0" smtClean="0"/>
              <a:t>replicated like instance methods are.</a:t>
            </a:r>
            <a:endParaRPr lang="en-US" altLang="en-US" sz="900" dirty="0"/>
          </a:p>
          <a:p>
            <a:pPr lvl="1"/>
            <a:r>
              <a:rPr lang="en-US" altLang="en-US" dirty="0"/>
              <a:t>Static methods </a:t>
            </a:r>
            <a:r>
              <a:rPr lang="en-US" altLang="en-US" dirty="0" smtClean="0"/>
              <a:t>do </a:t>
            </a:r>
            <a:r>
              <a:rPr lang="en-US" altLang="en-US" dirty="0"/>
              <a:t>not have any </a:t>
            </a:r>
            <a:r>
              <a:rPr lang="en-US" altLang="en-US" i="1" dirty="0"/>
              <a:t>implicit parameter</a:t>
            </a:r>
            <a:r>
              <a:rPr lang="en-US" altLang="en-US" dirty="0"/>
              <a:t>, </a:t>
            </a:r>
            <a:r>
              <a:rPr lang="en-US" altLang="en-US" dirty="0">
                <a:latin typeface="Courier New" pitchFamily="49" charset="0"/>
              </a:rPr>
              <a:t>this</a:t>
            </a:r>
            <a:r>
              <a:rPr lang="en-US" altLang="en-US" dirty="0"/>
              <a:t>;  </a:t>
            </a:r>
            <a:br>
              <a:rPr lang="en-US" altLang="en-US" dirty="0"/>
            </a:br>
            <a:r>
              <a:rPr lang="en-US" altLang="en-US" dirty="0"/>
              <a:t>therefore, cannot access any particular object's </a:t>
            </a:r>
            <a:r>
              <a:rPr lang="en-US" altLang="en-US" dirty="0" smtClean="0"/>
              <a:t>fields </a:t>
            </a:r>
            <a:r>
              <a:rPr lang="en-US" altLang="en-US" dirty="0"/>
              <a:t>like instance </a:t>
            </a:r>
            <a:r>
              <a:rPr lang="en-US" altLang="en-US" dirty="0" smtClean="0"/>
              <a:t>methods can.</a:t>
            </a:r>
            <a:endParaRPr lang="en-US" altLang="en-US" dirty="0"/>
          </a:p>
          <a:p>
            <a:pPr lvl="1"/>
            <a:endParaRPr lang="en-US" dirty="0"/>
          </a:p>
          <a:p>
            <a:endParaRPr lang="en-US" dirty="0"/>
          </a:p>
        </p:txBody>
      </p:sp>
    </p:spTree>
    <p:extLst>
      <p:ext uri="{BB962C8B-B14F-4D97-AF65-F5344CB8AC3E}">
        <p14:creationId xmlns:p14="http://schemas.microsoft.com/office/powerpoint/2010/main" val="397831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1000"/>
                                        <p:tgtEl>
                                          <p:spTgt spid="3">
                                            <p:txEl>
                                              <p:pRg st="7" end="7"/>
                                            </p:txEl>
                                          </p:spTgt>
                                        </p:tgtEl>
                                      </p:cBhvr>
                                    </p:animEffect>
                                    <p:anim calcmode="lin" valueType="num">
                                      <p:cBhvr>
                                        <p:cTn id="4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1000"/>
                                        <p:tgtEl>
                                          <p:spTgt spid="3">
                                            <p:txEl>
                                              <p:pRg st="8" end="8"/>
                                            </p:txEl>
                                          </p:spTgt>
                                        </p:tgtEl>
                                      </p:cBhvr>
                                    </p:animEffect>
                                    <p:anim calcmode="lin" valueType="num">
                                      <p:cBhvr>
                                        <p:cTn id="5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a:t>
            </a:r>
            <a:endParaRPr lang="en-US" dirty="0"/>
          </a:p>
        </p:txBody>
      </p:sp>
      <p:sp>
        <p:nvSpPr>
          <p:cNvPr id="2" name="Content Placeholder 1"/>
          <p:cNvSpPr>
            <a:spLocks noGrp="1"/>
          </p:cNvSpPr>
          <p:nvPr>
            <p:ph idx="1"/>
          </p:nvPr>
        </p:nvSpPr>
        <p:spPr/>
        <p:txBody>
          <a:bodyPr>
            <a:normAutofit/>
          </a:bodyPr>
          <a:lstStyle/>
          <a:p>
            <a:pPr lvl="1"/>
            <a:r>
              <a:rPr lang="en-US" i="1" dirty="0" smtClean="0"/>
              <a:t>Add </a:t>
            </a:r>
            <a:r>
              <a:rPr lang="en-US" i="1" dirty="0" smtClean="0"/>
              <a:t>a static method that accepts a Scanner object and returns a Course object by asking the user for input using the Scanner object.</a:t>
            </a:r>
          </a:p>
          <a:p>
            <a:pPr lvl="1"/>
            <a:r>
              <a:rPr lang="en-US" i="1" dirty="0" smtClean="0"/>
              <a:t>Add a field that represents the students in the class.</a:t>
            </a:r>
          </a:p>
          <a:p>
            <a:pPr lvl="1"/>
            <a:r>
              <a:rPr lang="en-US" i="1" dirty="0" smtClean="0"/>
              <a:t>Add </a:t>
            </a:r>
            <a:r>
              <a:rPr lang="en-US" i="1" dirty="0"/>
              <a:t>a MAX_CLASS_SIZE constant to your high school course class.  </a:t>
            </a:r>
          </a:p>
          <a:p>
            <a:pPr lvl="1"/>
            <a:r>
              <a:rPr lang="en-US" i="1" dirty="0"/>
              <a:t>Add </a:t>
            </a:r>
            <a:r>
              <a:rPr lang="en-US" i="1" dirty="0" smtClean="0"/>
              <a:t>an </a:t>
            </a:r>
            <a:r>
              <a:rPr lang="en-US" i="1" dirty="0" err="1" smtClean="0"/>
              <a:t>isClassFull</a:t>
            </a:r>
            <a:r>
              <a:rPr lang="en-US" i="1" dirty="0"/>
              <a:t>() method.</a:t>
            </a:r>
          </a:p>
          <a:p>
            <a:pPr lvl="1"/>
            <a:r>
              <a:rPr lang="en-US" i="1" dirty="0" smtClean="0"/>
              <a:t>Add an </a:t>
            </a:r>
            <a:r>
              <a:rPr lang="en-US" i="1" dirty="0" err="1" smtClean="0"/>
              <a:t>addStudent</a:t>
            </a:r>
            <a:r>
              <a:rPr lang="en-US" i="1" dirty="0"/>
              <a:t>() </a:t>
            </a:r>
            <a:r>
              <a:rPr lang="en-US" i="1" dirty="0" smtClean="0"/>
              <a:t>that does not </a:t>
            </a:r>
            <a:r>
              <a:rPr lang="en-US" i="1" dirty="0"/>
              <a:t>allow the student to be added if the class if full.</a:t>
            </a:r>
          </a:p>
          <a:p>
            <a:pPr lvl="2"/>
            <a:r>
              <a:rPr lang="en-US" i="1" dirty="0"/>
              <a:t>Be sure to give the </a:t>
            </a:r>
            <a:r>
              <a:rPr lang="en-US" b="1" i="1" dirty="0"/>
              <a:t>caller </a:t>
            </a:r>
            <a:r>
              <a:rPr lang="en-US" i="1" dirty="0"/>
              <a:t>of the method an indication of whether or not adding the student succeeded.  (Printing a message to the console will not accomplish this.)</a:t>
            </a:r>
          </a:p>
          <a:p>
            <a:endParaRPr lang="en-US" b="1" i="1" dirty="0"/>
          </a:p>
          <a:p>
            <a:pPr lvl="2"/>
            <a:endParaRPr lang="en-US" i="1" dirty="0" smtClean="0"/>
          </a:p>
          <a:p>
            <a:pPr lvl="2"/>
            <a:endParaRPr lang="en-US" i="1" dirty="0"/>
          </a:p>
        </p:txBody>
      </p:sp>
    </p:spTree>
    <p:extLst>
      <p:ext uri="{BB962C8B-B14F-4D97-AF65-F5344CB8AC3E}">
        <p14:creationId xmlns:p14="http://schemas.microsoft.com/office/powerpoint/2010/main" val="238361286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of Objects and Null</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955159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234003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ChangeArrowheads="1"/>
          </p:cNvSpPr>
          <p:nvPr>
            <p:ph type="title"/>
          </p:nvPr>
        </p:nvSpPr>
        <p:spPr/>
        <p:txBody>
          <a:bodyPr/>
          <a:lstStyle/>
          <a:p>
            <a:r>
              <a:rPr lang="en-US" altLang="en-US"/>
              <a:t>Two-phase initialization</a:t>
            </a:r>
          </a:p>
        </p:txBody>
      </p:sp>
      <p:sp>
        <p:nvSpPr>
          <p:cNvPr id="835587" name="Rectangle 3"/>
          <p:cNvSpPr>
            <a:spLocks noGrp="1" noChangeArrowheads="1"/>
          </p:cNvSpPr>
          <p:nvPr>
            <p:ph idx="1"/>
          </p:nvPr>
        </p:nvSpPr>
        <p:spPr>
          <a:xfrm>
            <a:off x="0" y="1600200"/>
            <a:ext cx="8458200" cy="4800600"/>
          </a:xfrm>
        </p:spPr>
        <p:txBody>
          <a:bodyPr/>
          <a:lstStyle/>
          <a:p>
            <a:pPr lvl="1">
              <a:buFontTx/>
              <a:buNone/>
            </a:pPr>
            <a:r>
              <a:rPr lang="en-US" altLang="en-US" dirty="0"/>
              <a:t>1) initialize the array itself (each element is initially </a:t>
            </a:r>
            <a:r>
              <a:rPr lang="en-US" altLang="en-US" dirty="0">
                <a:latin typeface="Courier New" pitchFamily="49" charset="0"/>
              </a:rPr>
              <a:t>null</a:t>
            </a:r>
            <a:r>
              <a:rPr lang="en-US" altLang="en-US" dirty="0"/>
              <a:t>)</a:t>
            </a:r>
          </a:p>
          <a:p>
            <a:pPr lvl="1">
              <a:buFontTx/>
              <a:buNone/>
            </a:pPr>
            <a:r>
              <a:rPr lang="en-US" altLang="en-US" dirty="0"/>
              <a:t>2) initialize each element of the array to be a new object</a:t>
            </a:r>
            <a:endParaRPr lang="en-US" altLang="en-US" sz="900" dirty="0">
              <a:latin typeface="Courier New" pitchFamily="49" charset="0"/>
            </a:endParaRPr>
          </a:p>
          <a:p>
            <a:pPr lvl="1">
              <a:lnSpc>
                <a:spcPct val="80000"/>
              </a:lnSpc>
              <a:buNone/>
            </a:pPr>
            <a:r>
              <a:rPr lang="en-US" altLang="en-US" sz="2000" dirty="0">
                <a:latin typeface="Courier New" pitchFamily="49" charset="0"/>
              </a:rPr>
              <a:t>	</a:t>
            </a:r>
            <a:r>
              <a:rPr lang="en-US" altLang="en-US" b="1" dirty="0">
                <a:solidFill>
                  <a:srgbClr val="008080"/>
                </a:solidFill>
                <a:latin typeface="Courier New" pitchFamily="49" charset="0"/>
              </a:rPr>
              <a:t>// phase 1</a:t>
            </a:r>
          </a:p>
          <a:p>
            <a:pPr lvl="1">
              <a:lnSpc>
                <a:spcPct val="80000"/>
              </a:lnSpc>
              <a:buNone/>
            </a:pPr>
            <a:r>
              <a:rPr lang="en-US" altLang="en-US" dirty="0">
                <a:latin typeface="Courier New" pitchFamily="49" charset="0"/>
              </a:rPr>
              <a:t>	Course[] courses = new Course[3];</a:t>
            </a:r>
          </a:p>
          <a:p>
            <a:pPr lvl="1">
              <a:lnSpc>
                <a:spcPct val="80000"/>
              </a:lnSpc>
              <a:buNone/>
            </a:pPr>
            <a:r>
              <a:rPr lang="en-US" altLang="en-US" b="1" dirty="0">
                <a:solidFill>
                  <a:srgbClr val="008080"/>
                </a:solidFill>
                <a:latin typeface="Courier New" pitchFamily="49" charset="0"/>
              </a:rPr>
              <a:t> </a:t>
            </a:r>
            <a:r>
              <a:rPr lang="en-US" altLang="en-US" dirty="0">
                <a:latin typeface="Courier New" pitchFamily="49" charset="0"/>
              </a:rPr>
              <a:t>	for (</a:t>
            </a:r>
            <a:r>
              <a:rPr lang="en-US" altLang="en-US" dirty="0" err="1">
                <a:latin typeface="Courier New" pitchFamily="49" charset="0"/>
              </a:rPr>
              <a:t>int</a:t>
            </a:r>
            <a:r>
              <a:rPr lang="en-US" altLang="en-US" dirty="0">
                <a:latin typeface="Courier New" pitchFamily="49" charset="0"/>
              </a:rPr>
              <a:t> </a:t>
            </a:r>
            <a:r>
              <a:rPr lang="en-US" altLang="en-US" dirty="0" err="1">
                <a:latin typeface="Courier New" pitchFamily="49" charset="0"/>
              </a:rPr>
              <a:t>i</a:t>
            </a:r>
            <a:r>
              <a:rPr lang="en-US" altLang="en-US" dirty="0">
                <a:latin typeface="Courier New" pitchFamily="49" charset="0"/>
              </a:rPr>
              <a:t> = 0; </a:t>
            </a:r>
            <a:r>
              <a:rPr lang="en-US" altLang="en-US" dirty="0" err="1">
                <a:latin typeface="Courier New" pitchFamily="49" charset="0"/>
              </a:rPr>
              <a:t>i</a:t>
            </a:r>
            <a:r>
              <a:rPr lang="en-US" altLang="en-US" dirty="0">
                <a:latin typeface="Courier New" pitchFamily="49" charset="0"/>
              </a:rPr>
              <a:t> &lt; </a:t>
            </a:r>
            <a:r>
              <a:rPr lang="en-US" altLang="en-US" dirty="0" err="1">
                <a:latin typeface="Courier New" pitchFamily="49" charset="0"/>
              </a:rPr>
              <a:t>courses.length</a:t>
            </a:r>
            <a:r>
              <a:rPr lang="en-US" altLang="en-US" dirty="0">
                <a:latin typeface="Courier New" pitchFamily="49" charset="0"/>
              </a:rPr>
              <a:t>; </a:t>
            </a:r>
            <a:r>
              <a:rPr lang="en-US" altLang="en-US" dirty="0" err="1">
                <a:latin typeface="Courier New" pitchFamily="49" charset="0"/>
              </a:rPr>
              <a:t>i</a:t>
            </a:r>
            <a:r>
              <a:rPr lang="en-US" altLang="en-US" dirty="0">
                <a:latin typeface="Courier New" pitchFamily="49" charset="0"/>
              </a:rPr>
              <a:t>++) {</a:t>
            </a:r>
          </a:p>
          <a:p>
            <a:pPr lvl="1">
              <a:lnSpc>
                <a:spcPct val="80000"/>
              </a:lnSpc>
              <a:buNone/>
            </a:pPr>
            <a:r>
              <a:rPr lang="en-US" altLang="en-US" b="1" dirty="0">
                <a:solidFill>
                  <a:srgbClr val="008080"/>
                </a:solidFill>
                <a:latin typeface="Courier New" pitchFamily="49" charset="0"/>
              </a:rPr>
              <a:t>		  // phase 2</a:t>
            </a:r>
          </a:p>
          <a:p>
            <a:pPr lvl="1">
              <a:lnSpc>
                <a:spcPct val="80000"/>
              </a:lnSpc>
              <a:buFontTx/>
              <a:buNone/>
            </a:pPr>
            <a:r>
              <a:rPr lang="en-US" altLang="en-US" dirty="0">
                <a:latin typeface="Courier New" pitchFamily="49" charset="0"/>
              </a:rPr>
              <a:t>	  </a:t>
            </a:r>
            <a:r>
              <a:rPr lang="en-US" altLang="en-US" dirty="0" smtClean="0">
                <a:latin typeface="Courier New" pitchFamily="49" charset="0"/>
              </a:rPr>
              <a:t>courses[</a:t>
            </a:r>
            <a:r>
              <a:rPr lang="en-US" altLang="en-US" dirty="0" err="1" smtClean="0">
                <a:latin typeface="Courier New" pitchFamily="49" charset="0"/>
              </a:rPr>
              <a:t>i</a:t>
            </a:r>
            <a:r>
              <a:rPr lang="en-US" altLang="en-US" dirty="0">
                <a:latin typeface="Courier New" pitchFamily="49" charset="0"/>
              </a:rPr>
              <a:t>] = new Course(“CS” + </a:t>
            </a:r>
            <a:r>
              <a:rPr lang="en-US" altLang="en-US" dirty="0" smtClean="0">
                <a:latin typeface="Courier New" pitchFamily="49" charset="0"/>
              </a:rPr>
              <a:t>(</a:t>
            </a:r>
            <a:r>
              <a:rPr lang="en-US" altLang="en-US" dirty="0" err="1" smtClean="0">
                <a:latin typeface="Courier New" pitchFamily="49" charset="0"/>
              </a:rPr>
              <a:t>i</a:t>
            </a:r>
            <a:r>
              <a:rPr lang="en-US" altLang="en-US" dirty="0" smtClean="0">
                <a:latin typeface="Courier New" pitchFamily="49" charset="0"/>
              </a:rPr>
              <a:t> </a:t>
            </a:r>
            <a:r>
              <a:rPr lang="en-US" altLang="en-US" dirty="0">
                <a:latin typeface="Courier New" pitchFamily="49" charset="0"/>
              </a:rPr>
              <a:t>+</a:t>
            </a:r>
            <a:r>
              <a:rPr lang="en-US" altLang="en-US" dirty="0" smtClean="0">
                <a:latin typeface="Courier New" pitchFamily="49" charset="0"/>
              </a:rPr>
              <a:t>1), </a:t>
            </a:r>
            <a:r>
              <a:rPr lang="en-US" altLang="en-US" dirty="0">
                <a:latin typeface="Courier New" pitchFamily="49" charset="0"/>
              </a:rPr>
              <a:t>“teach”)</a:t>
            </a:r>
            <a:r>
              <a:rPr lang="en-US" altLang="en-US" b="1" dirty="0">
                <a:latin typeface="Courier New" pitchFamily="49" charset="0"/>
              </a:rPr>
              <a:t>; </a:t>
            </a:r>
            <a:r>
              <a:rPr lang="en-US" altLang="en-US" dirty="0" smtClean="0">
                <a:latin typeface="Courier New" pitchFamily="49" charset="0"/>
              </a:rPr>
              <a:t>}</a:t>
            </a:r>
            <a:endParaRPr lang="en-US" altLang="en-US" dirty="0">
              <a:latin typeface="Courier New" pitchFamily="49" charset="0"/>
            </a:endParaRPr>
          </a:p>
          <a:p>
            <a:pPr lvl="1">
              <a:lnSpc>
                <a:spcPct val="80000"/>
              </a:lnSpc>
              <a:buFontTx/>
              <a:buNone/>
            </a:pPr>
            <a:endParaRPr lang="en-US" altLang="en-US" sz="2000" dirty="0">
              <a:latin typeface="Courier New" pitchFamily="49" charset="0"/>
            </a:endParaRPr>
          </a:p>
        </p:txBody>
      </p:sp>
      <p:grpSp>
        <p:nvGrpSpPr>
          <p:cNvPr id="11" name="Group 31"/>
          <p:cNvGrpSpPr>
            <a:grpSpLocks/>
          </p:cNvGrpSpPr>
          <p:nvPr/>
        </p:nvGrpSpPr>
        <p:grpSpPr bwMode="auto">
          <a:xfrm>
            <a:off x="76200" y="4348247"/>
            <a:ext cx="2667000" cy="444500"/>
            <a:chOff x="1248" y="2888"/>
            <a:chExt cx="2016" cy="280"/>
          </a:xfrm>
        </p:grpSpPr>
        <p:sp>
          <p:nvSpPr>
            <p:cNvPr id="12" name="Rectangle 32"/>
            <p:cNvSpPr>
              <a:spLocks noChangeArrowheads="1"/>
            </p:cNvSpPr>
            <p:nvPr/>
          </p:nvSpPr>
          <p:spPr bwMode="auto">
            <a:xfrm>
              <a:off x="1248" y="2888"/>
              <a:ext cx="922"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sz="2000">
                  <a:solidFill>
                    <a:schemeClr val="tx1"/>
                  </a:solidFill>
                  <a:latin typeface="Tahoma" pitchFamily="34" charset="0"/>
                </a:defRPr>
              </a:lvl1pPr>
              <a:lvl2pPr algn="l">
                <a:spcBef>
                  <a:spcPct val="20000"/>
                </a:spcBef>
                <a:buChar char="–"/>
                <a:defRPr sz="2000">
                  <a:solidFill>
                    <a:schemeClr val="tx1"/>
                  </a:solidFill>
                  <a:latin typeface="Tahoma" pitchFamily="34" charset="0"/>
                </a:defRPr>
              </a:lvl2pPr>
              <a:lvl3pPr algn="l">
                <a:spcBef>
                  <a:spcPct val="20000"/>
                </a:spcBef>
                <a:buChar char="•"/>
                <a:defRPr>
                  <a:solidFill>
                    <a:schemeClr val="tx1"/>
                  </a:solidFill>
                  <a:latin typeface="Tahoma" pitchFamily="34" charset="0"/>
                </a:defRPr>
              </a:lvl3pPr>
              <a:lvl4pPr algn="l">
                <a:spcBef>
                  <a:spcPct val="20000"/>
                </a:spcBef>
                <a:buChar char="–"/>
                <a:defRPr sz="1600">
                  <a:solidFill>
                    <a:schemeClr val="tx1"/>
                  </a:solidFill>
                  <a:latin typeface="Tahoma" pitchFamily="34" charset="0"/>
                </a:defRPr>
              </a:lvl4pPr>
              <a:lvl5pPr algn="l">
                <a:spcBef>
                  <a:spcPct val="20000"/>
                </a:spcBef>
                <a:buChar char="»"/>
                <a:defRPr sz="1600">
                  <a:solidFill>
                    <a:schemeClr val="tx1"/>
                  </a:solidFill>
                  <a:latin typeface="Tahoma" pitchFamily="34" charset="0"/>
                </a:defRPr>
              </a:lvl5pPr>
              <a:lvl6pPr fontAlgn="base">
                <a:spcBef>
                  <a:spcPct val="20000"/>
                </a:spcBef>
                <a:spcAft>
                  <a:spcPct val="0"/>
                </a:spcAft>
                <a:buChar char="»"/>
                <a:defRPr sz="1600">
                  <a:solidFill>
                    <a:schemeClr val="tx1"/>
                  </a:solidFill>
                  <a:latin typeface="Tahoma" pitchFamily="34" charset="0"/>
                </a:defRPr>
              </a:lvl6pPr>
              <a:lvl7pPr fontAlgn="base">
                <a:spcBef>
                  <a:spcPct val="20000"/>
                </a:spcBef>
                <a:spcAft>
                  <a:spcPct val="0"/>
                </a:spcAft>
                <a:buChar char="»"/>
                <a:defRPr sz="1600">
                  <a:solidFill>
                    <a:schemeClr val="tx1"/>
                  </a:solidFill>
                  <a:latin typeface="Tahoma" pitchFamily="34" charset="0"/>
                </a:defRPr>
              </a:lvl7pPr>
              <a:lvl8pPr fontAlgn="base">
                <a:spcBef>
                  <a:spcPct val="20000"/>
                </a:spcBef>
                <a:spcAft>
                  <a:spcPct val="0"/>
                </a:spcAft>
                <a:buChar char="»"/>
                <a:defRPr sz="1600">
                  <a:solidFill>
                    <a:schemeClr val="tx1"/>
                  </a:solidFill>
                  <a:latin typeface="Tahoma" pitchFamily="34" charset="0"/>
                </a:defRPr>
              </a:lvl8pPr>
              <a:lvl9pPr fontAlgn="base">
                <a:spcBef>
                  <a:spcPct val="20000"/>
                </a:spcBef>
                <a:spcAft>
                  <a:spcPct val="0"/>
                </a:spcAft>
                <a:buChar char="»"/>
                <a:defRPr sz="1600">
                  <a:solidFill>
                    <a:schemeClr val="tx1"/>
                  </a:solidFill>
                  <a:latin typeface="Tahoma" pitchFamily="34" charset="0"/>
                </a:defRPr>
              </a:lvl9pPr>
            </a:lstStyle>
            <a:p>
              <a:pPr>
                <a:buFontTx/>
                <a:buNone/>
              </a:pPr>
              <a:r>
                <a:rPr lang="en-US" altLang="en-US" i="1" dirty="0" smtClean="0"/>
                <a:t>courses</a:t>
              </a:r>
              <a:endParaRPr lang="en-US" altLang="en-US" i="1" dirty="0"/>
            </a:p>
          </p:txBody>
        </p:sp>
        <p:sp>
          <p:nvSpPr>
            <p:cNvPr id="13" name="Line 33"/>
            <p:cNvSpPr>
              <a:spLocks noChangeShapeType="1"/>
            </p:cNvSpPr>
            <p:nvPr/>
          </p:nvSpPr>
          <p:spPr bwMode="auto">
            <a:xfrm>
              <a:off x="2208" y="3024"/>
              <a:ext cx="1056" cy="4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Oval 34"/>
            <p:cNvSpPr>
              <a:spLocks noChangeArrowheads="1"/>
            </p:cNvSpPr>
            <p:nvPr/>
          </p:nvSpPr>
          <p:spPr bwMode="auto">
            <a:xfrm>
              <a:off x="2050" y="2903"/>
              <a:ext cx="240" cy="240"/>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aphicFrame>
        <p:nvGraphicFramePr>
          <p:cNvPr id="15" name="Group 4"/>
          <p:cNvGraphicFramePr>
            <a:graphicFrameLocks noGrp="1"/>
          </p:cNvGraphicFramePr>
          <p:nvPr>
            <p:extLst>
              <p:ext uri="{D42A27DB-BD31-4B8C-83A1-F6EECF244321}">
                <p14:modId xmlns:p14="http://schemas.microsoft.com/office/powerpoint/2010/main" val="3630476987"/>
              </p:ext>
            </p:extLst>
          </p:nvPr>
        </p:nvGraphicFramePr>
        <p:xfrm>
          <a:off x="1828800" y="4075197"/>
          <a:ext cx="6629399" cy="1708404"/>
        </p:xfrm>
        <a:graphic>
          <a:graphicData uri="http://schemas.openxmlformats.org/drawingml/2006/table">
            <a:tbl>
              <a:tblPr/>
              <a:tblGrid>
                <a:gridCol w="914400"/>
                <a:gridCol w="1905000"/>
                <a:gridCol w="1980343"/>
                <a:gridCol w="1829656"/>
              </a:tblGrid>
              <a:tr h="495300">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dirty="0" smtClean="0">
                          <a:ln>
                            <a:noFill/>
                          </a:ln>
                          <a:solidFill>
                            <a:srgbClr val="808080"/>
                          </a:solidFill>
                          <a:effectLst/>
                          <a:latin typeface="Tahoma" pitchFamily="34" charset="0"/>
                        </a:rPr>
                        <a:t>index</a:t>
                      </a:r>
                    </a:p>
                  </a:txBody>
                  <a:tcPr horzOverflow="overflow">
                    <a:lnL cap="flat">
                      <a:noFill/>
                    </a:lnL>
                    <a:lnR>
                      <a:noFill/>
                    </a:lnR>
                    <a:lnT cap="flat">
                      <a:noFill/>
                    </a:lnT>
                    <a:lnB>
                      <a:noFill/>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rgbClr val="808080"/>
                          </a:solidFill>
                          <a:effectLst/>
                          <a:latin typeface="Tahoma" pitchFamily="34" charset="0"/>
                        </a:rPr>
                        <a:t>0</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rgbClr val="808080"/>
                          </a:solidFill>
                          <a:effectLst/>
                          <a:latin typeface="Tahoma" pitchFamily="34" charset="0"/>
                        </a:rPr>
                        <a:t>1</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rgbClr val="808080"/>
                          </a:solidFill>
                          <a:effectLst/>
                          <a:latin typeface="Tahoma" pitchFamily="34" charset="0"/>
                        </a:rPr>
                        <a:t>2</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r>
              <a:tr h="495300">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dirty="0" smtClean="0">
                          <a:ln>
                            <a:noFill/>
                          </a:ln>
                          <a:solidFill>
                            <a:schemeClr val="tx1"/>
                          </a:solidFill>
                          <a:effectLst/>
                          <a:latin typeface="Tahoma" pitchFamily="34" charset="0"/>
                        </a:rPr>
                        <a:t>value</a:t>
                      </a:r>
                    </a:p>
                  </a:txBody>
                  <a:tcPr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ourier New" pitchFamily="49" charset="0"/>
                        </a:rPr>
                        <a:t>Course Object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ourier New" pitchFamily="49" charset="0"/>
                        </a:rPr>
                        <a:t>title = “cs1”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ourier New" pitchFamily="49" charset="0"/>
                        </a:rPr>
                        <a:t> teacher=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ourier New" pitchFamily="49" charset="0"/>
                        </a:rPr>
                        <a:t>    “teach”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kern="1200" cap="none" normalizeH="0" baseline="0" dirty="0" smtClean="0">
                          <a:ln>
                            <a:noFill/>
                          </a:ln>
                          <a:solidFill>
                            <a:schemeClr val="tx1"/>
                          </a:solidFill>
                          <a:effectLst/>
                          <a:latin typeface="Courier New" pitchFamily="49" charset="0"/>
                          <a:ea typeface="+mn-ea"/>
                          <a:cs typeface="+mn-cs"/>
                        </a:rPr>
                        <a:t>Course Object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kern="1200" cap="none" normalizeH="0" baseline="0" dirty="0" smtClean="0">
                          <a:ln>
                            <a:noFill/>
                          </a:ln>
                          <a:solidFill>
                            <a:schemeClr val="tx1"/>
                          </a:solidFill>
                          <a:effectLst/>
                          <a:latin typeface="Courier New" pitchFamily="49" charset="0"/>
                          <a:ea typeface="+mn-ea"/>
                          <a:cs typeface="+mn-cs"/>
                        </a:rPr>
                        <a:t>title = “cs2”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kern="1200" cap="none" normalizeH="0" baseline="0" dirty="0" smtClean="0">
                          <a:ln>
                            <a:noFill/>
                          </a:ln>
                          <a:solidFill>
                            <a:schemeClr val="tx1"/>
                          </a:solidFill>
                          <a:effectLst/>
                          <a:latin typeface="Courier New" pitchFamily="49" charset="0"/>
                          <a:ea typeface="+mn-ea"/>
                          <a:cs typeface="+mn-cs"/>
                        </a:rPr>
                        <a:t> teacher=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kern="1200" cap="none" normalizeH="0" baseline="0" dirty="0" smtClean="0">
                          <a:ln>
                            <a:noFill/>
                          </a:ln>
                          <a:solidFill>
                            <a:schemeClr val="tx1"/>
                          </a:solidFill>
                          <a:effectLst/>
                          <a:latin typeface="Courier New" pitchFamily="49" charset="0"/>
                          <a:ea typeface="+mn-ea"/>
                          <a:cs typeface="+mn-cs"/>
                        </a:rPr>
                        <a:t>    “teach”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kern="1200" cap="none" normalizeH="0" baseline="0" dirty="0" smtClean="0">
                          <a:ln>
                            <a:noFill/>
                          </a:ln>
                          <a:solidFill>
                            <a:schemeClr val="tx1"/>
                          </a:solidFill>
                          <a:effectLst/>
                          <a:latin typeface="Courier New" pitchFamily="49" charset="0"/>
                          <a:ea typeface="+mn-ea"/>
                          <a:cs typeface="+mn-cs"/>
                        </a:rPr>
                        <a:t>Course Object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kern="1200" cap="none" normalizeH="0" baseline="0" dirty="0" smtClean="0">
                          <a:ln>
                            <a:noFill/>
                          </a:ln>
                          <a:solidFill>
                            <a:schemeClr val="tx1"/>
                          </a:solidFill>
                          <a:effectLst/>
                          <a:latin typeface="Courier New" pitchFamily="49" charset="0"/>
                          <a:ea typeface="+mn-ea"/>
                          <a:cs typeface="+mn-cs"/>
                        </a:rPr>
                        <a:t>title = “cs3”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kern="1200" cap="none" normalizeH="0" baseline="0" dirty="0" smtClean="0">
                          <a:ln>
                            <a:noFill/>
                          </a:ln>
                          <a:solidFill>
                            <a:schemeClr val="tx1"/>
                          </a:solidFill>
                          <a:effectLst/>
                          <a:latin typeface="Courier New" pitchFamily="49" charset="0"/>
                          <a:ea typeface="+mn-ea"/>
                          <a:cs typeface="+mn-cs"/>
                        </a:rPr>
                        <a:t>teacher=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kern="1200" cap="none" normalizeH="0" baseline="0" dirty="0" smtClean="0">
                          <a:ln>
                            <a:noFill/>
                          </a:ln>
                          <a:solidFill>
                            <a:schemeClr val="tx1"/>
                          </a:solidFill>
                          <a:effectLst/>
                          <a:latin typeface="Courier New" pitchFamily="49" charset="0"/>
                          <a:ea typeface="+mn-ea"/>
                          <a:cs typeface="+mn-cs"/>
                        </a:rPr>
                        <a:t>    “teach”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56879636"/>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ChangeArrowheads="1"/>
          </p:cNvSpPr>
          <p:nvPr>
            <p:ph type="title"/>
          </p:nvPr>
        </p:nvSpPr>
        <p:spPr/>
        <p:txBody>
          <a:bodyPr/>
          <a:lstStyle/>
          <a:p>
            <a:r>
              <a:rPr lang="en-US" altLang="en-US"/>
              <a:t>Arrays of objects</a:t>
            </a:r>
          </a:p>
        </p:txBody>
      </p:sp>
      <p:sp>
        <p:nvSpPr>
          <p:cNvPr id="831491" name="Rectangle 3"/>
          <p:cNvSpPr>
            <a:spLocks noGrp="1" noChangeArrowheads="1"/>
          </p:cNvSpPr>
          <p:nvPr>
            <p:ph idx="1"/>
          </p:nvPr>
        </p:nvSpPr>
        <p:spPr/>
        <p:txBody>
          <a:bodyPr/>
          <a:lstStyle/>
          <a:p>
            <a:r>
              <a:rPr lang="en-US" altLang="en-US" b="1" dirty="0">
                <a:latin typeface="Courier New" pitchFamily="49" charset="0"/>
              </a:rPr>
              <a:t>null</a:t>
            </a:r>
            <a:r>
              <a:rPr lang="en-US" altLang="en-US" b="1" dirty="0"/>
              <a:t> : </a:t>
            </a:r>
            <a:r>
              <a:rPr lang="en-US" altLang="en-US" dirty="0"/>
              <a:t>A value that does not refer to any object.</a:t>
            </a:r>
            <a:endParaRPr lang="en-US" altLang="en-US" sz="900" dirty="0">
              <a:latin typeface="Courier New" pitchFamily="49" charset="0"/>
            </a:endParaRPr>
          </a:p>
          <a:p>
            <a:pPr lvl="1">
              <a:lnSpc>
                <a:spcPct val="80000"/>
              </a:lnSpc>
              <a:buFontTx/>
              <a:buNone/>
            </a:pPr>
            <a:endParaRPr lang="en-US" altLang="en-US" sz="900" dirty="0">
              <a:latin typeface="Courier New" pitchFamily="49" charset="0"/>
            </a:endParaRPr>
          </a:p>
          <a:p>
            <a:pPr lvl="1"/>
            <a:r>
              <a:rPr lang="en-US" altLang="en-US" dirty="0"/>
              <a:t>The elements of an array of objects are initialized to </a:t>
            </a:r>
            <a:r>
              <a:rPr lang="en-US" altLang="en-US" dirty="0">
                <a:latin typeface="Courier New" pitchFamily="49" charset="0"/>
              </a:rPr>
              <a:t>null</a:t>
            </a:r>
            <a:r>
              <a:rPr lang="en-US" altLang="en-US" dirty="0"/>
              <a:t>.</a:t>
            </a:r>
          </a:p>
          <a:p>
            <a:pPr lvl="1">
              <a:buFontTx/>
              <a:buNone/>
            </a:pPr>
            <a:endParaRPr lang="en-US" altLang="en-US" sz="900" dirty="0"/>
          </a:p>
          <a:p>
            <a:pPr lvl="1">
              <a:lnSpc>
                <a:spcPct val="80000"/>
              </a:lnSpc>
              <a:buFontTx/>
              <a:buNone/>
            </a:pPr>
            <a:r>
              <a:rPr lang="en-US" altLang="en-US" sz="2000" dirty="0">
                <a:latin typeface="Courier New" pitchFamily="49" charset="0"/>
              </a:rPr>
              <a:t>	</a:t>
            </a:r>
            <a:r>
              <a:rPr lang="en-US" altLang="en-US" dirty="0">
                <a:latin typeface="Courier New" pitchFamily="49" charset="0"/>
              </a:rPr>
              <a:t>String[] words = new String[5];</a:t>
            </a:r>
          </a:p>
          <a:p>
            <a:pPr lvl="1">
              <a:lnSpc>
                <a:spcPct val="80000"/>
              </a:lnSpc>
              <a:buFontTx/>
              <a:buNone/>
            </a:pPr>
            <a:r>
              <a:rPr lang="en-US" altLang="en-US" dirty="0">
                <a:latin typeface="Courier New" pitchFamily="49" charset="0"/>
              </a:rPr>
              <a:t>	</a:t>
            </a:r>
            <a:r>
              <a:rPr lang="en-US" altLang="en-US" dirty="0" smtClean="0">
                <a:latin typeface="Courier New" pitchFamily="49" charset="0"/>
              </a:rPr>
              <a:t>Course[] courses = </a:t>
            </a:r>
            <a:r>
              <a:rPr lang="en-US" altLang="en-US" dirty="0">
                <a:latin typeface="Courier New" pitchFamily="49" charset="0"/>
              </a:rPr>
              <a:t>new </a:t>
            </a:r>
            <a:r>
              <a:rPr lang="en-US" altLang="en-US" dirty="0" smtClean="0">
                <a:latin typeface="Courier New" pitchFamily="49" charset="0"/>
              </a:rPr>
              <a:t>Course[3</a:t>
            </a:r>
            <a:r>
              <a:rPr lang="en-US" altLang="en-US" dirty="0">
                <a:latin typeface="Courier New" pitchFamily="49" charset="0"/>
              </a:rPr>
              <a:t>];</a:t>
            </a:r>
          </a:p>
        </p:txBody>
      </p:sp>
      <p:graphicFrame>
        <p:nvGraphicFramePr>
          <p:cNvPr id="831492" name="Group 4"/>
          <p:cNvGraphicFramePr>
            <a:graphicFrameLocks noGrp="1"/>
          </p:cNvGraphicFramePr>
          <p:nvPr/>
        </p:nvGraphicFramePr>
        <p:xfrm>
          <a:off x="3389313" y="3581400"/>
          <a:ext cx="4097337" cy="990600"/>
        </p:xfrm>
        <a:graphic>
          <a:graphicData uri="http://schemas.openxmlformats.org/drawingml/2006/table">
            <a:tbl>
              <a:tblPr/>
              <a:tblGrid>
                <a:gridCol w="874712"/>
                <a:gridCol w="644525"/>
                <a:gridCol w="644525"/>
                <a:gridCol w="644525"/>
                <a:gridCol w="644525"/>
                <a:gridCol w="644525"/>
              </a:tblGrid>
              <a:tr h="495300">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rgbClr val="808080"/>
                          </a:solidFill>
                          <a:effectLst/>
                          <a:latin typeface="Tahoma" pitchFamily="34" charset="0"/>
                        </a:rPr>
                        <a:t>index</a:t>
                      </a:r>
                    </a:p>
                  </a:txBody>
                  <a:tcPr horzOverflow="overflow">
                    <a:lnL cap="flat">
                      <a:noFill/>
                    </a:lnL>
                    <a:lnR>
                      <a:noFill/>
                    </a:lnR>
                    <a:lnT cap="flat">
                      <a:noFill/>
                    </a:lnT>
                    <a:lnB>
                      <a:noFill/>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rgbClr val="808080"/>
                          </a:solidFill>
                          <a:effectLst/>
                          <a:latin typeface="Tahoma" pitchFamily="34" charset="0"/>
                        </a:rPr>
                        <a:t>0</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rgbClr val="808080"/>
                          </a:solidFill>
                          <a:effectLst/>
                          <a:latin typeface="Tahoma" pitchFamily="34" charset="0"/>
                        </a:rPr>
                        <a:t>1</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rgbClr val="808080"/>
                          </a:solidFill>
                          <a:effectLst/>
                          <a:latin typeface="Tahoma" pitchFamily="34" charset="0"/>
                        </a:rPr>
                        <a:t>2</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rgbClr val="808080"/>
                          </a:solidFill>
                          <a:effectLst/>
                          <a:latin typeface="Tahoma" pitchFamily="34" charset="0"/>
                        </a:rPr>
                        <a:t>3</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rgbClr val="808080"/>
                          </a:solidFill>
                          <a:effectLst/>
                          <a:latin typeface="Tahoma" pitchFamily="34" charset="0"/>
                        </a:rPr>
                        <a:t>4</a:t>
                      </a:r>
                    </a:p>
                  </a:txBody>
                  <a:tcPr horzOverflow="overflow">
                    <a:lnL>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r>
              <a:tr h="495300">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Tahoma" pitchFamily="34" charset="0"/>
                        </a:rPr>
                        <a:t>value</a:t>
                      </a:r>
                    </a:p>
                  </a:txBody>
                  <a:tcPr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Tahoma" pitchFamily="34" charset="0"/>
                        </a:rPr>
                        <a:t>null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Tahoma" pitchFamily="34" charset="0"/>
                        </a:rPr>
                        <a:t>null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Tahoma" pitchFamily="34" charset="0"/>
                        </a:rPr>
                        <a:t>null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Tahoma" pitchFamily="34" charset="0"/>
                        </a:rPr>
                        <a:t>null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Tahoma" pitchFamily="34" charset="0"/>
                        </a:rPr>
                        <a:t>null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831523" name="Group 35"/>
          <p:cNvGraphicFramePr>
            <a:graphicFrameLocks noGrp="1"/>
          </p:cNvGraphicFramePr>
          <p:nvPr/>
        </p:nvGraphicFramePr>
        <p:xfrm>
          <a:off x="3371850" y="4876800"/>
          <a:ext cx="2808288" cy="990600"/>
        </p:xfrm>
        <a:graphic>
          <a:graphicData uri="http://schemas.openxmlformats.org/drawingml/2006/table">
            <a:tbl>
              <a:tblPr/>
              <a:tblGrid>
                <a:gridCol w="874713"/>
                <a:gridCol w="644525"/>
                <a:gridCol w="644525"/>
                <a:gridCol w="644525"/>
              </a:tblGrid>
              <a:tr h="495300">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rgbClr val="808080"/>
                          </a:solidFill>
                          <a:effectLst/>
                          <a:latin typeface="Tahoma" pitchFamily="34" charset="0"/>
                        </a:rPr>
                        <a:t>index</a:t>
                      </a:r>
                    </a:p>
                  </a:txBody>
                  <a:tcPr horzOverflow="overflow">
                    <a:lnL cap="flat">
                      <a:noFill/>
                    </a:lnL>
                    <a:lnR>
                      <a:noFill/>
                    </a:lnR>
                    <a:lnT cap="flat">
                      <a:noFill/>
                    </a:lnT>
                    <a:lnB>
                      <a:noFill/>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rgbClr val="808080"/>
                          </a:solidFill>
                          <a:effectLst/>
                          <a:latin typeface="Tahoma" pitchFamily="34" charset="0"/>
                        </a:rPr>
                        <a:t>0</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rgbClr val="808080"/>
                          </a:solidFill>
                          <a:effectLst/>
                          <a:latin typeface="Tahoma" pitchFamily="34" charset="0"/>
                        </a:rPr>
                        <a:t>1</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rgbClr val="808080"/>
                          </a:solidFill>
                          <a:effectLst/>
                          <a:latin typeface="Tahoma" pitchFamily="34" charset="0"/>
                        </a:rPr>
                        <a:t>2</a:t>
                      </a:r>
                    </a:p>
                  </a:txBody>
                  <a:tcPr horzOverflow="overflow">
                    <a:lnL>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r>
              <a:tr h="495300">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Tahoma" pitchFamily="34" charset="0"/>
                        </a:rPr>
                        <a:t>value</a:t>
                      </a:r>
                    </a:p>
                  </a:txBody>
                  <a:tcPr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Tahoma" pitchFamily="34" charset="0"/>
                        </a:rPr>
                        <a:t>null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Tahoma" pitchFamily="34" charset="0"/>
                        </a:rPr>
                        <a:t>null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Tahoma" pitchFamily="34" charset="0"/>
                        </a:rPr>
                        <a:t>null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831546" name="Group 58"/>
          <p:cNvGrpSpPr>
            <a:grpSpLocks/>
          </p:cNvGrpSpPr>
          <p:nvPr/>
        </p:nvGrpSpPr>
        <p:grpSpPr bwMode="auto">
          <a:xfrm>
            <a:off x="838200" y="3962400"/>
            <a:ext cx="3429000" cy="444500"/>
            <a:chOff x="1248" y="2888"/>
            <a:chExt cx="2160" cy="280"/>
          </a:xfrm>
        </p:grpSpPr>
        <p:sp>
          <p:nvSpPr>
            <p:cNvPr id="831547" name="Rectangle 59"/>
            <p:cNvSpPr>
              <a:spLocks noChangeArrowheads="1"/>
            </p:cNvSpPr>
            <p:nvPr/>
          </p:nvSpPr>
          <p:spPr bwMode="auto">
            <a:xfrm>
              <a:off x="1248" y="2888"/>
              <a:ext cx="720"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sz="2000">
                  <a:solidFill>
                    <a:schemeClr val="tx1"/>
                  </a:solidFill>
                  <a:latin typeface="Tahoma" pitchFamily="34" charset="0"/>
                </a:defRPr>
              </a:lvl1pPr>
              <a:lvl2pPr algn="l">
                <a:spcBef>
                  <a:spcPct val="20000"/>
                </a:spcBef>
                <a:buChar char="–"/>
                <a:defRPr sz="2000">
                  <a:solidFill>
                    <a:schemeClr val="tx1"/>
                  </a:solidFill>
                  <a:latin typeface="Tahoma" pitchFamily="34" charset="0"/>
                </a:defRPr>
              </a:lvl2pPr>
              <a:lvl3pPr algn="l">
                <a:spcBef>
                  <a:spcPct val="20000"/>
                </a:spcBef>
                <a:buChar char="•"/>
                <a:defRPr>
                  <a:solidFill>
                    <a:schemeClr val="tx1"/>
                  </a:solidFill>
                  <a:latin typeface="Tahoma" pitchFamily="34" charset="0"/>
                </a:defRPr>
              </a:lvl3pPr>
              <a:lvl4pPr algn="l">
                <a:spcBef>
                  <a:spcPct val="20000"/>
                </a:spcBef>
                <a:buChar char="–"/>
                <a:defRPr sz="1600">
                  <a:solidFill>
                    <a:schemeClr val="tx1"/>
                  </a:solidFill>
                  <a:latin typeface="Tahoma" pitchFamily="34" charset="0"/>
                </a:defRPr>
              </a:lvl4pPr>
              <a:lvl5pPr algn="l">
                <a:spcBef>
                  <a:spcPct val="20000"/>
                </a:spcBef>
                <a:buChar char="»"/>
                <a:defRPr sz="1600">
                  <a:solidFill>
                    <a:schemeClr val="tx1"/>
                  </a:solidFill>
                  <a:latin typeface="Tahoma" pitchFamily="34" charset="0"/>
                </a:defRPr>
              </a:lvl5pPr>
              <a:lvl6pPr fontAlgn="base">
                <a:spcBef>
                  <a:spcPct val="20000"/>
                </a:spcBef>
                <a:spcAft>
                  <a:spcPct val="0"/>
                </a:spcAft>
                <a:buChar char="»"/>
                <a:defRPr sz="1600">
                  <a:solidFill>
                    <a:schemeClr val="tx1"/>
                  </a:solidFill>
                  <a:latin typeface="Tahoma" pitchFamily="34" charset="0"/>
                </a:defRPr>
              </a:lvl6pPr>
              <a:lvl7pPr fontAlgn="base">
                <a:spcBef>
                  <a:spcPct val="20000"/>
                </a:spcBef>
                <a:spcAft>
                  <a:spcPct val="0"/>
                </a:spcAft>
                <a:buChar char="»"/>
                <a:defRPr sz="1600">
                  <a:solidFill>
                    <a:schemeClr val="tx1"/>
                  </a:solidFill>
                  <a:latin typeface="Tahoma" pitchFamily="34" charset="0"/>
                </a:defRPr>
              </a:lvl7pPr>
              <a:lvl8pPr fontAlgn="base">
                <a:spcBef>
                  <a:spcPct val="20000"/>
                </a:spcBef>
                <a:spcAft>
                  <a:spcPct val="0"/>
                </a:spcAft>
                <a:buChar char="»"/>
                <a:defRPr sz="1600">
                  <a:solidFill>
                    <a:schemeClr val="tx1"/>
                  </a:solidFill>
                  <a:latin typeface="Tahoma" pitchFamily="34" charset="0"/>
                </a:defRPr>
              </a:lvl8pPr>
              <a:lvl9pPr fontAlgn="base">
                <a:spcBef>
                  <a:spcPct val="20000"/>
                </a:spcBef>
                <a:spcAft>
                  <a:spcPct val="0"/>
                </a:spcAft>
                <a:buChar char="»"/>
                <a:defRPr sz="1600">
                  <a:solidFill>
                    <a:schemeClr val="tx1"/>
                  </a:solidFill>
                  <a:latin typeface="Tahoma" pitchFamily="34" charset="0"/>
                </a:defRPr>
              </a:lvl9pPr>
            </a:lstStyle>
            <a:p>
              <a:pPr algn="r">
                <a:buFontTx/>
                <a:buNone/>
              </a:pPr>
              <a:r>
                <a:rPr lang="en-US" altLang="en-US" i="1"/>
                <a:t>words</a:t>
              </a:r>
            </a:p>
          </p:txBody>
        </p:sp>
        <p:sp>
          <p:nvSpPr>
            <p:cNvPr id="831548" name="Line 60"/>
            <p:cNvSpPr>
              <a:spLocks noChangeShapeType="1"/>
            </p:cNvSpPr>
            <p:nvPr/>
          </p:nvSpPr>
          <p:spPr bwMode="auto">
            <a:xfrm flipV="1">
              <a:off x="2208" y="3023"/>
              <a:ext cx="1200" cy="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1549" name="Oval 61"/>
            <p:cNvSpPr>
              <a:spLocks noChangeArrowheads="1"/>
            </p:cNvSpPr>
            <p:nvPr/>
          </p:nvSpPr>
          <p:spPr bwMode="auto">
            <a:xfrm>
              <a:off x="1984" y="2903"/>
              <a:ext cx="240" cy="240"/>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831550" name="Group 62"/>
          <p:cNvGrpSpPr>
            <a:grpSpLocks/>
          </p:cNvGrpSpPr>
          <p:nvPr/>
        </p:nvGrpSpPr>
        <p:grpSpPr bwMode="auto">
          <a:xfrm>
            <a:off x="609600" y="5194300"/>
            <a:ext cx="3657600" cy="444500"/>
            <a:chOff x="480" y="3512"/>
            <a:chExt cx="2304" cy="280"/>
          </a:xfrm>
        </p:grpSpPr>
        <p:sp>
          <p:nvSpPr>
            <p:cNvPr id="831551" name="Rectangle 63"/>
            <p:cNvSpPr>
              <a:spLocks noChangeArrowheads="1"/>
            </p:cNvSpPr>
            <p:nvPr/>
          </p:nvSpPr>
          <p:spPr bwMode="auto">
            <a:xfrm>
              <a:off x="480" y="3512"/>
              <a:ext cx="864"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sz="2000">
                  <a:solidFill>
                    <a:schemeClr val="tx1"/>
                  </a:solidFill>
                  <a:latin typeface="Tahoma" pitchFamily="34" charset="0"/>
                </a:defRPr>
              </a:lvl1pPr>
              <a:lvl2pPr algn="l">
                <a:spcBef>
                  <a:spcPct val="20000"/>
                </a:spcBef>
                <a:buChar char="–"/>
                <a:defRPr sz="2000">
                  <a:solidFill>
                    <a:schemeClr val="tx1"/>
                  </a:solidFill>
                  <a:latin typeface="Tahoma" pitchFamily="34" charset="0"/>
                </a:defRPr>
              </a:lvl2pPr>
              <a:lvl3pPr algn="l">
                <a:spcBef>
                  <a:spcPct val="20000"/>
                </a:spcBef>
                <a:buChar char="•"/>
                <a:defRPr>
                  <a:solidFill>
                    <a:schemeClr val="tx1"/>
                  </a:solidFill>
                  <a:latin typeface="Tahoma" pitchFamily="34" charset="0"/>
                </a:defRPr>
              </a:lvl3pPr>
              <a:lvl4pPr algn="l">
                <a:spcBef>
                  <a:spcPct val="20000"/>
                </a:spcBef>
                <a:buChar char="–"/>
                <a:defRPr sz="1600">
                  <a:solidFill>
                    <a:schemeClr val="tx1"/>
                  </a:solidFill>
                  <a:latin typeface="Tahoma" pitchFamily="34" charset="0"/>
                </a:defRPr>
              </a:lvl4pPr>
              <a:lvl5pPr algn="l">
                <a:spcBef>
                  <a:spcPct val="20000"/>
                </a:spcBef>
                <a:buChar char="»"/>
                <a:defRPr sz="1600">
                  <a:solidFill>
                    <a:schemeClr val="tx1"/>
                  </a:solidFill>
                  <a:latin typeface="Tahoma" pitchFamily="34" charset="0"/>
                </a:defRPr>
              </a:lvl5pPr>
              <a:lvl6pPr fontAlgn="base">
                <a:spcBef>
                  <a:spcPct val="20000"/>
                </a:spcBef>
                <a:spcAft>
                  <a:spcPct val="0"/>
                </a:spcAft>
                <a:buChar char="»"/>
                <a:defRPr sz="1600">
                  <a:solidFill>
                    <a:schemeClr val="tx1"/>
                  </a:solidFill>
                  <a:latin typeface="Tahoma" pitchFamily="34" charset="0"/>
                </a:defRPr>
              </a:lvl6pPr>
              <a:lvl7pPr fontAlgn="base">
                <a:spcBef>
                  <a:spcPct val="20000"/>
                </a:spcBef>
                <a:spcAft>
                  <a:spcPct val="0"/>
                </a:spcAft>
                <a:buChar char="»"/>
                <a:defRPr sz="1600">
                  <a:solidFill>
                    <a:schemeClr val="tx1"/>
                  </a:solidFill>
                  <a:latin typeface="Tahoma" pitchFamily="34" charset="0"/>
                </a:defRPr>
              </a:lvl7pPr>
              <a:lvl8pPr fontAlgn="base">
                <a:spcBef>
                  <a:spcPct val="20000"/>
                </a:spcBef>
                <a:spcAft>
                  <a:spcPct val="0"/>
                </a:spcAft>
                <a:buChar char="»"/>
                <a:defRPr sz="1600">
                  <a:solidFill>
                    <a:schemeClr val="tx1"/>
                  </a:solidFill>
                  <a:latin typeface="Tahoma" pitchFamily="34" charset="0"/>
                </a:defRPr>
              </a:lvl8pPr>
              <a:lvl9pPr fontAlgn="base">
                <a:spcBef>
                  <a:spcPct val="20000"/>
                </a:spcBef>
                <a:spcAft>
                  <a:spcPct val="0"/>
                </a:spcAft>
                <a:buChar char="»"/>
                <a:defRPr sz="1600">
                  <a:solidFill>
                    <a:schemeClr val="tx1"/>
                  </a:solidFill>
                  <a:latin typeface="Tahoma" pitchFamily="34" charset="0"/>
                </a:defRPr>
              </a:lvl9pPr>
            </a:lstStyle>
            <a:p>
              <a:pPr algn="r">
                <a:buFontTx/>
                <a:buNone/>
              </a:pPr>
              <a:r>
                <a:rPr lang="en-US" altLang="en-US" i="1" dirty="0" smtClean="0"/>
                <a:t>courses</a:t>
              </a:r>
              <a:endParaRPr lang="en-US" altLang="en-US" i="1" dirty="0"/>
            </a:p>
          </p:txBody>
        </p:sp>
        <p:sp>
          <p:nvSpPr>
            <p:cNvPr id="831552" name="Line 64"/>
            <p:cNvSpPr>
              <a:spLocks noChangeShapeType="1"/>
            </p:cNvSpPr>
            <p:nvPr/>
          </p:nvSpPr>
          <p:spPr bwMode="auto">
            <a:xfrm>
              <a:off x="1584" y="3648"/>
              <a:ext cx="1200" cy="4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1553" name="Oval 65"/>
            <p:cNvSpPr>
              <a:spLocks noChangeArrowheads="1"/>
            </p:cNvSpPr>
            <p:nvPr/>
          </p:nvSpPr>
          <p:spPr bwMode="auto">
            <a:xfrm>
              <a:off x="1360" y="3527"/>
              <a:ext cx="240" cy="240"/>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Tree>
    <p:extLst>
      <p:ext uri="{BB962C8B-B14F-4D97-AF65-F5344CB8AC3E}">
        <p14:creationId xmlns:p14="http://schemas.microsoft.com/office/powerpoint/2010/main" val="3792438971"/>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p:txBody>
          <a:bodyPr/>
          <a:lstStyle/>
          <a:p>
            <a:r>
              <a:rPr lang="en-US" altLang="en-US"/>
              <a:t>Things you </a:t>
            </a:r>
            <a:r>
              <a:rPr lang="en-US" altLang="en-US" b="0"/>
              <a:t>can</a:t>
            </a:r>
            <a:r>
              <a:rPr lang="en-US" altLang="en-US"/>
              <a:t> do w/ </a:t>
            </a:r>
            <a:r>
              <a:rPr lang="en-US" altLang="en-US">
                <a:latin typeface="Courier New" pitchFamily="49" charset="0"/>
              </a:rPr>
              <a:t>null</a:t>
            </a:r>
          </a:p>
        </p:txBody>
      </p:sp>
      <p:sp>
        <p:nvSpPr>
          <p:cNvPr id="832515" name="Rectangle 3"/>
          <p:cNvSpPr>
            <a:spLocks noGrp="1" noChangeArrowheads="1"/>
          </p:cNvSpPr>
          <p:nvPr>
            <p:ph idx="1"/>
          </p:nvPr>
        </p:nvSpPr>
        <p:spPr/>
        <p:txBody>
          <a:bodyPr/>
          <a:lstStyle/>
          <a:p>
            <a:r>
              <a:rPr lang="en-US" altLang="en-US"/>
              <a:t>store </a:t>
            </a:r>
            <a:r>
              <a:rPr lang="en-US" altLang="en-US">
                <a:latin typeface="Courier New" pitchFamily="49" charset="0"/>
              </a:rPr>
              <a:t>null</a:t>
            </a:r>
            <a:r>
              <a:rPr lang="en-US" altLang="en-US"/>
              <a:t> in a variable or an array element</a:t>
            </a:r>
          </a:p>
          <a:p>
            <a:pPr lvl="1">
              <a:lnSpc>
                <a:spcPct val="70000"/>
              </a:lnSpc>
              <a:buFontTx/>
              <a:buNone/>
            </a:pPr>
            <a:r>
              <a:rPr lang="en-US" altLang="en-US">
                <a:latin typeface="Courier New" pitchFamily="49" charset="0"/>
              </a:rPr>
              <a:t>String s = null;</a:t>
            </a:r>
          </a:p>
          <a:p>
            <a:pPr lvl="1">
              <a:lnSpc>
                <a:spcPct val="70000"/>
              </a:lnSpc>
              <a:buFontTx/>
              <a:buNone/>
            </a:pPr>
            <a:r>
              <a:rPr lang="en-US" altLang="en-US">
                <a:latin typeface="Courier New" pitchFamily="49" charset="0"/>
              </a:rPr>
              <a:t>words[2] = null;</a:t>
            </a:r>
          </a:p>
          <a:p>
            <a:pPr>
              <a:lnSpc>
                <a:spcPct val="70000"/>
              </a:lnSpc>
              <a:buFontTx/>
              <a:buNone/>
            </a:pPr>
            <a:endParaRPr lang="en-US" altLang="en-US" sz="900">
              <a:latin typeface="Courier New" pitchFamily="49" charset="0"/>
            </a:endParaRPr>
          </a:p>
          <a:p>
            <a:pPr>
              <a:lnSpc>
                <a:spcPct val="70000"/>
              </a:lnSpc>
              <a:buFontTx/>
              <a:buNone/>
            </a:pPr>
            <a:endParaRPr lang="en-US" altLang="en-US" sz="900">
              <a:latin typeface="Courier New" pitchFamily="49" charset="0"/>
            </a:endParaRPr>
          </a:p>
          <a:p>
            <a:r>
              <a:rPr lang="en-US" altLang="en-US"/>
              <a:t>print a </a:t>
            </a:r>
            <a:r>
              <a:rPr lang="en-US" altLang="en-US">
                <a:latin typeface="Courier New" pitchFamily="49" charset="0"/>
              </a:rPr>
              <a:t>null</a:t>
            </a:r>
            <a:r>
              <a:rPr lang="en-US" altLang="en-US"/>
              <a:t> reference</a:t>
            </a:r>
          </a:p>
          <a:p>
            <a:pPr lvl="1">
              <a:lnSpc>
                <a:spcPct val="70000"/>
              </a:lnSpc>
              <a:buFontTx/>
              <a:buNone/>
            </a:pPr>
            <a:r>
              <a:rPr lang="en-US" altLang="en-US">
                <a:latin typeface="Courier New" pitchFamily="49" charset="0"/>
              </a:rPr>
              <a:t>System.out.println(s);      </a:t>
            </a:r>
            <a:r>
              <a:rPr lang="en-US" altLang="en-US" b="1">
                <a:solidFill>
                  <a:srgbClr val="008080"/>
                </a:solidFill>
                <a:latin typeface="Courier New" pitchFamily="49" charset="0"/>
              </a:rPr>
              <a:t>// null</a:t>
            </a:r>
          </a:p>
          <a:p>
            <a:pPr>
              <a:lnSpc>
                <a:spcPct val="70000"/>
              </a:lnSpc>
              <a:buFontTx/>
              <a:buNone/>
            </a:pPr>
            <a:endParaRPr lang="en-US" altLang="en-US" sz="900" b="1">
              <a:solidFill>
                <a:srgbClr val="008080"/>
              </a:solidFill>
              <a:latin typeface="Courier New" pitchFamily="49" charset="0"/>
            </a:endParaRPr>
          </a:p>
          <a:p>
            <a:pPr>
              <a:lnSpc>
                <a:spcPct val="70000"/>
              </a:lnSpc>
              <a:buFontTx/>
              <a:buNone/>
            </a:pPr>
            <a:endParaRPr lang="en-US" altLang="en-US" sz="900" b="1">
              <a:solidFill>
                <a:srgbClr val="008080"/>
              </a:solidFill>
              <a:latin typeface="Courier New" pitchFamily="49" charset="0"/>
            </a:endParaRPr>
          </a:p>
          <a:p>
            <a:r>
              <a:rPr lang="en-US" altLang="en-US"/>
              <a:t>ask whether a variable or array element is </a:t>
            </a:r>
            <a:r>
              <a:rPr lang="en-US" altLang="en-US">
                <a:latin typeface="Courier New" pitchFamily="49" charset="0"/>
              </a:rPr>
              <a:t>null</a:t>
            </a:r>
          </a:p>
          <a:p>
            <a:pPr lvl="1">
              <a:lnSpc>
                <a:spcPct val="70000"/>
              </a:lnSpc>
              <a:buFontTx/>
              <a:buNone/>
            </a:pPr>
            <a:r>
              <a:rPr lang="en-US" altLang="en-US">
                <a:latin typeface="Courier New" pitchFamily="49" charset="0"/>
              </a:rPr>
              <a:t>if (words[2] == null) { ...</a:t>
            </a:r>
            <a:endParaRPr lang="en-US" altLang="en-US"/>
          </a:p>
          <a:p>
            <a:pPr>
              <a:lnSpc>
                <a:spcPct val="70000"/>
              </a:lnSpc>
              <a:buFontTx/>
              <a:buNone/>
            </a:pPr>
            <a:endParaRPr lang="en-US" altLang="en-US" sz="900"/>
          </a:p>
          <a:p>
            <a:pPr>
              <a:lnSpc>
                <a:spcPct val="70000"/>
              </a:lnSpc>
              <a:buFontTx/>
              <a:buNone/>
            </a:pPr>
            <a:endParaRPr lang="en-US" altLang="en-US" sz="900"/>
          </a:p>
          <a:p>
            <a:r>
              <a:rPr lang="en-US" altLang="en-US"/>
              <a:t>pass </a:t>
            </a:r>
            <a:r>
              <a:rPr lang="en-US" altLang="en-US">
                <a:latin typeface="Courier New" pitchFamily="49" charset="0"/>
              </a:rPr>
              <a:t>null</a:t>
            </a:r>
            <a:r>
              <a:rPr lang="en-US" altLang="en-US"/>
              <a:t> as a parameter to a method</a:t>
            </a:r>
          </a:p>
          <a:p>
            <a:pPr lvl="1">
              <a:lnSpc>
                <a:spcPct val="70000"/>
              </a:lnSpc>
              <a:buFontTx/>
              <a:buNone/>
            </a:pPr>
            <a:r>
              <a:rPr lang="en-US" altLang="en-US">
                <a:latin typeface="Courier New" pitchFamily="49" charset="0"/>
              </a:rPr>
              <a:t>System.out.println(null);   </a:t>
            </a:r>
            <a:r>
              <a:rPr lang="en-US" altLang="en-US" b="1">
                <a:solidFill>
                  <a:srgbClr val="008080"/>
                </a:solidFill>
                <a:latin typeface="Courier New" pitchFamily="49" charset="0"/>
              </a:rPr>
              <a:t>// null</a:t>
            </a:r>
          </a:p>
          <a:p>
            <a:pPr>
              <a:lnSpc>
                <a:spcPct val="70000"/>
              </a:lnSpc>
              <a:buFontTx/>
              <a:buNone/>
            </a:pPr>
            <a:endParaRPr lang="en-US" altLang="en-US" sz="900" b="1">
              <a:solidFill>
                <a:srgbClr val="008080"/>
              </a:solidFill>
              <a:latin typeface="Courier New" pitchFamily="49" charset="0"/>
            </a:endParaRPr>
          </a:p>
          <a:p>
            <a:pPr>
              <a:lnSpc>
                <a:spcPct val="70000"/>
              </a:lnSpc>
              <a:buFontTx/>
              <a:buNone/>
            </a:pPr>
            <a:endParaRPr lang="en-US" altLang="en-US" sz="900"/>
          </a:p>
          <a:p>
            <a:r>
              <a:rPr lang="en-US" altLang="en-US"/>
              <a:t>return </a:t>
            </a:r>
            <a:r>
              <a:rPr lang="en-US" altLang="en-US">
                <a:latin typeface="Courier New" pitchFamily="49" charset="0"/>
              </a:rPr>
              <a:t>null</a:t>
            </a:r>
            <a:r>
              <a:rPr lang="en-US" altLang="en-US"/>
              <a:t> from a method  (often to indicate failure)</a:t>
            </a:r>
          </a:p>
          <a:p>
            <a:pPr lvl="1">
              <a:buFontTx/>
              <a:buNone/>
            </a:pPr>
            <a:r>
              <a:rPr lang="en-US" altLang="en-US">
                <a:latin typeface="Courier New" pitchFamily="49" charset="0"/>
              </a:rPr>
              <a:t>return null;</a:t>
            </a:r>
          </a:p>
        </p:txBody>
      </p:sp>
    </p:spTree>
    <p:extLst>
      <p:ext uri="{BB962C8B-B14F-4D97-AF65-F5344CB8AC3E}">
        <p14:creationId xmlns:p14="http://schemas.microsoft.com/office/powerpoint/2010/main" val="3754288206"/>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Grp="1" noChangeArrowheads="1"/>
          </p:cNvSpPr>
          <p:nvPr>
            <p:ph type="title"/>
          </p:nvPr>
        </p:nvSpPr>
        <p:spPr/>
        <p:txBody>
          <a:bodyPr/>
          <a:lstStyle/>
          <a:p>
            <a:r>
              <a:rPr lang="en-US" altLang="en-US"/>
              <a:t>Null pointer exception</a:t>
            </a:r>
          </a:p>
        </p:txBody>
      </p:sp>
      <p:sp>
        <p:nvSpPr>
          <p:cNvPr id="833539" name="Rectangle 3"/>
          <p:cNvSpPr>
            <a:spLocks noGrp="1" noChangeArrowheads="1"/>
          </p:cNvSpPr>
          <p:nvPr>
            <p:ph idx="1"/>
          </p:nvPr>
        </p:nvSpPr>
        <p:spPr/>
        <p:txBody>
          <a:bodyPr>
            <a:normAutofit lnSpcReduction="10000"/>
          </a:bodyPr>
          <a:lstStyle/>
          <a:p>
            <a:r>
              <a:rPr lang="en-US" altLang="en-US" b="1"/>
              <a:t>dereference</a:t>
            </a:r>
            <a:r>
              <a:rPr lang="en-US" altLang="en-US"/>
              <a:t>: To access data or methods of an object with the dot notation, such as </a:t>
            </a:r>
            <a:r>
              <a:rPr lang="en-US" altLang="en-US">
                <a:latin typeface="Courier New" pitchFamily="49" charset="0"/>
              </a:rPr>
              <a:t>s.length()</a:t>
            </a:r>
            <a:r>
              <a:rPr lang="en-US" altLang="en-US"/>
              <a:t> .</a:t>
            </a:r>
          </a:p>
          <a:p>
            <a:pPr lvl="1"/>
            <a:r>
              <a:rPr lang="en-US" altLang="en-US"/>
              <a:t>It is illegal to dereference </a:t>
            </a:r>
            <a:r>
              <a:rPr lang="en-US" altLang="en-US">
                <a:latin typeface="Courier New" pitchFamily="49" charset="0"/>
              </a:rPr>
              <a:t>null</a:t>
            </a:r>
            <a:r>
              <a:rPr lang="en-US" altLang="en-US"/>
              <a:t> (causes an exception).</a:t>
            </a:r>
            <a:endParaRPr lang="en-US" altLang="en-US" sz="900"/>
          </a:p>
          <a:p>
            <a:pPr lvl="1"/>
            <a:r>
              <a:rPr lang="en-US" altLang="en-US">
                <a:latin typeface="Courier New" pitchFamily="49" charset="0"/>
              </a:rPr>
              <a:t>null</a:t>
            </a:r>
            <a:r>
              <a:rPr lang="en-US" altLang="en-US"/>
              <a:t> is not any object, so it has no methods or data.</a:t>
            </a:r>
          </a:p>
          <a:p>
            <a:pPr lvl="1">
              <a:lnSpc>
                <a:spcPct val="80000"/>
              </a:lnSpc>
              <a:buFontTx/>
              <a:buNone/>
            </a:pPr>
            <a:endParaRPr lang="en-US" altLang="en-US"/>
          </a:p>
          <a:p>
            <a:pPr lvl="1">
              <a:lnSpc>
                <a:spcPct val="80000"/>
              </a:lnSpc>
              <a:buFontTx/>
              <a:buNone/>
            </a:pPr>
            <a:r>
              <a:rPr lang="en-US" altLang="en-US">
                <a:latin typeface="Courier New" pitchFamily="49" charset="0"/>
              </a:rPr>
              <a:t>	String[] words = new String[5];</a:t>
            </a:r>
          </a:p>
          <a:p>
            <a:pPr lvl="1">
              <a:lnSpc>
                <a:spcPct val="80000"/>
              </a:lnSpc>
              <a:buFontTx/>
              <a:buNone/>
            </a:pPr>
            <a:r>
              <a:rPr lang="en-US" altLang="en-US">
                <a:latin typeface="Courier New" pitchFamily="49" charset="0"/>
              </a:rPr>
              <a:t>	System.out.println("word is: " + words[0]);</a:t>
            </a:r>
          </a:p>
          <a:p>
            <a:pPr lvl="1">
              <a:lnSpc>
                <a:spcPct val="80000"/>
              </a:lnSpc>
              <a:buFontTx/>
              <a:buNone/>
            </a:pPr>
            <a:r>
              <a:rPr lang="en-US" altLang="en-US">
                <a:latin typeface="Courier New" pitchFamily="49" charset="0"/>
              </a:rPr>
              <a:t>	words[0] = </a:t>
            </a:r>
            <a:r>
              <a:rPr lang="en-US" altLang="en-US" b="1">
                <a:solidFill>
                  <a:srgbClr val="800000"/>
                </a:solidFill>
                <a:latin typeface="Courier New" pitchFamily="49" charset="0"/>
              </a:rPr>
              <a:t>words[0].toUpperCase()</a:t>
            </a:r>
            <a:r>
              <a:rPr lang="en-US" altLang="en-US">
                <a:latin typeface="Courier New" pitchFamily="49" charset="0"/>
              </a:rPr>
              <a:t>;   </a:t>
            </a:r>
            <a:r>
              <a:rPr lang="en-US" altLang="en-US" b="1">
                <a:solidFill>
                  <a:srgbClr val="800000"/>
                </a:solidFill>
                <a:latin typeface="Courier New" pitchFamily="49" charset="0"/>
              </a:rPr>
              <a:t>// ERROR</a:t>
            </a:r>
            <a:endParaRPr lang="en-US" altLang="en-US" b="1">
              <a:solidFill>
                <a:srgbClr val="008080"/>
              </a:solidFill>
              <a:latin typeface="Courier New" pitchFamily="49" charset="0"/>
            </a:endParaRPr>
          </a:p>
          <a:p>
            <a:pPr lvl="1">
              <a:lnSpc>
                <a:spcPct val="80000"/>
              </a:lnSpc>
              <a:buFontTx/>
              <a:buNone/>
            </a:pPr>
            <a:endParaRPr lang="en-US" altLang="en-US" b="1">
              <a:solidFill>
                <a:srgbClr val="008080"/>
              </a:solidFill>
              <a:latin typeface="Courier New" pitchFamily="49" charset="0"/>
            </a:endParaRPr>
          </a:p>
          <a:p>
            <a:pPr lvl="1">
              <a:lnSpc>
                <a:spcPct val="80000"/>
              </a:lnSpc>
              <a:buFontTx/>
              <a:buNone/>
            </a:pPr>
            <a:endParaRPr lang="en-US" altLang="en-US" b="1">
              <a:solidFill>
                <a:srgbClr val="008080"/>
              </a:solidFill>
              <a:latin typeface="Courier New" pitchFamily="49" charset="0"/>
            </a:endParaRPr>
          </a:p>
          <a:p>
            <a:pPr lvl="1">
              <a:lnSpc>
                <a:spcPct val="80000"/>
              </a:lnSpc>
              <a:buFontTx/>
              <a:buNone/>
            </a:pPr>
            <a:r>
              <a:rPr lang="en-US" altLang="en-US"/>
              <a:t>	Output:</a:t>
            </a:r>
          </a:p>
          <a:p>
            <a:pPr lvl="1">
              <a:lnSpc>
                <a:spcPct val="80000"/>
              </a:lnSpc>
              <a:buFontTx/>
              <a:buNone/>
            </a:pPr>
            <a:r>
              <a:rPr lang="en-US" altLang="en-US">
                <a:latin typeface="Courier New" pitchFamily="49" charset="0"/>
              </a:rPr>
              <a:t>	word is: null</a:t>
            </a:r>
          </a:p>
          <a:p>
            <a:pPr lvl="1">
              <a:lnSpc>
                <a:spcPct val="80000"/>
              </a:lnSpc>
              <a:buFontTx/>
              <a:buNone/>
            </a:pPr>
            <a:r>
              <a:rPr lang="en-US" altLang="en-US">
                <a:solidFill>
                  <a:srgbClr val="800000"/>
                </a:solidFill>
                <a:latin typeface="Courier New" pitchFamily="49" charset="0"/>
              </a:rPr>
              <a:t>	Exception in thread "main" java.lang.NullPointerException</a:t>
            </a:r>
          </a:p>
          <a:p>
            <a:pPr lvl="1">
              <a:lnSpc>
                <a:spcPct val="80000"/>
              </a:lnSpc>
              <a:buFontTx/>
              <a:buNone/>
            </a:pPr>
            <a:r>
              <a:rPr lang="en-US" altLang="en-US">
                <a:solidFill>
                  <a:srgbClr val="800000"/>
                </a:solidFill>
                <a:latin typeface="Courier New" pitchFamily="49" charset="0"/>
              </a:rPr>
              <a:t>	        at Example.main(Example.java:8)</a:t>
            </a:r>
          </a:p>
        </p:txBody>
      </p:sp>
      <p:graphicFrame>
        <p:nvGraphicFramePr>
          <p:cNvPr id="833540" name="Group 4"/>
          <p:cNvGraphicFramePr>
            <a:graphicFrameLocks noGrp="1"/>
          </p:cNvGraphicFramePr>
          <p:nvPr>
            <p:extLst>
              <p:ext uri="{D42A27DB-BD31-4B8C-83A1-F6EECF244321}">
                <p14:modId xmlns:p14="http://schemas.microsoft.com/office/powerpoint/2010/main" val="1355858900"/>
              </p:ext>
            </p:extLst>
          </p:nvPr>
        </p:nvGraphicFramePr>
        <p:xfrm>
          <a:off x="4267200" y="4343400"/>
          <a:ext cx="4097338" cy="792480"/>
        </p:xfrm>
        <a:graphic>
          <a:graphicData uri="http://schemas.openxmlformats.org/drawingml/2006/table">
            <a:tbl>
              <a:tblPr/>
              <a:tblGrid>
                <a:gridCol w="874713"/>
                <a:gridCol w="644525"/>
                <a:gridCol w="644525"/>
                <a:gridCol w="644525"/>
                <a:gridCol w="644525"/>
                <a:gridCol w="644525"/>
              </a:tblGrid>
              <a:tr h="266700">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dirty="0" smtClean="0">
                          <a:ln>
                            <a:noFill/>
                          </a:ln>
                          <a:solidFill>
                            <a:srgbClr val="808080"/>
                          </a:solidFill>
                          <a:effectLst/>
                          <a:latin typeface="Tahoma" pitchFamily="34" charset="0"/>
                        </a:rPr>
                        <a:t>index</a:t>
                      </a:r>
                    </a:p>
                  </a:txBody>
                  <a:tcPr horzOverflow="overflow">
                    <a:lnL cap="flat">
                      <a:noFill/>
                    </a:lnL>
                    <a:lnR>
                      <a:noFill/>
                    </a:lnR>
                    <a:lnT cap="flat">
                      <a:noFill/>
                    </a:lnT>
                    <a:lnB>
                      <a:noFill/>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rgbClr val="808080"/>
                          </a:solidFill>
                          <a:effectLst/>
                          <a:latin typeface="Tahoma" pitchFamily="34" charset="0"/>
                        </a:rPr>
                        <a:t>0</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rgbClr val="808080"/>
                          </a:solidFill>
                          <a:effectLst/>
                          <a:latin typeface="Tahoma" pitchFamily="34" charset="0"/>
                        </a:rPr>
                        <a:t>1</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rgbClr val="808080"/>
                          </a:solidFill>
                          <a:effectLst/>
                          <a:latin typeface="Tahoma" pitchFamily="34" charset="0"/>
                        </a:rPr>
                        <a:t>2</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rgbClr val="808080"/>
                          </a:solidFill>
                          <a:effectLst/>
                          <a:latin typeface="Tahoma" pitchFamily="34" charset="0"/>
                        </a:rPr>
                        <a:t>3</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rgbClr val="808080"/>
                          </a:solidFill>
                          <a:effectLst/>
                          <a:latin typeface="Tahoma" pitchFamily="34" charset="0"/>
                        </a:rPr>
                        <a:t>4</a:t>
                      </a:r>
                    </a:p>
                  </a:txBody>
                  <a:tcPr horzOverflow="overflow">
                    <a:lnL>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Tahoma" pitchFamily="34" charset="0"/>
                        </a:rPr>
                        <a:t>value</a:t>
                      </a:r>
                    </a:p>
                  </a:txBody>
                  <a:tcPr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Tahoma" pitchFamily="34" charset="0"/>
                        </a:rPr>
                        <a:t>null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Tahoma" pitchFamily="34" charset="0"/>
                        </a:rPr>
                        <a:t>null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Tahoma" pitchFamily="34" charset="0"/>
                        </a:rPr>
                        <a:t>null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Tahoma" pitchFamily="34" charset="0"/>
                        </a:rPr>
                        <a:t>null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dirty="0" smtClean="0">
                          <a:ln>
                            <a:noFill/>
                          </a:ln>
                          <a:solidFill>
                            <a:schemeClr val="tx1"/>
                          </a:solidFill>
                          <a:effectLst/>
                          <a:latin typeface="Tahoma" pitchFamily="34" charset="0"/>
                        </a:rPr>
                        <a:t>null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14167115"/>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p:txBody>
          <a:bodyPr/>
          <a:lstStyle/>
          <a:p>
            <a:r>
              <a:rPr lang="en-US" altLang="en-US"/>
              <a:t>Looking before you leap</a:t>
            </a:r>
          </a:p>
        </p:txBody>
      </p:sp>
      <p:sp>
        <p:nvSpPr>
          <p:cNvPr id="834563" name="Rectangle 3"/>
          <p:cNvSpPr>
            <a:spLocks noGrp="1" noChangeArrowheads="1"/>
          </p:cNvSpPr>
          <p:nvPr>
            <p:ph idx="1"/>
          </p:nvPr>
        </p:nvSpPr>
        <p:spPr>
          <a:xfrm>
            <a:off x="0" y="1600200"/>
            <a:ext cx="8458200" cy="4800600"/>
          </a:xfrm>
        </p:spPr>
        <p:txBody>
          <a:bodyPr/>
          <a:lstStyle/>
          <a:p>
            <a:r>
              <a:rPr lang="en-US" altLang="en-US" dirty="0"/>
              <a:t>You can check for </a:t>
            </a:r>
            <a:r>
              <a:rPr lang="en-US" altLang="en-US" dirty="0">
                <a:latin typeface="Courier New" pitchFamily="49" charset="0"/>
              </a:rPr>
              <a:t>null</a:t>
            </a:r>
            <a:r>
              <a:rPr lang="en-US" altLang="en-US" dirty="0"/>
              <a:t> before calling an object's methods.</a:t>
            </a:r>
          </a:p>
          <a:p>
            <a:pPr lvl="1">
              <a:lnSpc>
                <a:spcPct val="80000"/>
              </a:lnSpc>
              <a:buFontTx/>
              <a:buNone/>
            </a:pPr>
            <a:endParaRPr lang="en-US" altLang="en-US" sz="900" dirty="0">
              <a:latin typeface="Courier New" pitchFamily="49" charset="0"/>
            </a:endParaRPr>
          </a:p>
          <a:p>
            <a:pPr lvl="1">
              <a:lnSpc>
                <a:spcPct val="80000"/>
              </a:lnSpc>
              <a:buFontTx/>
              <a:buNone/>
            </a:pPr>
            <a:r>
              <a:rPr lang="en-US" altLang="en-US" sz="2000" dirty="0">
                <a:latin typeface="Courier New" pitchFamily="49" charset="0"/>
              </a:rPr>
              <a:t>String[] words = new String[5];</a:t>
            </a:r>
          </a:p>
          <a:p>
            <a:pPr lvl="1">
              <a:lnSpc>
                <a:spcPct val="80000"/>
              </a:lnSpc>
              <a:buFontTx/>
              <a:buNone/>
            </a:pPr>
            <a:r>
              <a:rPr lang="en-US" altLang="en-US" sz="2000" dirty="0">
                <a:latin typeface="Courier New" pitchFamily="49" charset="0"/>
              </a:rPr>
              <a:t>words[0] = "hello";</a:t>
            </a:r>
          </a:p>
          <a:p>
            <a:pPr lvl="1">
              <a:lnSpc>
                <a:spcPct val="80000"/>
              </a:lnSpc>
              <a:buFontTx/>
              <a:buNone/>
            </a:pPr>
            <a:r>
              <a:rPr lang="en-US" altLang="en-US" sz="2000" dirty="0">
                <a:latin typeface="Courier New" pitchFamily="49" charset="0"/>
              </a:rPr>
              <a:t>words[2] = "goodbye</a:t>
            </a:r>
            <a:r>
              <a:rPr lang="en-US" altLang="en-US" sz="2000" dirty="0" smtClean="0">
                <a:latin typeface="Courier New" pitchFamily="49" charset="0"/>
              </a:rPr>
              <a:t>";</a:t>
            </a:r>
            <a:r>
              <a:rPr lang="en-US" altLang="en-US" sz="2000" b="1" dirty="0" smtClean="0">
                <a:solidFill>
                  <a:srgbClr val="008080"/>
                </a:solidFill>
                <a:latin typeface="Courier New" pitchFamily="49" charset="0"/>
              </a:rPr>
              <a:t>// </a:t>
            </a:r>
            <a:r>
              <a:rPr lang="en-US" altLang="en-US" sz="2000" b="1" dirty="0">
                <a:solidFill>
                  <a:srgbClr val="008080"/>
                </a:solidFill>
                <a:latin typeface="Courier New" pitchFamily="49" charset="0"/>
              </a:rPr>
              <a:t>words[1</a:t>
            </a:r>
            <a:r>
              <a:rPr lang="en-US" altLang="en-US" sz="2000" b="1" dirty="0" smtClean="0">
                <a:solidFill>
                  <a:srgbClr val="008080"/>
                </a:solidFill>
                <a:latin typeface="Courier New" pitchFamily="49" charset="0"/>
              </a:rPr>
              <a:t>],[</a:t>
            </a:r>
            <a:r>
              <a:rPr lang="en-US" altLang="en-US" sz="2000" b="1" dirty="0">
                <a:solidFill>
                  <a:srgbClr val="008080"/>
                </a:solidFill>
                <a:latin typeface="Courier New" pitchFamily="49" charset="0"/>
              </a:rPr>
              <a:t>3</a:t>
            </a:r>
            <a:r>
              <a:rPr lang="en-US" altLang="en-US" sz="2000" b="1" dirty="0" smtClean="0">
                <a:solidFill>
                  <a:srgbClr val="008080"/>
                </a:solidFill>
                <a:latin typeface="Courier New" pitchFamily="49" charset="0"/>
              </a:rPr>
              <a:t>],[</a:t>
            </a:r>
            <a:r>
              <a:rPr lang="en-US" altLang="en-US" sz="2000" b="1" dirty="0">
                <a:solidFill>
                  <a:srgbClr val="008080"/>
                </a:solidFill>
                <a:latin typeface="Courier New" pitchFamily="49" charset="0"/>
              </a:rPr>
              <a:t>4] are null</a:t>
            </a:r>
          </a:p>
          <a:p>
            <a:pPr lvl="1">
              <a:lnSpc>
                <a:spcPct val="80000"/>
              </a:lnSpc>
              <a:buFontTx/>
              <a:buNone/>
            </a:pPr>
            <a:endParaRPr lang="en-US" altLang="en-US" sz="2000" b="1" dirty="0">
              <a:solidFill>
                <a:srgbClr val="008080"/>
              </a:solidFill>
              <a:latin typeface="Courier New" pitchFamily="49" charset="0"/>
            </a:endParaRPr>
          </a:p>
          <a:p>
            <a:pPr lvl="1">
              <a:lnSpc>
                <a:spcPct val="80000"/>
              </a:lnSpc>
              <a:buFontTx/>
              <a:buNone/>
            </a:pPr>
            <a:r>
              <a:rPr lang="en-US" altLang="en-US" sz="2000" dirty="0">
                <a:latin typeface="Courier New" pitchFamily="49" charset="0"/>
              </a:rPr>
              <a:t>for (</a:t>
            </a:r>
            <a:r>
              <a:rPr lang="en-US" altLang="en-US" sz="2000" dirty="0" err="1">
                <a:latin typeface="Courier New" pitchFamily="49" charset="0"/>
              </a:rPr>
              <a:t>int</a:t>
            </a:r>
            <a:r>
              <a:rPr lang="en-US" altLang="en-US" sz="2000" dirty="0">
                <a:latin typeface="Courier New" pitchFamily="49" charset="0"/>
              </a:rPr>
              <a:t> </a:t>
            </a:r>
            <a:r>
              <a:rPr lang="en-US" altLang="en-US" sz="2000" dirty="0" err="1">
                <a:latin typeface="Courier New" pitchFamily="49" charset="0"/>
              </a:rPr>
              <a:t>i</a:t>
            </a:r>
            <a:r>
              <a:rPr lang="en-US" altLang="en-US" sz="2000" dirty="0">
                <a:latin typeface="Courier New" pitchFamily="49" charset="0"/>
              </a:rPr>
              <a:t> = 0; </a:t>
            </a:r>
            <a:r>
              <a:rPr lang="en-US" altLang="en-US" sz="2000" dirty="0" err="1">
                <a:latin typeface="Courier New" pitchFamily="49" charset="0"/>
              </a:rPr>
              <a:t>i</a:t>
            </a:r>
            <a:r>
              <a:rPr lang="en-US" altLang="en-US" sz="2000" dirty="0">
                <a:latin typeface="Courier New" pitchFamily="49" charset="0"/>
              </a:rPr>
              <a:t> &lt; </a:t>
            </a:r>
            <a:r>
              <a:rPr lang="en-US" altLang="en-US" sz="2000" dirty="0" err="1">
                <a:latin typeface="Courier New" pitchFamily="49" charset="0"/>
              </a:rPr>
              <a:t>words.length</a:t>
            </a:r>
            <a:r>
              <a:rPr lang="en-US" altLang="en-US" sz="2000" dirty="0">
                <a:latin typeface="Courier New" pitchFamily="49" charset="0"/>
              </a:rPr>
              <a:t>; </a:t>
            </a:r>
            <a:r>
              <a:rPr lang="en-US" altLang="en-US" sz="2000" dirty="0" err="1">
                <a:latin typeface="Courier New" pitchFamily="49" charset="0"/>
              </a:rPr>
              <a:t>i</a:t>
            </a:r>
            <a:r>
              <a:rPr lang="en-US" altLang="en-US" sz="2000" dirty="0">
                <a:latin typeface="Courier New" pitchFamily="49" charset="0"/>
              </a:rPr>
              <a:t>++) {</a:t>
            </a:r>
          </a:p>
          <a:p>
            <a:pPr lvl="1">
              <a:lnSpc>
                <a:spcPct val="80000"/>
              </a:lnSpc>
              <a:buFontTx/>
              <a:buNone/>
            </a:pPr>
            <a:r>
              <a:rPr lang="en-US" altLang="en-US" sz="2000" b="1" dirty="0">
                <a:solidFill>
                  <a:srgbClr val="003399"/>
                </a:solidFill>
                <a:latin typeface="Courier New" pitchFamily="49" charset="0"/>
              </a:rPr>
              <a:t>    if (words[</a:t>
            </a:r>
            <a:r>
              <a:rPr lang="en-US" altLang="en-US" sz="2000" b="1" dirty="0" err="1">
                <a:solidFill>
                  <a:srgbClr val="003399"/>
                </a:solidFill>
                <a:latin typeface="Courier New" pitchFamily="49" charset="0"/>
              </a:rPr>
              <a:t>i</a:t>
            </a:r>
            <a:r>
              <a:rPr lang="en-US" altLang="en-US" sz="2000" b="1" dirty="0">
                <a:solidFill>
                  <a:srgbClr val="003399"/>
                </a:solidFill>
                <a:latin typeface="Courier New" pitchFamily="49" charset="0"/>
              </a:rPr>
              <a:t>] != null) {</a:t>
            </a:r>
          </a:p>
          <a:p>
            <a:pPr lvl="1">
              <a:lnSpc>
                <a:spcPct val="80000"/>
              </a:lnSpc>
              <a:buFontTx/>
              <a:buNone/>
            </a:pPr>
            <a:r>
              <a:rPr lang="en-US" altLang="en-US" sz="2000" dirty="0">
                <a:latin typeface="Courier New" pitchFamily="49" charset="0"/>
              </a:rPr>
              <a:t>        words[</a:t>
            </a:r>
            <a:r>
              <a:rPr lang="en-US" altLang="en-US" sz="2000" dirty="0" err="1">
                <a:latin typeface="Courier New" pitchFamily="49" charset="0"/>
              </a:rPr>
              <a:t>i</a:t>
            </a:r>
            <a:r>
              <a:rPr lang="en-US" altLang="en-US" sz="2000" dirty="0">
                <a:latin typeface="Courier New" pitchFamily="49" charset="0"/>
              </a:rPr>
              <a:t>] = words[</a:t>
            </a:r>
            <a:r>
              <a:rPr lang="en-US" altLang="en-US" sz="2000" dirty="0" err="1">
                <a:latin typeface="Courier New" pitchFamily="49" charset="0"/>
              </a:rPr>
              <a:t>i</a:t>
            </a:r>
            <a:r>
              <a:rPr lang="en-US" altLang="en-US" sz="2000" dirty="0">
                <a:latin typeface="Courier New" pitchFamily="49" charset="0"/>
              </a:rPr>
              <a:t>].</a:t>
            </a:r>
            <a:r>
              <a:rPr lang="en-US" altLang="en-US" sz="2000" dirty="0" err="1">
                <a:latin typeface="Courier New" pitchFamily="49" charset="0"/>
              </a:rPr>
              <a:t>toUpperCase</a:t>
            </a:r>
            <a:r>
              <a:rPr lang="en-US" altLang="en-US" sz="2000" dirty="0">
                <a:latin typeface="Courier New" pitchFamily="49" charset="0"/>
              </a:rPr>
              <a:t>();</a:t>
            </a:r>
          </a:p>
          <a:p>
            <a:pPr lvl="1">
              <a:lnSpc>
                <a:spcPct val="80000"/>
              </a:lnSpc>
              <a:buFontTx/>
              <a:buNone/>
            </a:pPr>
            <a:r>
              <a:rPr lang="en-US" altLang="en-US" sz="2000" b="1" dirty="0">
                <a:solidFill>
                  <a:srgbClr val="003399"/>
                </a:solidFill>
                <a:latin typeface="Courier New" pitchFamily="49" charset="0"/>
              </a:rPr>
              <a:t>    }</a:t>
            </a:r>
          </a:p>
          <a:p>
            <a:pPr lvl="1">
              <a:lnSpc>
                <a:spcPct val="80000"/>
              </a:lnSpc>
              <a:buFontTx/>
              <a:buNone/>
            </a:pPr>
            <a:r>
              <a:rPr lang="en-US" altLang="en-US" sz="2000" dirty="0">
                <a:latin typeface="Courier New" pitchFamily="49" charset="0"/>
              </a:rPr>
              <a:t>}</a:t>
            </a:r>
          </a:p>
        </p:txBody>
      </p:sp>
      <p:graphicFrame>
        <p:nvGraphicFramePr>
          <p:cNvPr id="834564" name="Group 4"/>
          <p:cNvGraphicFramePr>
            <a:graphicFrameLocks noGrp="1"/>
          </p:cNvGraphicFramePr>
          <p:nvPr>
            <p:extLst>
              <p:ext uri="{D42A27DB-BD31-4B8C-83A1-F6EECF244321}">
                <p14:modId xmlns:p14="http://schemas.microsoft.com/office/powerpoint/2010/main" val="2551956532"/>
              </p:ext>
            </p:extLst>
          </p:nvPr>
        </p:nvGraphicFramePr>
        <p:xfrm>
          <a:off x="2744621" y="5029200"/>
          <a:ext cx="5614987" cy="990600"/>
        </p:xfrm>
        <a:graphic>
          <a:graphicData uri="http://schemas.openxmlformats.org/drawingml/2006/table">
            <a:tbl>
              <a:tblPr/>
              <a:tblGrid>
                <a:gridCol w="874712"/>
                <a:gridCol w="1250950"/>
                <a:gridCol w="644525"/>
                <a:gridCol w="1555750"/>
                <a:gridCol w="644525"/>
                <a:gridCol w="644525"/>
              </a:tblGrid>
              <a:tr h="495300">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dirty="0" smtClean="0">
                          <a:ln>
                            <a:noFill/>
                          </a:ln>
                          <a:solidFill>
                            <a:srgbClr val="808080"/>
                          </a:solidFill>
                          <a:effectLst/>
                          <a:latin typeface="Tahoma" pitchFamily="34" charset="0"/>
                        </a:rPr>
                        <a:t>index</a:t>
                      </a:r>
                    </a:p>
                  </a:txBody>
                  <a:tcPr horzOverflow="overflow">
                    <a:lnL cap="flat">
                      <a:noFill/>
                    </a:lnL>
                    <a:lnR>
                      <a:noFill/>
                    </a:lnR>
                    <a:lnT cap="flat">
                      <a:noFill/>
                    </a:lnT>
                    <a:lnB>
                      <a:noFill/>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dirty="0" smtClean="0">
                          <a:ln>
                            <a:noFill/>
                          </a:ln>
                          <a:solidFill>
                            <a:srgbClr val="808080"/>
                          </a:solidFill>
                          <a:effectLst/>
                          <a:latin typeface="Tahoma" pitchFamily="34" charset="0"/>
                        </a:rPr>
                        <a:t>0</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rgbClr val="808080"/>
                          </a:solidFill>
                          <a:effectLst/>
                          <a:latin typeface="Tahoma" pitchFamily="34" charset="0"/>
                        </a:rPr>
                        <a:t>1</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rgbClr val="808080"/>
                          </a:solidFill>
                          <a:effectLst/>
                          <a:latin typeface="Tahoma" pitchFamily="34" charset="0"/>
                        </a:rPr>
                        <a:t>2</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rgbClr val="808080"/>
                          </a:solidFill>
                          <a:effectLst/>
                          <a:latin typeface="Tahoma" pitchFamily="34" charset="0"/>
                        </a:rPr>
                        <a:t>3</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rgbClr val="808080"/>
                          </a:solidFill>
                          <a:effectLst/>
                          <a:latin typeface="Tahoma" pitchFamily="34" charset="0"/>
                        </a:rPr>
                        <a:t>4</a:t>
                      </a:r>
                    </a:p>
                  </a:txBody>
                  <a:tcPr horzOverflow="overflow">
                    <a:lnL>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r>
              <a:tr h="495300">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Tahoma" pitchFamily="34" charset="0"/>
                        </a:rPr>
                        <a:t>value</a:t>
                      </a:r>
                    </a:p>
                  </a:txBody>
                  <a:tcPr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ourier New" pitchFamily="49" charset="0"/>
                        </a:rPr>
                        <a:t>"HELLO"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Tahoma" pitchFamily="34" charset="0"/>
                        </a:rPr>
                        <a:t>null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ourier New" pitchFamily="49" charset="0"/>
                        </a:rPr>
                        <a:t>"GOODBYE"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Tahoma" pitchFamily="34" charset="0"/>
                        </a:rPr>
                        <a:t>null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dirty="0" smtClean="0">
                          <a:ln>
                            <a:noFill/>
                          </a:ln>
                          <a:solidFill>
                            <a:schemeClr val="tx1"/>
                          </a:solidFill>
                          <a:effectLst/>
                          <a:latin typeface="Tahoma" pitchFamily="34" charset="0"/>
                        </a:rPr>
                        <a:t>null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834595" name="Group 35"/>
          <p:cNvGrpSpPr>
            <a:grpSpLocks/>
          </p:cNvGrpSpPr>
          <p:nvPr/>
        </p:nvGrpSpPr>
        <p:grpSpPr bwMode="auto">
          <a:xfrm>
            <a:off x="457200" y="5346700"/>
            <a:ext cx="2286000" cy="444500"/>
            <a:chOff x="1248" y="2888"/>
            <a:chExt cx="1440" cy="280"/>
          </a:xfrm>
        </p:grpSpPr>
        <p:sp>
          <p:nvSpPr>
            <p:cNvPr id="834596" name="Rectangle 36"/>
            <p:cNvSpPr>
              <a:spLocks noChangeArrowheads="1"/>
            </p:cNvSpPr>
            <p:nvPr/>
          </p:nvSpPr>
          <p:spPr bwMode="auto">
            <a:xfrm>
              <a:off x="1248" y="2888"/>
              <a:ext cx="720"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sz="2000">
                  <a:solidFill>
                    <a:schemeClr val="tx1"/>
                  </a:solidFill>
                  <a:latin typeface="Tahoma" pitchFamily="34" charset="0"/>
                </a:defRPr>
              </a:lvl1pPr>
              <a:lvl2pPr algn="l">
                <a:spcBef>
                  <a:spcPct val="20000"/>
                </a:spcBef>
                <a:buChar char="–"/>
                <a:defRPr sz="2000">
                  <a:solidFill>
                    <a:schemeClr val="tx1"/>
                  </a:solidFill>
                  <a:latin typeface="Tahoma" pitchFamily="34" charset="0"/>
                </a:defRPr>
              </a:lvl2pPr>
              <a:lvl3pPr algn="l">
                <a:spcBef>
                  <a:spcPct val="20000"/>
                </a:spcBef>
                <a:buChar char="•"/>
                <a:defRPr>
                  <a:solidFill>
                    <a:schemeClr val="tx1"/>
                  </a:solidFill>
                  <a:latin typeface="Tahoma" pitchFamily="34" charset="0"/>
                </a:defRPr>
              </a:lvl3pPr>
              <a:lvl4pPr algn="l">
                <a:spcBef>
                  <a:spcPct val="20000"/>
                </a:spcBef>
                <a:buChar char="–"/>
                <a:defRPr sz="1600">
                  <a:solidFill>
                    <a:schemeClr val="tx1"/>
                  </a:solidFill>
                  <a:latin typeface="Tahoma" pitchFamily="34" charset="0"/>
                </a:defRPr>
              </a:lvl4pPr>
              <a:lvl5pPr algn="l">
                <a:spcBef>
                  <a:spcPct val="20000"/>
                </a:spcBef>
                <a:buChar char="»"/>
                <a:defRPr sz="1600">
                  <a:solidFill>
                    <a:schemeClr val="tx1"/>
                  </a:solidFill>
                  <a:latin typeface="Tahoma" pitchFamily="34" charset="0"/>
                </a:defRPr>
              </a:lvl5pPr>
              <a:lvl6pPr fontAlgn="base">
                <a:spcBef>
                  <a:spcPct val="20000"/>
                </a:spcBef>
                <a:spcAft>
                  <a:spcPct val="0"/>
                </a:spcAft>
                <a:buChar char="»"/>
                <a:defRPr sz="1600">
                  <a:solidFill>
                    <a:schemeClr val="tx1"/>
                  </a:solidFill>
                  <a:latin typeface="Tahoma" pitchFamily="34" charset="0"/>
                </a:defRPr>
              </a:lvl6pPr>
              <a:lvl7pPr fontAlgn="base">
                <a:spcBef>
                  <a:spcPct val="20000"/>
                </a:spcBef>
                <a:spcAft>
                  <a:spcPct val="0"/>
                </a:spcAft>
                <a:buChar char="»"/>
                <a:defRPr sz="1600">
                  <a:solidFill>
                    <a:schemeClr val="tx1"/>
                  </a:solidFill>
                  <a:latin typeface="Tahoma" pitchFamily="34" charset="0"/>
                </a:defRPr>
              </a:lvl7pPr>
              <a:lvl8pPr fontAlgn="base">
                <a:spcBef>
                  <a:spcPct val="20000"/>
                </a:spcBef>
                <a:spcAft>
                  <a:spcPct val="0"/>
                </a:spcAft>
                <a:buChar char="»"/>
                <a:defRPr sz="1600">
                  <a:solidFill>
                    <a:schemeClr val="tx1"/>
                  </a:solidFill>
                  <a:latin typeface="Tahoma" pitchFamily="34" charset="0"/>
                </a:defRPr>
              </a:lvl8pPr>
              <a:lvl9pPr fontAlgn="base">
                <a:spcBef>
                  <a:spcPct val="20000"/>
                </a:spcBef>
                <a:spcAft>
                  <a:spcPct val="0"/>
                </a:spcAft>
                <a:buChar char="»"/>
                <a:defRPr sz="1600">
                  <a:solidFill>
                    <a:schemeClr val="tx1"/>
                  </a:solidFill>
                  <a:latin typeface="Tahoma" pitchFamily="34" charset="0"/>
                </a:defRPr>
              </a:lvl9pPr>
            </a:lstStyle>
            <a:p>
              <a:pPr algn="r">
                <a:buFontTx/>
                <a:buNone/>
              </a:pPr>
              <a:r>
                <a:rPr lang="en-US" altLang="en-US" i="1"/>
                <a:t>words</a:t>
              </a:r>
            </a:p>
          </p:txBody>
        </p:sp>
        <p:sp>
          <p:nvSpPr>
            <p:cNvPr id="834597" name="Line 37"/>
            <p:cNvSpPr>
              <a:spLocks noChangeShapeType="1"/>
            </p:cNvSpPr>
            <p:nvPr/>
          </p:nvSpPr>
          <p:spPr bwMode="auto">
            <a:xfrm>
              <a:off x="2208" y="3024"/>
              <a:ext cx="480" cy="4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4598" name="Oval 38"/>
            <p:cNvSpPr>
              <a:spLocks noChangeArrowheads="1"/>
            </p:cNvSpPr>
            <p:nvPr/>
          </p:nvSpPr>
          <p:spPr bwMode="auto">
            <a:xfrm>
              <a:off x="1984" y="2903"/>
              <a:ext cx="240" cy="240"/>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Tree>
    <p:extLst>
      <p:ext uri="{BB962C8B-B14F-4D97-AF65-F5344CB8AC3E}">
        <p14:creationId xmlns:p14="http://schemas.microsoft.com/office/powerpoint/2010/main" val="2763838473"/>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What </a:t>
            </a:r>
            <a:r>
              <a:rPr lang="en-US" dirty="0"/>
              <a:t>is </a:t>
            </a:r>
            <a:r>
              <a:rPr lang="en-US" b="1" dirty="0"/>
              <a:t>null</a:t>
            </a:r>
            <a:r>
              <a:rPr lang="en-US" dirty="0"/>
              <a:t>?</a:t>
            </a:r>
          </a:p>
          <a:p>
            <a:pPr lvl="1"/>
            <a:r>
              <a:rPr lang="en-US" altLang="en-US" dirty="0" smtClean="0"/>
              <a:t>A </a:t>
            </a:r>
            <a:r>
              <a:rPr lang="en-US" altLang="en-US" dirty="0"/>
              <a:t>value that does not refer to any object</a:t>
            </a:r>
            <a:r>
              <a:rPr lang="en-US" altLang="en-US" dirty="0" smtClean="0"/>
              <a:t>.</a:t>
            </a:r>
          </a:p>
          <a:p>
            <a:pPr lvl="1"/>
            <a:endParaRPr lang="en-US" altLang="en-US" dirty="0" smtClean="0"/>
          </a:p>
          <a:p>
            <a:pPr lvl="1"/>
            <a:endParaRPr lang="en-US" altLang="en-US" sz="800" dirty="0">
              <a:latin typeface="Courier New" pitchFamily="49" charset="0"/>
            </a:endParaRPr>
          </a:p>
          <a:p>
            <a:pPr lvl="1"/>
            <a:endParaRPr lang="en-US" dirty="0"/>
          </a:p>
        </p:txBody>
      </p:sp>
    </p:spTree>
    <p:extLst>
      <p:ext uri="{BB962C8B-B14F-4D97-AF65-F5344CB8AC3E}">
        <p14:creationId xmlns:p14="http://schemas.microsoft.com/office/powerpoint/2010/main" val="3631759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a:t>
            </a:r>
            <a:endParaRPr lang="en-US" dirty="0"/>
          </a:p>
        </p:txBody>
      </p:sp>
      <p:sp>
        <p:nvSpPr>
          <p:cNvPr id="2" name="Content Placeholder 1"/>
          <p:cNvSpPr>
            <a:spLocks noGrp="1"/>
          </p:cNvSpPr>
          <p:nvPr>
            <p:ph idx="1"/>
          </p:nvPr>
        </p:nvSpPr>
        <p:spPr/>
        <p:txBody>
          <a:bodyPr>
            <a:normAutofit/>
          </a:bodyPr>
          <a:lstStyle/>
          <a:p>
            <a:r>
              <a:rPr lang="en-US" i="1" dirty="0"/>
              <a:t>Exercise: </a:t>
            </a:r>
            <a:endParaRPr lang="en-US" i="1" dirty="0" smtClean="0"/>
          </a:p>
          <a:p>
            <a:pPr lvl="1"/>
            <a:r>
              <a:rPr lang="en-US" i="1" dirty="0" smtClean="0"/>
              <a:t>Add a static method that accepts a Scanner object and returns a Course object by asking the user for input using the Scanner object.</a:t>
            </a:r>
          </a:p>
          <a:p>
            <a:pPr lvl="1"/>
            <a:r>
              <a:rPr lang="en-US" i="1" dirty="0" smtClean="0"/>
              <a:t>Add a field that represents the students in the class.</a:t>
            </a:r>
          </a:p>
          <a:p>
            <a:pPr lvl="1"/>
            <a:r>
              <a:rPr lang="en-US" i="1" dirty="0" smtClean="0"/>
              <a:t>Add </a:t>
            </a:r>
            <a:r>
              <a:rPr lang="en-US" i="1" dirty="0"/>
              <a:t>a MAX_CLASS_SIZE constant to your high school course class.  </a:t>
            </a:r>
          </a:p>
          <a:p>
            <a:pPr lvl="1"/>
            <a:r>
              <a:rPr lang="en-US" i="1" dirty="0"/>
              <a:t>Add </a:t>
            </a:r>
            <a:r>
              <a:rPr lang="en-US" i="1" dirty="0" smtClean="0"/>
              <a:t>an </a:t>
            </a:r>
            <a:r>
              <a:rPr lang="en-US" i="1" dirty="0" err="1" smtClean="0"/>
              <a:t>isClassFull</a:t>
            </a:r>
            <a:r>
              <a:rPr lang="en-US" i="1" dirty="0"/>
              <a:t>() method.</a:t>
            </a:r>
          </a:p>
          <a:p>
            <a:pPr lvl="1"/>
            <a:r>
              <a:rPr lang="en-US" i="1" dirty="0" smtClean="0"/>
              <a:t>Add an </a:t>
            </a:r>
            <a:r>
              <a:rPr lang="en-US" i="1" dirty="0" err="1" smtClean="0"/>
              <a:t>addStudent</a:t>
            </a:r>
            <a:r>
              <a:rPr lang="en-US" i="1" dirty="0"/>
              <a:t>() </a:t>
            </a:r>
            <a:r>
              <a:rPr lang="en-US" i="1" dirty="0" smtClean="0"/>
              <a:t>that does not </a:t>
            </a:r>
            <a:r>
              <a:rPr lang="en-US" i="1" dirty="0"/>
              <a:t>allow the student to be added if the class if full.</a:t>
            </a:r>
          </a:p>
          <a:p>
            <a:pPr lvl="2"/>
            <a:r>
              <a:rPr lang="en-US" i="1" dirty="0"/>
              <a:t>Be sure to give the </a:t>
            </a:r>
            <a:r>
              <a:rPr lang="en-US" b="1" i="1" dirty="0"/>
              <a:t>caller </a:t>
            </a:r>
            <a:r>
              <a:rPr lang="en-US" i="1" dirty="0"/>
              <a:t>of the method an indication of whether or not adding the student succeeded.  (Printing a message to the console will not accomplish this.)</a:t>
            </a:r>
          </a:p>
          <a:p>
            <a:endParaRPr lang="en-US" b="1" i="1" dirty="0"/>
          </a:p>
          <a:p>
            <a:pPr lvl="2"/>
            <a:endParaRPr lang="en-US" i="1" dirty="0" smtClean="0"/>
          </a:p>
          <a:p>
            <a:pPr lvl="2"/>
            <a:endParaRPr lang="en-US" i="1" dirty="0"/>
          </a:p>
        </p:txBody>
      </p:sp>
    </p:spTree>
    <p:extLst>
      <p:ext uri="{BB962C8B-B14F-4D97-AF65-F5344CB8AC3E}">
        <p14:creationId xmlns:p14="http://schemas.microsoft.com/office/powerpoint/2010/main" val="188549361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a:xfrm>
            <a:off x="0" y="1143000"/>
            <a:ext cx="8458200" cy="5715000"/>
          </a:xfrm>
        </p:spPr>
        <p:txBody>
          <a:bodyPr>
            <a:normAutofit fontScale="85000" lnSpcReduction="20000"/>
          </a:bodyPr>
          <a:lstStyle/>
          <a:p>
            <a:pPr marL="571500" indent="-457200">
              <a:buFont typeface="+mj-lt"/>
              <a:buAutoNum type="arabicPeriod"/>
            </a:pPr>
            <a:r>
              <a:rPr lang="en-US" dirty="0" smtClean="0"/>
              <a:t>Classes vs objects</a:t>
            </a:r>
          </a:p>
          <a:p>
            <a:pPr lvl="1"/>
            <a:r>
              <a:rPr lang="en-US" dirty="0" smtClean="0"/>
              <a:t>Create a class named </a:t>
            </a:r>
            <a:r>
              <a:rPr lang="en-US" dirty="0" smtClean="0">
                <a:latin typeface="Courier New" panose="02070309020205020404" pitchFamily="49" charset="0"/>
                <a:cs typeface="Courier New" panose="02070309020205020404" pitchFamily="49" charset="0"/>
              </a:rPr>
              <a:t>Ski</a:t>
            </a:r>
            <a:r>
              <a:rPr lang="en-US" dirty="0" smtClean="0"/>
              <a:t> that has at least 1 constructor, at least 1 method, and at least one private field</a:t>
            </a:r>
          </a:p>
          <a:p>
            <a:pPr marL="571500" indent="-457200">
              <a:buFont typeface="+mj-lt"/>
              <a:buAutoNum type="arabicPeriod"/>
            </a:pPr>
            <a:r>
              <a:rPr lang="en-US" dirty="0"/>
              <a:t>How is abstraction and encapsulation related?</a:t>
            </a:r>
          </a:p>
          <a:p>
            <a:pPr lvl="1"/>
            <a:r>
              <a:rPr lang="en-US" altLang="en-US" dirty="0" smtClean="0"/>
              <a:t>Create a class named </a:t>
            </a:r>
            <a:r>
              <a:rPr lang="en-US" altLang="en-US" dirty="0" smtClean="0">
                <a:latin typeface="Courier New" panose="02070309020205020404" pitchFamily="49" charset="0"/>
                <a:cs typeface="Courier New" panose="02070309020205020404" pitchFamily="49" charset="0"/>
              </a:rPr>
              <a:t>Bobsled</a:t>
            </a:r>
            <a:r>
              <a:rPr lang="en-US" altLang="en-US" dirty="0" smtClean="0"/>
              <a:t> that has 1 constructor, 1 </a:t>
            </a:r>
            <a:r>
              <a:rPr lang="en-US" altLang="en-US" dirty="0" err="1" smtClean="0"/>
              <a:t>accessor</a:t>
            </a:r>
            <a:r>
              <a:rPr lang="en-US" altLang="en-US" dirty="0" smtClean="0"/>
              <a:t> method, and 1 private field</a:t>
            </a:r>
            <a:endParaRPr lang="en-US" altLang="en-US" dirty="0"/>
          </a:p>
          <a:p>
            <a:pPr marL="571500" indent="-457200">
              <a:buFont typeface="+mj-lt"/>
              <a:buAutoNum type="arabicPeriod"/>
            </a:pPr>
            <a:r>
              <a:rPr lang="en-US" dirty="0"/>
              <a:t>How do you define a class constant?	</a:t>
            </a:r>
            <a:endParaRPr lang="en-US" dirty="0" smtClean="0"/>
          </a:p>
          <a:p>
            <a:pPr lvl="1"/>
            <a:r>
              <a:rPr lang="en-US" dirty="0" smtClean="0"/>
              <a:t>Create a class named </a:t>
            </a:r>
            <a:r>
              <a:rPr lang="en-US" dirty="0" smtClean="0">
                <a:latin typeface="Courier New" panose="02070309020205020404" pitchFamily="49" charset="0"/>
                <a:cs typeface="Courier New" panose="02070309020205020404" pitchFamily="49" charset="0"/>
              </a:rPr>
              <a:t>Olympics</a:t>
            </a:r>
            <a:r>
              <a:rPr lang="en-US" dirty="0" smtClean="0"/>
              <a:t> that has 1 constructor, 1 constant that represents the maximum # of participants, and 1 method that adds a participant </a:t>
            </a:r>
            <a:endParaRPr lang="en-US" dirty="0"/>
          </a:p>
          <a:p>
            <a:pPr marL="571500" indent="-457200">
              <a:buFont typeface="+mj-lt"/>
              <a:buAutoNum type="arabicPeriod"/>
            </a:pPr>
            <a:r>
              <a:rPr lang="en-US" dirty="0" smtClean="0"/>
              <a:t>How </a:t>
            </a:r>
            <a:r>
              <a:rPr lang="en-US" dirty="0"/>
              <a:t>does an instance method differs from a static method</a:t>
            </a:r>
            <a:r>
              <a:rPr lang="en-US" dirty="0" smtClean="0"/>
              <a:t>?</a:t>
            </a:r>
          </a:p>
          <a:p>
            <a:pPr lvl="1"/>
            <a:r>
              <a:rPr lang="en-US" dirty="0" smtClean="0"/>
              <a:t>Create a class named </a:t>
            </a:r>
            <a:r>
              <a:rPr lang="en-US" dirty="0" err="1" smtClean="0">
                <a:latin typeface="Courier New" panose="02070309020205020404" pitchFamily="49" charset="0"/>
                <a:cs typeface="Courier New" panose="02070309020205020404" pitchFamily="49" charset="0"/>
              </a:rPr>
              <a:t>SpeedSkating</a:t>
            </a:r>
            <a:r>
              <a:rPr lang="en-US" dirty="0" smtClean="0"/>
              <a:t> that has at least one constructor, one instance method, and one static method.</a:t>
            </a:r>
          </a:p>
          <a:p>
            <a:pPr marL="571500" indent="-457200">
              <a:buFont typeface="+mj-lt"/>
              <a:buAutoNum type="arabicPeriod"/>
            </a:pPr>
            <a:r>
              <a:rPr lang="en-US" dirty="0"/>
              <a:t>What method does </a:t>
            </a:r>
            <a:r>
              <a:rPr lang="en-US" dirty="0">
                <a:latin typeface="Courier New" panose="02070309020205020404" pitchFamily="49" charset="0"/>
                <a:cs typeface="Courier New" panose="02070309020205020404" pitchFamily="49" charset="0"/>
              </a:rPr>
              <a:t>print</a:t>
            </a:r>
            <a:r>
              <a:rPr lang="en-US" dirty="0"/>
              <a:t> and </a:t>
            </a:r>
            <a:r>
              <a:rPr lang="en-US" dirty="0" err="1">
                <a:latin typeface="Courier New" panose="02070309020205020404" pitchFamily="49" charset="0"/>
                <a:cs typeface="Courier New" panose="02070309020205020404" pitchFamily="49" charset="0"/>
              </a:rPr>
              <a:t>println</a:t>
            </a:r>
            <a:r>
              <a:rPr lang="en-US" dirty="0"/>
              <a:t> call on an object to be printed</a:t>
            </a:r>
            <a:r>
              <a:rPr lang="en-US" dirty="0" smtClean="0"/>
              <a:t>?</a:t>
            </a:r>
          </a:p>
          <a:p>
            <a:pPr lvl="1"/>
            <a:r>
              <a:rPr lang="en-US" dirty="0" smtClean="0"/>
              <a:t>Create a class named </a:t>
            </a:r>
            <a:r>
              <a:rPr lang="en-US" dirty="0" smtClean="0">
                <a:latin typeface="Courier New" panose="02070309020205020404" pitchFamily="49" charset="0"/>
                <a:cs typeface="Courier New" panose="02070309020205020404" pitchFamily="49" charset="0"/>
              </a:rPr>
              <a:t>Athlete</a:t>
            </a:r>
            <a:r>
              <a:rPr lang="en-US" dirty="0" smtClean="0"/>
              <a:t> that has at least 1 constructor and a </a:t>
            </a:r>
            <a:r>
              <a:rPr lang="en-US" dirty="0" err="1" smtClean="0"/>
              <a:t>toString</a:t>
            </a:r>
            <a:r>
              <a:rPr lang="en-US" dirty="0" smtClean="0"/>
              <a:t> method that returns the details of the athlete.</a:t>
            </a:r>
          </a:p>
          <a:p>
            <a:pPr marL="571500" indent="-457200">
              <a:buFont typeface="+mj-lt"/>
              <a:buAutoNum type="arabicPeriod"/>
            </a:pPr>
            <a:r>
              <a:rPr lang="en-US" dirty="0" smtClean="0"/>
              <a:t>Implicit parameter and </a:t>
            </a:r>
            <a:r>
              <a:rPr lang="en-US" dirty="0" smtClean="0">
                <a:latin typeface="Courier New" panose="02070309020205020404" pitchFamily="49" charset="0"/>
                <a:cs typeface="Courier New" panose="02070309020205020404" pitchFamily="49" charset="0"/>
              </a:rPr>
              <a:t>this</a:t>
            </a:r>
          </a:p>
          <a:p>
            <a:pPr lvl="1"/>
            <a:r>
              <a:rPr lang="en-US" dirty="0" smtClean="0"/>
              <a:t>Create a class named </a:t>
            </a:r>
            <a:r>
              <a:rPr lang="en-US" dirty="0" err="1" smtClean="0">
                <a:latin typeface="Courier New" panose="02070309020205020404" pitchFamily="49" charset="0"/>
                <a:cs typeface="Courier New" panose="02070309020205020404" pitchFamily="49" charset="0"/>
              </a:rPr>
              <a:t>CrossCountrySkiing</a:t>
            </a:r>
            <a:r>
              <a:rPr lang="en-US" dirty="0" smtClean="0"/>
              <a:t> that has two constructors. In one of the constructors use the </a:t>
            </a:r>
            <a:r>
              <a:rPr lang="en-US" dirty="0" smtClean="0">
                <a:latin typeface="Courier New" panose="02070309020205020404" pitchFamily="49" charset="0"/>
                <a:cs typeface="Courier New" panose="02070309020205020404" pitchFamily="49" charset="0"/>
              </a:rPr>
              <a:t>this</a:t>
            </a:r>
            <a:r>
              <a:rPr lang="en-US" dirty="0" smtClean="0"/>
              <a:t> keyword to call the other constructor.</a:t>
            </a:r>
          </a:p>
          <a:p>
            <a:pPr marL="571500" indent="-457200">
              <a:buFont typeface="+mj-lt"/>
              <a:buAutoNum type="arabicPeriod"/>
            </a:pPr>
            <a:r>
              <a:rPr lang="en-US" dirty="0" smtClean="0"/>
              <a:t>What is </a:t>
            </a:r>
            <a:r>
              <a:rPr lang="en-US" dirty="0" smtClean="0">
                <a:latin typeface="Courier New" panose="02070309020205020404" pitchFamily="49" charset="0"/>
                <a:cs typeface="Courier New" panose="02070309020205020404" pitchFamily="49" charset="0"/>
              </a:rPr>
              <a:t>null</a:t>
            </a:r>
            <a:r>
              <a:rPr lang="en-US" dirty="0" smtClean="0"/>
              <a:t>?</a:t>
            </a:r>
          </a:p>
          <a:p>
            <a:pPr lvl="1"/>
            <a:r>
              <a:rPr lang="en-US" dirty="0" smtClean="0"/>
              <a:t>Create a class named </a:t>
            </a:r>
            <a:r>
              <a:rPr lang="en-US" dirty="0" smtClean="0">
                <a:latin typeface="Courier New" panose="02070309020205020404" pitchFamily="49" charset="0"/>
                <a:cs typeface="Courier New" panose="02070309020205020404" pitchFamily="49" charset="0"/>
              </a:rPr>
              <a:t>Event</a:t>
            </a:r>
            <a:r>
              <a:rPr lang="en-US" dirty="0" smtClean="0"/>
              <a:t>. In a client program create an array of events, populate some, but not all of the array elements, and print out the contents of the array. If an array element is null, output “null”.</a:t>
            </a:r>
          </a:p>
          <a:p>
            <a:endParaRPr lang="en-US" dirty="0" smtClean="0"/>
          </a:p>
          <a:p>
            <a:endParaRPr lang="en-US" dirty="0"/>
          </a:p>
          <a:p>
            <a:pPr lvl="1"/>
            <a:endParaRPr lang="en-US" dirty="0" smtClean="0"/>
          </a:p>
          <a:p>
            <a:endParaRPr lang="en-US" dirty="0"/>
          </a:p>
          <a:p>
            <a:endParaRPr lang="en-US" dirty="0"/>
          </a:p>
        </p:txBody>
      </p:sp>
    </p:spTree>
    <p:extLst>
      <p:ext uri="{BB962C8B-B14F-4D97-AF65-F5344CB8AC3E}">
        <p14:creationId xmlns:p14="http://schemas.microsoft.com/office/powerpoint/2010/main" val="231282871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3" name="Content Placeholder 2"/>
          <p:cNvSpPr>
            <a:spLocks noGrp="1"/>
          </p:cNvSpPr>
          <p:nvPr>
            <p:ph idx="1"/>
          </p:nvPr>
        </p:nvSpPr>
        <p:spPr/>
        <p:txBody>
          <a:bodyPr/>
          <a:lstStyle/>
          <a:p>
            <a:r>
              <a:rPr lang="en-US" dirty="0" smtClean="0"/>
              <a:t>What are the 3 components of a class?</a:t>
            </a:r>
          </a:p>
          <a:p>
            <a:pPr lvl="1"/>
            <a:r>
              <a:rPr lang="en-US" dirty="0" smtClean="0"/>
              <a:t>Methods</a:t>
            </a:r>
          </a:p>
          <a:p>
            <a:pPr lvl="1"/>
            <a:r>
              <a:rPr lang="en-US" dirty="0" smtClean="0"/>
              <a:t>Fields</a:t>
            </a:r>
          </a:p>
          <a:p>
            <a:pPr lvl="1"/>
            <a:r>
              <a:rPr lang="en-US" dirty="0" smtClean="0"/>
              <a:t>Constructors</a:t>
            </a:r>
          </a:p>
          <a:p>
            <a:r>
              <a:rPr lang="en-US" dirty="0" smtClean="0"/>
              <a:t>What is difference between a class and an object?</a:t>
            </a:r>
          </a:p>
          <a:p>
            <a:pPr lvl="1"/>
            <a:r>
              <a:rPr lang="en-US" dirty="0" smtClean="0"/>
              <a:t>A class is a blueprint for how to create an instance of an object.</a:t>
            </a:r>
          </a:p>
        </p:txBody>
      </p:sp>
    </p:spTree>
    <p:extLst>
      <p:ext uri="{BB962C8B-B14F-4D97-AF65-F5344CB8AC3E}">
        <p14:creationId xmlns:p14="http://schemas.microsoft.com/office/powerpoint/2010/main" val="411657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 Constants, instance methods</a:t>
            </a:r>
            <a:endParaRPr lang="en-US" dirty="0"/>
          </a:p>
        </p:txBody>
      </p:sp>
      <p:sp>
        <p:nvSpPr>
          <p:cNvPr id="3" name="Content Placeholder 2"/>
          <p:cNvSpPr>
            <a:spLocks noGrp="1"/>
          </p:cNvSpPr>
          <p:nvPr>
            <p:ph idx="1"/>
          </p:nvPr>
        </p:nvSpPr>
        <p:spPr/>
        <p:txBody>
          <a:bodyPr/>
          <a:lstStyle/>
          <a:p>
            <a:r>
              <a:rPr lang="en-US" dirty="0" smtClean="0"/>
              <a:t>How is abstraction </a:t>
            </a:r>
            <a:r>
              <a:rPr lang="en-US" dirty="0"/>
              <a:t>and encapsulation </a:t>
            </a:r>
            <a:r>
              <a:rPr lang="en-US" dirty="0" smtClean="0"/>
              <a:t>related?</a:t>
            </a:r>
          </a:p>
          <a:p>
            <a:pPr lvl="1"/>
            <a:r>
              <a:rPr lang="en-US" altLang="en-US" dirty="0"/>
              <a:t>Encapsulation is a way </a:t>
            </a:r>
            <a:r>
              <a:rPr lang="en-US" altLang="en-US" dirty="0" smtClean="0"/>
              <a:t>of </a:t>
            </a:r>
            <a:r>
              <a:rPr lang="en-US" altLang="en-US" i="1" dirty="0" smtClean="0"/>
              <a:t>implementing</a:t>
            </a:r>
            <a:r>
              <a:rPr lang="en-US" altLang="en-US" dirty="0" smtClean="0"/>
              <a:t> </a:t>
            </a:r>
            <a:r>
              <a:rPr lang="en-US" altLang="en-US" i="1" dirty="0"/>
              <a:t>abstraction</a:t>
            </a:r>
            <a:r>
              <a:rPr lang="en-US" altLang="en-US" dirty="0" smtClean="0"/>
              <a:t>.</a:t>
            </a:r>
          </a:p>
          <a:p>
            <a:r>
              <a:rPr lang="en-US" dirty="0" smtClean="0"/>
              <a:t>How do you define a class constant?	</a:t>
            </a:r>
            <a:endParaRPr lang="en-US" dirty="0"/>
          </a:p>
          <a:p>
            <a:pPr lvl="2">
              <a:buNone/>
            </a:pPr>
            <a:r>
              <a:rPr lang="en-US" sz="1600" dirty="0">
                <a:latin typeface="Consolas" pitchFamily="49" charset="0"/>
                <a:cs typeface="Consolas" pitchFamily="49" charset="0"/>
              </a:rPr>
              <a:t>public class </a:t>
            </a:r>
            <a:r>
              <a:rPr lang="en-US" sz="1600" dirty="0" err="1">
                <a:latin typeface="Consolas" pitchFamily="49" charset="0"/>
                <a:cs typeface="Consolas" pitchFamily="49" charset="0"/>
              </a:rPr>
              <a:t>HighSchoolCourse</a:t>
            </a:r>
            <a:r>
              <a:rPr lang="en-US" sz="1600" dirty="0">
                <a:latin typeface="Consolas" pitchFamily="49" charset="0"/>
                <a:cs typeface="Consolas" pitchFamily="49" charset="0"/>
              </a:rPr>
              <a:t> {</a:t>
            </a:r>
          </a:p>
          <a:p>
            <a:pPr marL="905256" lvl="3" indent="0">
              <a:buNone/>
            </a:pPr>
            <a:r>
              <a:rPr lang="en-US" sz="1400" dirty="0">
                <a:latin typeface="Consolas" pitchFamily="49" charset="0"/>
                <a:cs typeface="Consolas" pitchFamily="49" charset="0"/>
              </a:rPr>
              <a:t>	</a:t>
            </a:r>
            <a:r>
              <a:rPr lang="en-US" dirty="0">
                <a:latin typeface="Consolas" pitchFamily="49" charset="0"/>
                <a:cs typeface="Consolas" pitchFamily="49" charset="0"/>
              </a:rPr>
              <a:t>...</a:t>
            </a:r>
          </a:p>
          <a:p>
            <a:pPr marL="905256" lvl="3" indent="0">
              <a:buNone/>
            </a:pPr>
            <a:r>
              <a:rPr lang="en-US" dirty="0">
                <a:latin typeface="Consolas" pitchFamily="49" charset="0"/>
                <a:cs typeface="Consolas" pitchFamily="49" charset="0"/>
              </a:rPr>
              <a:t>	public static final </a:t>
            </a:r>
            <a:r>
              <a:rPr lang="en-US" dirty="0" err="1">
                <a:latin typeface="Consolas" pitchFamily="49" charset="0"/>
                <a:cs typeface="Consolas" pitchFamily="49" charset="0"/>
              </a:rPr>
              <a:t>int</a:t>
            </a:r>
            <a:r>
              <a:rPr lang="en-US" dirty="0">
                <a:latin typeface="Consolas" pitchFamily="49" charset="0"/>
                <a:cs typeface="Consolas" pitchFamily="49" charset="0"/>
              </a:rPr>
              <a:t> MAX_CLASS_SIZE = 30;</a:t>
            </a:r>
          </a:p>
          <a:p>
            <a:r>
              <a:rPr lang="en-US" dirty="0" smtClean="0"/>
              <a:t>How does an </a:t>
            </a:r>
            <a:r>
              <a:rPr lang="en-US" dirty="0"/>
              <a:t>instance method differs from a static </a:t>
            </a:r>
            <a:r>
              <a:rPr lang="en-US" dirty="0" smtClean="0"/>
              <a:t>method?</a:t>
            </a:r>
          </a:p>
          <a:p>
            <a:pPr lvl="1"/>
            <a:r>
              <a:rPr lang="en-US" altLang="en-US" dirty="0" smtClean="0"/>
              <a:t>Static methods are shared </a:t>
            </a:r>
            <a:r>
              <a:rPr lang="en-US" altLang="en-US" dirty="0"/>
              <a:t>by all objects of the class, not </a:t>
            </a:r>
            <a:r>
              <a:rPr lang="en-US" altLang="en-US" dirty="0" smtClean="0"/>
              <a:t>replicated like instance methods are.</a:t>
            </a:r>
            <a:endParaRPr lang="en-US" altLang="en-US" sz="900" dirty="0"/>
          </a:p>
          <a:p>
            <a:pPr lvl="1"/>
            <a:r>
              <a:rPr lang="en-US" altLang="en-US" dirty="0"/>
              <a:t>Static methods </a:t>
            </a:r>
            <a:r>
              <a:rPr lang="en-US" altLang="en-US" dirty="0" smtClean="0"/>
              <a:t>do </a:t>
            </a:r>
            <a:r>
              <a:rPr lang="en-US" altLang="en-US" dirty="0"/>
              <a:t>not have any </a:t>
            </a:r>
            <a:r>
              <a:rPr lang="en-US" altLang="en-US" i="1" dirty="0"/>
              <a:t>implicit parameter</a:t>
            </a:r>
            <a:r>
              <a:rPr lang="en-US" altLang="en-US" dirty="0"/>
              <a:t>, </a:t>
            </a:r>
            <a:r>
              <a:rPr lang="en-US" altLang="en-US" dirty="0">
                <a:latin typeface="Courier New" pitchFamily="49" charset="0"/>
              </a:rPr>
              <a:t>this</a:t>
            </a:r>
            <a:r>
              <a:rPr lang="en-US" altLang="en-US" dirty="0"/>
              <a:t>;  </a:t>
            </a:r>
            <a:br>
              <a:rPr lang="en-US" altLang="en-US" dirty="0"/>
            </a:br>
            <a:r>
              <a:rPr lang="en-US" altLang="en-US" dirty="0"/>
              <a:t>therefore, cannot access any particular object's </a:t>
            </a:r>
            <a:r>
              <a:rPr lang="en-US" altLang="en-US" dirty="0" smtClean="0"/>
              <a:t>fields </a:t>
            </a:r>
            <a:r>
              <a:rPr lang="en-US" altLang="en-US" dirty="0"/>
              <a:t>like instance </a:t>
            </a:r>
            <a:r>
              <a:rPr lang="en-US" altLang="en-US" dirty="0" smtClean="0"/>
              <a:t>methods can.</a:t>
            </a:r>
            <a:endParaRPr lang="en-US" altLang="en-US" dirty="0"/>
          </a:p>
          <a:p>
            <a:pPr lvl="1"/>
            <a:endParaRPr lang="en-US" dirty="0"/>
          </a:p>
          <a:p>
            <a:endParaRPr lang="en-US" dirty="0"/>
          </a:p>
        </p:txBody>
      </p:sp>
    </p:spTree>
    <p:extLst>
      <p:ext uri="{BB962C8B-B14F-4D97-AF65-F5344CB8AC3E}">
        <p14:creationId xmlns:p14="http://schemas.microsoft.com/office/powerpoint/2010/main" val="14169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1000"/>
                                        <p:tgtEl>
                                          <p:spTgt spid="3">
                                            <p:txEl>
                                              <p:pRg st="7" end="7"/>
                                            </p:txEl>
                                          </p:spTgt>
                                        </p:tgtEl>
                                      </p:cBhvr>
                                    </p:animEffect>
                                    <p:anim calcmode="lin" valueType="num">
                                      <p:cBhvr>
                                        <p:cTn id="4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1000"/>
                                        <p:tgtEl>
                                          <p:spTgt spid="3">
                                            <p:txEl>
                                              <p:pRg st="8" end="8"/>
                                            </p:txEl>
                                          </p:spTgt>
                                        </p:tgtEl>
                                      </p:cBhvr>
                                    </p:animEffect>
                                    <p:anim calcmode="lin" valueType="num">
                                      <p:cBhvr>
                                        <p:cTn id="5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a:t>
            </a:r>
            <a:endParaRPr lang="en-US" dirty="0"/>
          </a:p>
        </p:txBody>
      </p:sp>
      <p:sp>
        <p:nvSpPr>
          <p:cNvPr id="5" name="Content Placeholder 4"/>
          <p:cNvSpPr>
            <a:spLocks noGrp="1"/>
          </p:cNvSpPr>
          <p:nvPr>
            <p:ph idx="1"/>
          </p:nvPr>
        </p:nvSpPr>
        <p:spPr/>
        <p:txBody>
          <a:bodyPr/>
          <a:lstStyle/>
          <a:p>
            <a:r>
              <a:rPr lang="en-US" dirty="0" smtClean="0"/>
              <a:t>Some programming problems are best thought of as a collection of objects that interact with each other.</a:t>
            </a:r>
            <a:endParaRPr lang="en-US" dirty="0"/>
          </a:p>
        </p:txBody>
      </p:sp>
    </p:spTree>
    <p:extLst>
      <p:ext uri="{BB962C8B-B14F-4D97-AF65-F5344CB8AC3E}">
        <p14:creationId xmlns:p14="http://schemas.microsoft.com/office/powerpoint/2010/main" val="121727105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toString</a:t>
            </a:r>
            <a:r>
              <a:rPr lang="en-US" dirty="0" smtClean="0"/>
              <a:t>, implicit parameter and null</a:t>
            </a:r>
            <a:endParaRPr lang="en-US" dirty="0"/>
          </a:p>
        </p:txBody>
      </p:sp>
      <p:sp>
        <p:nvSpPr>
          <p:cNvPr id="3" name="Content Placeholder 2"/>
          <p:cNvSpPr>
            <a:spLocks noGrp="1"/>
          </p:cNvSpPr>
          <p:nvPr>
            <p:ph idx="1"/>
          </p:nvPr>
        </p:nvSpPr>
        <p:spPr/>
        <p:txBody>
          <a:bodyPr/>
          <a:lstStyle/>
          <a:p>
            <a:r>
              <a:rPr lang="en-US" dirty="0" smtClean="0"/>
              <a:t>What method does </a:t>
            </a:r>
            <a:r>
              <a:rPr lang="en-US" dirty="0" smtClean="0">
                <a:latin typeface="Courier New" panose="02070309020205020404" pitchFamily="49" charset="0"/>
                <a:cs typeface="Courier New" panose="02070309020205020404" pitchFamily="49" charset="0"/>
              </a:rPr>
              <a:t>print</a:t>
            </a:r>
            <a:r>
              <a:rPr lang="en-US" dirty="0" smtClean="0"/>
              <a:t> and </a:t>
            </a:r>
            <a:r>
              <a:rPr lang="en-US" dirty="0" err="1" smtClean="0">
                <a:latin typeface="Courier New" panose="02070309020205020404" pitchFamily="49" charset="0"/>
                <a:cs typeface="Courier New" panose="02070309020205020404" pitchFamily="49" charset="0"/>
              </a:rPr>
              <a:t>println</a:t>
            </a:r>
            <a:r>
              <a:rPr lang="en-US" dirty="0" smtClean="0"/>
              <a:t> call on an object to be printed?</a:t>
            </a:r>
          </a:p>
          <a:p>
            <a:pPr lvl="1"/>
            <a:r>
              <a:rPr lang="en-US" dirty="0" smtClean="0"/>
              <a:t> </a:t>
            </a:r>
            <a:r>
              <a:rPr lang="en-US" dirty="0" err="1" smtClean="0">
                <a:latin typeface="Courier New" panose="02070309020205020404" pitchFamily="49" charset="0"/>
                <a:cs typeface="Courier New" panose="02070309020205020404" pitchFamily="49" charset="0"/>
              </a:rPr>
              <a:t>toString</a:t>
            </a:r>
            <a:endParaRPr lang="en-US" dirty="0">
              <a:latin typeface="Courier New" panose="02070309020205020404" pitchFamily="49" charset="0"/>
              <a:cs typeface="Courier New" panose="02070309020205020404" pitchFamily="49" charset="0"/>
            </a:endParaRPr>
          </a:p>
          <a:p>
            <a:r>
              <a:rPr lang="en-US" dirty="0" smtClean="0"/>
              <a:t> In the following code, what is the </a:t>
            </a:r>
            <a:r>
              <a:rPr lang="en-US" b="1" dirty="0" smtClean="0"/>
              <a:t>implicit parameter</a:t>
            </a:r>
            <a:r>
              <a:rPr lang="en-US" dirty="0" smtClean="0"/>
              <a:t>?</a:t>
            </a:r>
          </a:p>
          <a:p>
            <a:pPr marL="411480" lvl="1" indent="0">
              <a:buNone/>
            </a:pPr>
            <a:r>
              <a:rPr lang="en-US" altLang="en-US" dirty="0">
                <a:latin typeface="Courier New" pitchFamily="49" charset="0"/>
              </a:rPr>
              <a:t>p1.draw(g</a:t>
            </a:r>
            <a:r>
              <a:rPr lang="en-US" altLang="en-US" dirty="0" smtClean="0">
                <a:latin typeface="Courier New" pitchFamily="49" charset="0"/>
              </a:rPr>
              <a:t>)</a:t>
            </a:r>
          </a:p>
          <a:p>
            <a:pPr lvl="1"/>
            <a:r>
              <a:rPr lang="en-US" dirty="0" smtClean="0">
                <a:latin typeface="Courier New" pitchFamily="49" charset="0"/>
              </a:rPr>
              <a:t>p1</a:t>
            </a:r>
          </a:p>
          <a:p>
            <a:r>
              <a:rPr lang="en-US" dirty="0"/>
              <a:t>What is </a:t>
            </a:r>
            <a:r>
              <a:rPr lang="en-US" b="1" dirty="0"/>
              <a:t>null</a:t>
            </a:r>
            <a:r>
              <a:rPr lang="en-US" dirty="0"/>
              <a:t>?</a:t>
            </a:r>
          </a:p>
          <a:p>
            <a:pPr lvl="1"/>
            <a:r>
              <a:rPr lang="en-US" altLang="en-US" dirty="0" smtClean="0"/>
              <a:t>A </a:t>
            </a:r>
            <a:r>
              <a:rPr lang="en-US" altLang="en-US" dirty="0"/>
              <a:t>value that does not refer to any object</a:t>
            </a:r>
            <a:r>
              <a:rPr lang="en-US" altLang="en-US" dirty="0" smtClean="0"/>
              <a:t>.</a:t>
            </a:r>
          </a:p>
          <a:p>
            <a:r>
              <a:rPr lang="en-US" altLang="en-US" dirty="0" smtClean="0"/>
              <a:t>How does a constructor call another constructor?</a:t>
            </a:r>
          </a:p>
          <a:p>
            <a:pPr lvl="1">
              <a:lnSpc>
                <a:spcPct val="70000"/>
              </a:lnSpc>
              <a:buFontTx/>
              <a:buNone/>
            </a:pPr>
            <a:r>
              <a:rPr lang="en-US" altLang="en-US" dirty="0">
                <a:latin typeface="Courier New" pitchFamily="49" charset="0"/>
              </a:rPr>
              <a:t>public Point() {</a:t>
            </a:r>
          </a:p>
          <a:p>
            <a:pPr lvl="1">
              <a:lnSpc>
                <a:spcPct val="70000"/>
              </a:lnSpc>
              <a:buFontTx/>
              <a:buNone/>
            </a:pPr>
            <a:r>
              <a:rPr lang="en-US" altLang="en-US" b="1" dirty="0">
                <a:latin typeface="Courier New" pitchFamily="49" charset="0"/>
              </a:rPr>
              <a:t>	        this(0, 0</a:t>
            </a:r>
            <a:r>
              <a:rPr lang="en-US" altLang="en-US" b="1" dirty="0" smtClean="0">
                <a:latin typeface="Courier New" pitchFamily="49" charset="0"/>
              </a:rPr>
              <a:t>);</a:t>
            </a:r>
            <a:endParaRPr lang="en-US" altLang="en-US" b="1" dirty="0">
              <a:solidFill>
                <a:srgbClr val="008080"/>
              </a:solidFill>
              <a:latin typeface="Courier New" pitchFamily="49" charset="0"/>
            </a:endParaRPr>
          </a:p>
          <a:p>
            <a:pPr lvl="1">
              <a:lnSpc>
                <a:spcPct val="70000"/>
              </a:lnSpc>
              <a:buFontTx/>
              <a:buNone/>
            </a:pPr>
            <a:r>
              <a:rPr lang="en-US" altLang="en-US" dirty="0">
                <a:latin typeface="Courier New" pitchFamily="49" charset="0"/>
              </a:rPr>
              <a:t>	    }</a:t>
            </a:r>
          </a:p>
          <a:p>
            <a:pPr lvl="1"/>
            <a:endParaRPr lang="en-US" altLang="en-US" dirty="0" smtClean="0"/>
          </a:p>
          <a:p>
            <a:pPr lvl="1"/>
            <a:endParaRPr lang="en-US" altLang="en-US" sz="800" dirty="0">
              <a:latin typeface="Courier New" pitchFamily="49" charset="0"/>
            </a:endParaRPr>
          </a:p>
          <a:p>
            <a:pPr lvl="1"/>
            <a:endParaRPr lang="en-US" dirty="0"/>
          </a:p>
        </p:txBody>
      </p:sp>
    </p:spTree>
    <p:extLst>
      <p:ext uri="{BB962C8B-B14F-4D97-AF65-F5344CB8AC3E}">
        <p14:creationId xmlns:p14="http://schemas.microsoft.com/office/powerpoint/2010/main" val="4256496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fade">
                                      <p:cBhvr>
                                        <p:cTn id="54" dur="1000"/>
                                        <p:tgtEl>
                                          <p:spTgt spid="3">
                                            <p:txEl>
                                              <p:pRg st="7" end="7"/>
                                            </p:txEl>
                                          </p:spTgt>
                                        </p:tgtEl>
                                      </p:cBhvr>
                                    </p:animEffect>
                                    <p:anim calcmode="lin" valueType="num">
                                      <p:cBhvr>
                                        <p:cTn id="5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Effect transition="in" filter="fade">
                                      <p:cBhvr>
                                        <p:cTn id="61" dur="1000"/>
                                        <p:tgtEl>
                                          <p:spTgt spid="3">
                                            <p:txEl>
                                              <p:pRg st="8" end="8"/>
                                            </p:txEl>
                                          </p:spTgt>
                                        </p:tgtEl>
                                      </p:cBhvr>
                                    </p:animEffect>
                                    <p:anim calcmode="lin" valueType="num">
                                      <p:cBhvr>
                                        <p:cTn id="6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
                                            <p:txEl>
                                              <p:pRg st="9" end="9"/>
                                            </p:txEl>
                                          </p:spTgt>
                                        </p:tgtEl>
                                        <p:attrNameLst>
                                          <p:attrName>style.visibility</p:attrName>
                                        </p:attrNameLst>
                                      </p:cBhvr>
                                      <p:to>
                                        <p:strVal val="visible"/>
                                      </p:to>
                                    </p:set>
                                    <p:animEffect transition="in" filter="fade">
                                      <p:cBhvr>
                                        <p:cTn id="66" dur="1000"/>
                                        <p:tgtEl>
                                          <p:spTgt spid="3">
                                            <p:txEl>
                                              <p:pRg st="9" end="9"/>
                                            </p:txEl>
                                          </p:spTgt>
                                        </p:tgtEl>
                                      </p:cBhvr>
                                    </p:animEffect>
                                    <p:anim calcmode="lin" valueType="num">
                                      <p:cBhvr>
                                        <p:cTn id="6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3">
                                            <p:txEl>
                                              <p:pRg st="10" end="10"/>
                                            </p:txEl>
                                          </p:spTgt>
                                        </p:tgtEl>
                                        <p:attrNameLst>
                                          <p:attrName>style.visibility</p:attrName>
                                        </p:attrNameLst>
                                      </p:cBhvr>
                                      <p:to>
                                        <p:strVal val="visible"/>
                                      </p:to>
                                    </p:set>
                                    <p:animEffect transition="in" filter="fade">
                                      <p:cBhvr>
                                        <p:cTn id="71" dur="1000"/>
                                        <p:tgtEl>
                                          <p:spTgt spid="3">
                                            <p:txEl>
                                              <p:pRg st="10" end="10"/>
                                            </p:txEl>
                                          </p:spTgt>
                                        </p:tgtEl>
                                      </p:cBhvr>
                                    </p:animEffect>
                                    <p:anim calcmode="lin" valueType="num">
                                      <p:cBhvr>
                                        <p:cTn id="7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3"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2"/>
          <p:cNvSpPr>
            <a:spLocks noGrp="1" noChangeArrowheads="1"/>
          </p:cNvSpPr>
          <p:nvPr>
            <p:ph type="title"/>
          </p:nvPr>
        </p:nvSpPr>
        <p:spPr/>
        <p:txBody>
          <a:bodyPr/>
          <a:lstStyle/>
          <a:p>
            <a:r>
              <a:rPr lang="en-US" altLang="en-US"/>
              <a:t>A programming problem</a:t>
            </a:r>
          </a:p>
        </p:txBody>
      </p:sp>
      <p:sp>
        <p:nvSpPr>
          <p:cNvPr id="815107" name="Rectangle 3"/>
          <p:cNvSpPr>
            <a:spLocks noGrp="1" noChangeArrowheads="1"/>
          </p:cNvSpPr>
          <p:nvPr>
            <p:ph idx="1"/>
          </p:nvPr>
        </p:nvSpPr>
        <p:spPr/>
        <p:txBody>
          <a:bodyPr>
            <a:normAutofit fontScale="92500" lnSpcReduction="10000"/>
          </a:bodyPr>
          <a:lstStyle/>
          <a:p>
            <a:r>
              <a:rPr lang="en-US" altLang="en-US" sz="2200" dirty="0"/>
              <a:t>Given a file of cities' (x, y) coordinates,</a:t>
            </a:r>
            <a:br>
              <a:rPr lang="en-US" altLang="en-US" sz="2200" dirty="0"/>
            </a:br>
            <a:r>
              <a:rPr lang="en-US" altLang="en-US" sz="2200" dirty="0"/>
              <a:t>which begins with the number of cities:</a:t>
            </a:r>
          </a:p>
          <a:p>
            <a:pPr lvl="1">
              <a:lnSpc>
                <a:spcPct val="70000"/>
              </a:lnSpc>
              <a:buFontTx/>
              <a:buNone/>
            </a:pPr>
            <a:endParaRPr lang="en-US" altLang="en-US" sz="900" dirty="0">
              <a:latin typeface="Courier New" pitchFamily="49" charset="0"/>
            </a:endParaRPr>
          </a:p>
          <a:p>
            <a:pPr lvl="1">
              <a:lnSpc>
                <a:spcPct val="70000"/>
              </a:lnSpc>
              <a:buFontTx/>
              <a:buNone/>
            </a:pPr>
            <a:r>
              <a:rPr lang="en-US" altLang="en-US" sz="2000" dirty="0">
                <a:latin typeface="Courier New" pitchFamily="49" charset="0"/>
              </a:rPr>
              <a:t>6</a:t>
            </a:r>
          </a:p>
          <a:p>
            <a:pPr lvl="1">
              <a:lnSpc>
                <a:spcPct val="70000"/>
              </a:lnSpc>
              <a:buFontTx/>
              <a:buNone/>
            </a:pPr>
            <a:r>
              <a:rPr lang="en-US" altLang="en-US" sz="2000" dirty="0">
                <a:latin typeface="Courier New" pitchFamily="49" charset="0"/>
              </a:rPr>
              <a:t>50 20</a:t>
            </a:r>
          </a:p>
          <a:p>
            <a:pPr lvl="1">
              <a:lnSpc>
                <a:spcPct val="70000"/>
              </a:lnSpc>
              <a:buFontTx/>
              <a:buNone/>
            </a:pPr>
            <a:r>
              <a:rPr lang="en-US" altLang="en-US" sz="2000" dirty="0">
                <a:latin typeface="Courier New" pitchFamily="49" charset="0"/>
              </a:rPr>
              <a:t>90 60</a:t>
            </a:r>
          </a:p>
          <a:p>
            <a:pPr lvl="1">
              <a:lnSpc>
                <a:spcPct val="70000"/>
              </a:lnSpc>
              <a:buFontTx/>
              <a:buNone/>
            </a:pPr>
            <a:r>
              <a:rPr lang="en-US" altLang="en-US" sz="2000" dirty="0">
                <a:latin typeface="Courier New" pitchFamily="49" charset="0"/>
              </a:rPr>
              <a:t>10 72</a:t>
            </a:r>
          </a:p>
          <a:p>
            <a:pPr lvl="1">
              <a:lnSpc>
                <a:spcPct val="70000"/>
              </a:lnSpc>
              <a:buFontTx/>
              <a:buNone/>
            </a:pPr>
            <a:r>
              <a:rPr lang="en-US" altLang="en-US" sz="2000" dirty="0">
                <a:latin typeface="Courier New" pitchFamily="49" charset="0"/>
              </a:rPr>
              <a:t>74 98</a:t>
            </a:r>
          </a:p>
          <a:p>
            <a:pPr lvl="1">
              <a:lnSpc>
                <a:spcPct val="70000"/>
              </a:lnSpc>
              <a:buFontTx/>
              <a:buNone/>
            </a:pPr>
            <a:r>
              <a:rPr lang="en-US" altLang="en-US" sz="2000" dirty="0">
                <a:latin typeface="Courier New" pitchFamily="49" charset="0"/>
              </a:rPr>
              <a:t>5 136</a:t>
            </a:r>
          </a:p>
          <a:p>
            <a:pPr lvl="1">
              <a:lnSpc>
                <a:spcPct val="70000"/>
              </a:lnSpc>
              <a:buFontTx/>
              <a:buNone/>
            </a:pPr>
            <a:r>
              <a:rPr lang="en-US" altLang="en-US" sz="2000" dirty="0">
                <a:latin typeface="Courier New" pitchFamily="49" charset="0"/>
              </a:rPr>
              <a:t>150 91</a:t>
            </a:r>
          </a:p>
          <a:p>
            <a:pPr lvl="1">
              <a:lnSpc>
                <a:spcPct val="70000"/>
              </a:lnSpc>
              <a:buFontTx/>
              <a:buNone/>
            </a:pPr>
            <a:endParaRPr lang="en-US" altLang="en-US" sz="2000" dirty="0">
              <a:latin typeface="Courier New" pitchFamily="49" charset="0"/>
            </a:endParaRPr>
          </a:p>
          <a:p>
            <a:pPr lvl="1">
              <a:lnSpc>
                <a:spcPct val="70000"/>
              </a:lnSpc>
              <a:buFontTx/>
              <a:buNone/>
            </a:pPr>
            <a:endParaRPr lang="en-US" altLang="en-US" sz="2000" dirty="0">
              <a:latin typeface="Courier New" pitchFamily="49" charset="0"/>
            </a:endParaRPr>
          </a:p>
          <a:p>
            <a:pPr lvl="1">
              <a:lnSpc>
                <a:spcPct val="90000"/>
              </a:lnSpc>
              <a:buFontTx/>
              <a:buNone/>
            </a:pPr>
            <a:endParaRPr lang="en-US" altLang="en-US" sz="800" dirty="0"/>
          </a:p>
          <a:p>
            <a:pPr>
              <a:lnSpc>
                <a:spcPct val="90000"/>
              </a:lnSpc>
            </a:pPr>
            <a:r>
              <a:rPr lang="en-US" altLang="en-US" sz="2200" dirty="0"/>
              <a:t>Write a program to draw the </a:t>
            </a:r>
            <a:r>
              <a:rPr lang="en-US" altLang="en-US" sz="2200" dirty="0" smtClean="0"/>
              <a:t>coordinates for cities, </a:t>
            </a:r>
            <a:r>
              <a:rPr lang="en-US" altLang="en-US" sz="2200" dirty="0"/>
              <a:t>then </a:t>
            </a:r>
            <a:r>
              <a:rPr lang="en-US" altLang="en-US" sz="2200" dirty="0" smtClean="0"/>
              <a:t>display whether your car </a:t>
            </a:r>
            <a:r>
              <a:rPr lang="en-US" altLang="en-US" dirty="0" smtClean="0"/>
              <a:t>can make a given city by t</a:t>
            </a:r>
            <a:r>
              <a:rPr lang="en-US" altLang="en-US" sz="2200" dirty="0" smtClean="0"/>
              <a:t>urning </a:t>
            </a:r>
            <a:r>
              <a:rPr lang="en-US" altLang="en-US" sz="2200" dirty="0"/>
              <a:t>all cities red that are within a given radius:</a:t>
            </a:r>
          </a:p>
          <a:p>
            <a:pPr lvl="1">
              <a:lnSpc>
                <a:spcPct val="70000"/>
              </a:lnSpc>
              <a:buFontTx/>
              <a:buNone/>
            </a:pPr>
            <a:endParaRPr lang="en-US" altLang="en-US" sz="900" dirty="0">
              <a:latin typeface="Courier New" pitchFamily="49" charset="0"/>
            </a:endParaRPr>
          </a:p>
          <a:p>
            <a:pPr lvl="1">
              <a:lnSpc>
                <a:spcPct val="70000"/>
              </a:lnSpc>
              <a:buFontTx/>
              <a:buNone/>
            </a:pPr>
            <a:r>
              <a:rPr lang="en-US" altLang="en-US" sz="2000" dirty="0" smtClean="0">
                <a:latin typeface="Courier New" pitchFamily="49" charset="0"/>
              </a:rPr>
              <a:t>Current location x</a:t>
            </a:r>
            <a:r>
              <a:rPr lang="en-US" altLang="en-US" sz="2000" dirty="0">
                <a:latin typeface="Courier New" pitchFamily="49" charset="0"/>
              </a:rPr>
              <a:t>? </a:t>
            </a:r>
            <a:r>
              <a:rPr lang="en-US" altLang="en-US" sz="2000" b="1" u="sng" dirty="0">
                <a:latin typeface="Courier New" pitchFamily="49" charset="0"/>
              </a:rPr>
              <a:t>100</a:t>
            </a:r>
          </a:p>
          <a:p>
            <a:pPr lvl="1">
              <a:lnSpc>
                <a:spcPct val="70000"/>
              </a:lnSpc>
              <a:buFontTx/>
              <a:buNone/>
            </a:pPr>
            <a:r>
              <a:rPr lang="en-US" altLang="en-US" sz="2000" dirty="0" smtClean="0">
                <a:latin typeface="Courier New" pitchFamily="49" charset="0"/>
              </a:rPr>
              <a:t>Current location </a:t>
            </a:r>
            <a:r>
              <a:rPr lang="en-US" altLang="en-US" sz="2000" dirty="0">
                <a:latin typeface="Courier New" pitchFamily="49" charset="0"/>
              </a:rPr>
              <a:t>y? </a:t>
            </a:r>
            <a:r>
              <a:rPr lang="en-US" altLang="en-US" sz="2000" b="1" u="sng" dirty="0">
                <a:latin typeface="Courier New" pitchFamily="49" charset="0"/>
              </a:rPr>
              <a:t>100</a:t>
            </a:r>
          </a:p>
          <a:p>
            <a:pPr lvl="1">
              <a:lnSpc>
                <a:spcPct val="70000"/>
              </a:lnSpc>
              <a:buFontTx/>
              <a:buNone/>
            </a:pPr>
            <a:r>
              <a:rPr lang="en-US" altLang="en-US" sz="2000" dirty="0" smtClean="0">
                <a:latin typeface="Courier New" pitchFamily="49" charset="0"/>
              </a:rPr>
              <a:t>Driving </a:t>
            </a:r>
            <a:r>
              <a:rPr lang="en-US" altLang="en-US" dirty="0" smtClean="0">
                <a:latin typeface="Courier New" pitchFamily="49" charset="0"/>
              </a:rPr>
              <a:t>range</a:t>
            </a:r>
            <a:r>
              <a:rPr lang="en-US" altLang="en-US" sz="2000" dirty="0" smtClean="0">
                <a:latin typeface="Courier New" pitchFamily="49" charset="0"/>
              </a:rPr>
              <a:t>? </a:t>
            </a:r>
            <a:r>
              <a:rPr lang="en-US" altLang="en-US" sz="2000" b="1" u="sng" dirty="0" smtClean="0">
                <a:latin typeface="Courier New" pitchFamily="49" charset="0"/>
              </a:rPr>
              <a:t>75</a:t>
            </a:r>
            <a:endParaRPr lang="en-US" altLang="en-US" sz="2000" b="1" u="sng" dirty="0">
              <a:latin typeface="Courier New" pitchFamily="49" charset="0"/>
            </a:endParaRPr>
          </a:p>
        </p:txBody>
      </p:sp>
      <p:pic>
        <p:nvPicPr>
          <p:cNvPr id="8151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2300" y="1285875"/>
            <a:ext cx="201930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877297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r>
              <a:rPr lang="en-US" altLang="en-US"/>
              <a:t>A bad solution</a:t>
            </a:r>
          </a:p>
        </p:txBody>
      </p:sp>
      <p:sp>
        <p:nvSpPr>
          <p:cNvPr id="816131" name="Rectangle 3"/>
          <p:cNvSpPr>
            <a:spLocks noGrp="1" noChangeArrowheads="1"/>
          </p:cNvSpPr>
          <p:nvPr>
            <p:ph idx="1"/>
          </p:nvPr>
        </p:nvSpPr>
        <p:spPr>
          <a:xfrm>
            <a:off x="0" y="1600200"/>
            <a:ext cx="8458200" cy="4800600"/>
          </a:xfrm>
        </p:spPr>
        <p:txBody>
          <a:bodyPr>
            <a:normAutofit fontScale="92500" lnSpcReduction="10000"/>
          </a:bodyPr>
          <a:lstStyle/>
          <a:p>
            <a:endParaRPr lang="en-US" altLang="en-US" sz="2000" dirty="0"/>
          </a:p>
          <a:p>
            <a:pPr marL="114300" indent="0">
              <a:buNone/>
            </a:pPr>
            <a:r>
              <a:rPr lang="en-US" sz="1900" dirty="0">
                <a:solidFill>
                  <a:srgbClr val="000000"/>
                </a:solidFill>
                <a:latin typeface="Consolas"/>
              </a:rPr>
              <a:t>Scanner </a:t>
            </a:r>
            <a:r>
              <a:rPr lang="en-US" sz="1900" dirty="0">
                <a:solidFill>
                  <a:srgbClr val="6A3E3E"/>
                </a:solidFill>
                <a:latin typeface="Consolas"/>
              </a:rPr>
              <a:t>input</a:t>
            </a:r>
            <a:r>
              <a:rPr lang="en-US" sz="1900" dirty="0">
                <a:solidFill>
                  <a:srgbClr val="000000"/>
                </a:solidFill>
                <a:latin typeface="Consolas"/>
              </a:rPr>
              <a:t> = </a:t>
            </a:r>
            <a:r>
              <a:rPr lang="en-US" sz="1900" b="1" dirty="0">
                <a:solidFill>
                  <a:srgbClr val="7F0055"/>
                </a:solidFill>
                <a:latin typeface="Consolas"/>
              </a:rPr>
              <a:t>new</a:t>
            </a:r>
            <a:r>
              <a:rPr lang="en-US" sz="1900" b="1" dirty="0">
                <a:solidFill>
                  <a:srgbClr val="000000"/>
                </a:solidFill>
                <a:latin typeface="Consolas"/>
              </a:rPr>
              <a:t> Scanner(</a:t>
            </a:r>
            <a:r>
              <a:rPr lang="en-US" sz="1900" b="1" dirty="0">
                <a:solidFill>
                  <a:srgbClr val="7F0055"/>
                </a:solidFill>
                <a:latin typeface="Consolas"/>
              </a:rPr>
              <a:t>new</a:t>
            </a:r>
            <a:r>
              <a:rPr lang="en-US" sz="1900" b="1" dirty="0">
                <a:solidFill>
                  <a:srgbClr val="000000"/>
                </a:solidFill>
                <a:latin typeface="Consolas"/>
              </a:rPr>
              <a:t> File(</a:t>
            </a:r>
            <a:r>
              <a:rPr lang="en-US" sz="1900" b="1" dirty="0">
                <a:solidFill>
                  <a:srgbClr val="2A00FF"/>
                </a:solidFill>
                <a:latin typeface="Consolas"/>
              </a:rPr>
              <a:t>"cities.txt"</a:t>
            </a:r>
            <a:r>
              <a:rPr lang="en-US" sz="1900" b="1" dirty="0">
                <a:solidFill>
                  <a:srgbClr val="000000"/>
                </a:solidFill>
                <a:latin typeface="Consolas"/>
              </a:rPr>
              <a:t>));</a:t>
            </a:r>
          </a:p>
          <a:p>
            <a:pPr marL="114300" indent="0">
              <a:buNone/>
            </a:pPr>
            <a:r>
              <a:rPr lang="en-US" sz="1900" b="1" dirty="0" err="1">
                <a:solidFill>
                  <a:srgbClr val="7F0055"/>
                </a:solidFill>
                <a:latin typeface="Consolas"/>
              </a:rPr>
              <a:t>int</a:t>
            </a:r>
            <a:r>
              <a:rPr lang="en-US" sz="1900" b="1" dirty="0">
                <a:solidFill>
                  <a:srgbClr val="000000"/>
                </a:solidFill>
                <a:latin typeface="Consolas"/>
              </a:rPr>
              <a:t> </a:t>
            </a:r>
            <a:r>
              <a:rPr lang="en-US" sz="1900" b="1" dirty="0" err="1">
                <a:solidFill>
                  <a:srgbClr val="6A3E3E"/>
                </a:solidFill>
                <a:latin typeface="Consolas"/>
              </a:rPr>
              <a:t>cityCount</a:t>
            </a:r>
            <a:r>
              <a:rPr lang="en-US" sz="1900" b="1" dirty="0">
                <a:solidFill>
                  <a:srgbClr val="000000"/>
                </a:solidFill>
                <a:latin typeface="Consolas"/>
              </a:rPr>
              <a:t> = </a:t>
            </a:r>
            <a:r>
              <a:rPr lang="en-US" sz="1900" b="1" dirty="0" err="1">
                <a:solidFill>
                  <a:srgbClr val="6A3E3E"/>
                </a:solidFill>
                <a:latin typeface="Consolas"/>
              </a:rPr>
              <a:t>input</a:t>
            </a:r>
            <a:r>
              <a:rPr lang="en-US" sz="1900" b="1" dirty="0" err="1">
                <a:solidFill>
                  <a:srgbClr val="000000"/>
                </a:solidFill>
                <a:latin typeface="Consolas"/>
              </a:rPr>
              <a:t>.nextInt</a:t>
            </a:r>
            <a:r>
              <a:rPr lang="en-US" sz="1900" b="1" dirty="0">
                <a:solidFill>
                  <a:srgbClr val="000000"/>
                </a:solidFill>
                <a:latin typeface="Consolas"/>
              </a:rPr>
              <a:t>();</a:t>
            </a:r>
          </a:p>
          <a:p>
            <a:pPr marL="114300" indent="0">
              <a:buNone/>
            </a:pPr>
            <a:r>
              <a:rPr lang="en-US" sz="1900" b="1" dirty="0" err="1">
                <a:solidFill>
                  <a:srgbClr val="7F0055"/>
                </a:solidFill>
                <a:latin typeface="Consolas"/>
              </a:rPr>
              <a:t>int</a:t>
            </a:r>
            <a:r>
              <a:rPr lang="en-US" sz="1900" b="1" dirty="0">
                <a:solidFill>
                  <a:srgbClr val="000000"/>
                </a:solidFill>
                <a:latin typeface="Consolas"/>
              </a:rPr>
              <a:t>[] </a:t>
            </a:r>
            <a:r>
              <a:rPr lang="en-US" sz="1900" b="1" dirty="0" err="1">
                <a:solidFill>
                  <a:srgbClr val="6A3E3E"/>
                </a:solidFill>
                <a:latin typeface="Consolas"/>
              </a:rPr>
              <a:t>xCoords</a:t>
            </a:r>
            <a:r>
              <a:rPr lang="en-US" sz="1900" b="1" dirty="0">
                <a:solidFill>
                  <a:srgbClr val="000000"/>
                </a:solidFill>
                <a:latin typeface="Consolas"/>
              </a:rPr>
              <a:t> = </a:t>
            </a:r>
            <a:r>
              <a:rPr lang="en-US" sz="1900" b="1" dirty="0">
                <a:solidFill>
                  <a:srgbClr val="7F0055"/>
                </a:solidFill>
                <a:latin typeface="Consolas"/>
              </a:rPr>
              <a:t>new</a:t>
            </a:r>
            <a:r>
              <a:rPr lang="en-US" sz="1900" b="1" dirty="0">
                <a:solidFill>
                  <a:srgbClr val="000000"/>
                </a:solidFill>
                <a:latin typeface="Consolas"/>
              </a:rPr>
              <a:t> </a:t>
            </a:r>
            <a:r>
              <a:rPr lang="en-US" sz="1900" b="1" dirty="0" err="1">
                <a:solidFill>
                  <a:srgbClr val="7F0055"/>
                </a:solidFill>
                <a:latin typeface="Consolas"/>
              </a:rPr>
              <a:t>int</a:t>
            </a:r>
            <a:r>
              <a:rPr lang="en-US" sz="1900" b="1" dirty="0">
                <a:solidFill>
                  <a:srgbClr val="000000"/>
                </a:solidFill>
                <a:latin typeface="Consolas"/>
              </a:rPr>
              <a:t>[</a:t>
            </a:r>
            <a:r>
              <a:rPr lang="en-US" sz="1900" b="1" dirty="0" err="1">
                <a:solidFill>
                  <a:srgbClr val="6A3E3E"/>
                </a:solidFill>
                <a:latin typeface="Consolas"/>
              </a:rPr>
              <a:t>cityCount</a:t>
            </a:r>
            <a:r>
              <a:rPr lang="en-US" sz="1900" b="1" dirty="0">
                <a:solidFill>
                  <a:srgbClr val="000000"/>
                </a:solidFill>
                <a:latin typeface="Consolas"/>
              </a:rPr>
              <a:t>];</a:t>
            </a:r>
          </a:p>
          <a:p>
            <a:pPr marL="114300" indent="0">
              <a:buNone/>
            </a:pPr>
            <a:r>
              <a:rPr lang="en-US" sz="1900" b="1" dirty="0" err="1">
                <a:solidFill>
                  <a:srgbClr val="7F0055"/>
                </a:solidFill>
                <a:latin typeface="Consolas"/>
              </a:rPr>
              <a:t>int</a:t>
            </a:r>
            <a:r>
              <a:rPr lang="en-US" sz="1900" b="1" dirty="0">
                <a:solidFill>
                  <a:srgbClr val="000000"/>
                </a:solidFill>
                <a:latin typeface="Consolas"/>
              </a:rPr>
              <a:t>[] </a:t>
            </a:r>
            <a:r>
              <a:rPr lang="en-US" sz="1900" b="1" dirty="0" err="1">
                <a:solidFill>
                  <a:srgbClr val="6A3E3E"/>
                </a:solidFill>
                <a:latin typeface="Consolas"/>
              </a:rPr>
              <a:t>yCoords</a:t>
            </a:r>
            <a:r>
              <a:rPr lang="en-US" sz="1900" b="1" dirty="0">
                <a:solidFill>
                  <a:srgbClr val="000000"/>
                </a:solidFill>
                <a:latin typeface="Consolas"/>
              </a:rPr>
              <a:t> = </a:t>
            </a:r>
            <a:r>
              <a:rPr lang="en-US" sz="1900" b="1" dirty="0">
                <a:solidFill>
                  <a:srgbClr val="7F0055"/>
                </a:solidFill>
                <a:latin typeface="Consolas"/>
              </a:rPr>
              <a:t>new</a:t>
            </a:r>
            <a:r>
              <a:rPr lang="en-US" sz="1900" b="1" dirty="0">
                <a:solidFill>
                  <a:srgbClr val="000000"/>
                </a:solidFill>
                <a:latin typeface="Consolas"/>
              </a:rPr>
              <a:t> </a:t>
            </a:r>
            <a:r>
              <a:rPr lang="en-US" sz="1900" b="1" dirty="0" err="1">
                <a:solidFill>
                  <a:srgbClr val="7F0055"/>
                </a:solidFill>
                <a:latin typeface="Consolas"/>
              </a:rPr>
              <a:t>int</a:t>
            </a:r>
            <a:r>
              <a:rPr lang="en-US" sz="1900" b="1" dirty="0">
                <a:solidFill>
                  <a:srgbClr val="000000"/>
                </a:solidFill>
                <a:latin typeface="Consolas"/>
              </a:rPr>
              <a:t>[</a:t>
            </a:r>
            <a:r>
              <a:rPr lang="en-US" sz="1900" b="1" dirty="0" err="1">
                <a:solidFill>
                  <a:srgbClr val="6A3E3E"/>
                </a:solidFill>
                <a:latin typeface="Consolas"/>
              </a:rPr>
              <a:t>cityCount</a:t>
            </a:r>
            <a:r>
              <a:rPr lang="en-US" sz="1900" b="1" dirty="0">
                <a:solidFill>
                  <a:srgbClr val="000000"/>
                </a:solidFill>
                <a:latin typeface="Consolas"/>
              </a:rPr>
              <a:t>];</a:t>
            </a:r>
          </a:p>
          <a:p>
            <a:pPr marL="114300" indent="0">
              <a:buNone/>
            </a:pPr>
            <a:endParaRPr lang="en-US" sz="1900" dirty="0">
              <a:latin typeface="Consolas"/>
            </a:endParaRPr>
          </a:p>
          <a:p>
            <a:pPr marL="114300" indent="0">
              <a:buNone/>
            </a:pPr>
            <a:r>
              <a:rPr lang="nn-NO" sz="1900" b="1" dirty="0">
                <a:solidFill>
                  <a:srgbClr val="7F0055"/>
                </a:solidFill>
                <a:latin typeface="Consolas"/>
              </a:rPr>
              <a:t>for</a:t>
            </a:r>
            <a:r>
              <a:rPr lang="nn-NO" sz="1900" b="1" dirty="0">
                <a:solidFill>
                  <a:srgbClr val="000000"/>
                </a:solidFill>
                <a:latin typeface="Consolas"/>
              </a:rPr>
              <a:t> (</a:t>
            </a:r>
            <a:r>
              <a:rPr lang="nn-NO" sz="1900" b="1" dirty="0">
                <a:solidFill>
                  <a:srgbClr val="7F0055"/>
                </a:solidFill>
                <a:latin typeface="Consolas"/>
              </a:rPr>
              <a:t>int</a:t>
            </a:r>
            <a:r>
              <a:rPr lang="nn-NO" sz="1900" b="1" dirty="0">
                <a:solidFill>
                  <a:srgbClr val="000000"/>
                </a:solidFill>
                <a:latin typeface="Consolas"/>
              </a:rPr>
              <a:t> </a:t>
            </a:r>
            <a:r>
              <a:rPr lang="nn-NO" sz="1900" b="1" dirty="0">
                <a:solidFill>
                  <a:srgbClr val="6A3E3E"/>
                </a:solidFill>
                <a:latin typeface="Consolas"/>
              </a:rPr>
              <a:t>i</a:t>
            </a:r>
            <a:r>
              <a:rPr lang="nn-NO" sz="1900" b="1" dirty="0">
                <a:solidFill>
                  <a:srgbClr val="000000"/>
                </a:solidFill>
                <a:latin typeface="Consolas"/>
              </a:rPr>
              <a:t> = 0; </a:t>
            </a:r>
            <a:r>
              <a:rPr lang="nn-NO" sz="1900" b="1" dirty="0">
                <a:solidFill>
                  <a:srgbClr val="6A3E3E"/>
                </a:solidFill>
                <a:latin typeface="Consolas"/>
              </a:rPr>
              <a:t>i</a:t>
            </a:r>
            <a:r>
              <a:rPr lang="nn-NO" sz="1900" b="1" dirty="0">
                <a:solidFill>
                  <a:srgbClr val="000000"/>
                </a:solidFill>
                <a:latin typeface="Consolas"/>
              </a:rPr>
              <a:t> &lt; </a:t>
            </a:r>
            <a:r>
              <a:rPr lang="nn-NO" sz="1900" b="1" dirty="0">
                <a:solidFill>
                  <a:srgbClr val="6A3E3E"/>
                </a:solidFill>
                <a:latin typeface="Consolas"/>
              </a:rPr>
              <a:t>cityCount</a:t>
            </a:r>
            <a:r>
              <a:rPr lang="nn-NO" sz="1900" b="1" dirty="0">
                <a:solidFill>
                  <a:srgbClr val="000000"/>
                </a:solidFill>
                <a:latin typeface="Consolas"/>
              </a:rPr>
              <a:t>; </a:t>
            </a:r>
            <a:r>
              <a:rPr lang="nn-NO" sz="1900" b="1" dirty="0">
                <a:solidFill>
                  <a:srgbClr val="6A3E3E"/>
                </a:solidFill>
                <a:latin typeface="Consolas"/>
              </a:rPr>
              <a:t>i</a:t>
            </a:r>
            <a:r>
              <a:rPr lang="nn-NO" sz="1900" b="1" dirty="0">
                <a:solidFill>
                  <a:srgbClr val="000000"/>
                </a:solidFill>
                <a:latin typeface="Consolas"/>
              </a:rPr>
              <a:t>++) {</a:t>
            </a:r>
          </a:p>
          <a:p>
            <a:pPr marL="114300" indent="0">
              <a:buNone/>
            </a:pPr>
            <a:r>
              <a:rPr lang="en-US" sz="1900" dirty="0">
                <a:solidFill>
                  <a:srgbClr val="000000"/>
                </a:solidFill>
                <a:latin typeface="Consolas"/>
              </a:rPr>
              <a:t>    </a:t>
            </a:r>
            <a:r>
              <a:rPr lang="en-US" sz="1900" dirty="0" err="1">
                <a:solidFill>
                  <a:srgbClr val="6A3E3E"/>
                </a:solidFill>
                <a:latin typeface="Consolas"/>
              </a:rPr>
              <a:t>xCoords</a:t>
            </a:r>
            <a:r>
              <a:rPr lang="en-US" sz="1900" dirty="0">
                <a:solidFill>
                  <a:srgbClr val="000000"/>
                </a:solidFill>
                <a:latin typeface="Consolas"/>
              </a:rPr>
              <a:t>[</a:t>
            </a:r>
            <a:r>
              <a:rPr lang="en-US" sz="1900" dirty="0" err="1">
                <a:solidFill>
                  <a:srgbClr val="6A3E3E"/>
                </a:solidFill>
                <a:latin typeface="Consolas"/>
              </a:rPr>
              <a:t>i</a:t>
            </a:r>
            <a:r>
              <a:rPr lang="en-US" sz="1900" dirty="0">
                <a:solidFill>
                  <a:srgbClr val="000000"/>
                </a:solidFill>
                <a:latin typeface="Consolas"/>
              </a:rPr>
              <a:t>] = </a:t>
            </a:r>
            <a:r>
              <a:rPr lang="en-US" sz="1900" dirty="0" err="1">
                <a:solidFill>
                  <a:srgbClr val="6A3E3E"/>
                </a:solidFill>
                <a:latin typeface="Consolas"/>
              </a:rPr>
              <a:t>input</a:t>
            </a:r>
            <a:r>
              <a:rPr lang="en-US" sz="1900" dirty="0" err="1">
                <a:solidFill>
                  <a:srgbClr val="000000"/>
                </a:solidFill>
                <a:latin typeface="Consolas"/>
              </a:rPr>
              <a:t>.nextInt</a:t>
            </a:r>
            <a:r>
              <a:rPr lang="en-US" sz="1900" dirty="0">
                <a:solidFill>
                  <a:srgbClr val="000000"/>
                </a:solidFill>
                <a:latin typeface="Consolas"/>
              </a:rPr>
              <a:t>(); </a:t>
            </a:r>
            <a:r>
              <a:rPr lang="en-US" sz="1900" dirty="0">
                <a:solidFill>
                  <a:srgbClr val="3F7F5F"/>
                </a:solidFill>
                <a:latin typeface="Consolas"/>
              </a:rPr>
              <a:t>// read each city</a:t>
            </a:r>
          </a:p>
          <a:p>
            <a:pPr marL="114300" indent="0">
              <a:buNone/>
            </a:pPr>
            <a:r>
              <a:rPr lang="en-US" sz="1900" dirty="0">
                <a:solidFill>
                  <a:srgbClr val="000000"/>
                </a:solidFill>
                <a:latin typeface="Consolas"/>
              </a:rPr>
              <a:t>    </a:t>
            </a:r>
            <a:r>
              <a:rPr lang="en-US" sz="1900" dirty="0" err="1">
                <a:solidFill>
                  <a:srgbClr val="6A3E3E"/>
                </a:solidFill>
                <a:latin typeface="Consolas"/>
              </a:rPr>
              <a:t>yCoords</a:t>
            </a:r>
            <a:r>
              <a:rPr lang="en-US" sz="1900" dirty="0">
                <a:solidFill>
                  <a:srgbClr val="000000"/>
                </a:solidFill>
                <a:latin typeface="Consolas"/>
              </a:rPr>
              <a:t>[</a:t>
            </a:r>
            <a:r>
              <a:rPr lang="en-US" sz="1900" dirty="0" err="1">
                <a:solidFill>
                  <a:srgbClr val="6A3E3E"/>
                </a:solidFill>
                <a:latin typeface="Consolas"/>
              </a:rPr>
              <a:t>i</a:t>
            </a:r>
            <a:r>
              <a:rPr lang="en-US" sz="1900" dirty="0">
                <a:solidFill>
                  <a:srgbClr val="000000"/>
                </a:solidFill>
                <a:latin typeface="Consolas"/>
              </a:rPr>
              <a:t>] = </a:t>
            </a:r>
            <a:r>
              <a:rPr lang="en-US" sz="1900" dirty="0" err="1">
                <a:solidFill>
                  <a:srgbClr val="6A3E3E"/>
                </a:solidFill>
                <a:latin typeface="Consolas"/>
              </a:rPr>
              <a:t>input</a:t>
            </a:r>
            <a:r>
              <a:rPr lang="en-US" sz="1900" dirty="0" err="1">
                <a:solidFill>
                  <a:srgbClr val="000000"/>
                </a:solidFill>
                <a:latin typeface="Consolas"/>
              </a:rPr>
              <a:t>.nextInt</a:t>
            </a:r>
            <a:r>
              <a:rPr lang="en-US" sz="1900" dirty="0">
                <a:solidFill>
                  <a:srgbClr val="000000"/>
                </a:solidFill>
                <a:latin typeface="Consolas"/>
              </a:rPr>
              <a:t>();</a:t>
            </a:r>
          </a:p>
          <a:p>
            <a:pPr marL="114300" indent="0">
              <a:buNone/>
            </a:pPr>
            <a:r>
              <a:rPr lang="en-US" sz="1900" dirty="0">
                <a:solidFill>
                  <a:srgbClr val="000000"/>
                </a:solidFill>
                <a:latin typeface="Consolas"/>
              </a:rPr>
              <a:t>}</a:t>
            </a:r>
          </a:p>
          <a:p>
            <a:pPr lvl="1">
              <a:lnSpc>
                <a:spcPct val="80000"/>
              </a:lnSpc>
              <a:buFontTx/>
              <a:buNone/>
            </a:pPr>
            <a:r>
              <a:rPr lang="en-US" altLang="en-US" sz="2000" dirty="0" smtClean="0">
                <a:latin typeface="Courier New" pitchFamily="49" charset="0"/>
              </a:rPr>
              <a:t>...</a:t>
            </a:r>
            <a:endParaRPr lang="en-US" altLang="en-US" sz="2000" dirty="0">
              <a:latin typeface="Courier New" pitchFamily="49" charset="0"/>
            </a:endParaRPr>
          </a:p>
          <a:p>
            <a:pPr lvl="1">
              <a:lnSpc>
                <a:spcPct val="80000"/>
              </a:lnSpc>
              <a:buFontTx/>
              <a:buNone/>
            </a:pPr>
            <a:endParaRPr lang="en-US" altLang="en-US" sz="2000" dirty="0">
              <a:latin typeface="Courier New" pitchFamily="49" charset="0"/>
            </a:endParaRPr>
          </a:p>
          <a:p>
            <a:pPr lvl="1">
              <a:buFontTx/>
              <a:buNone/>
            </a:pPr>
            <a:endParaRPr lang="en-US" altLang="en-US" sz="2000" dirty="0">
              <a:latin typeface="Courier New" pitchFamily="49" charset="0"/>
            </a:endParaRPr>
          </a:p>
          <a:p>
            <a:pPr lvl="1"/>
            <a:r>
              <a:rPr lang="en-US" altLang="en-US" sz="2000" b="1" dirty="0"/>
              <a:t>parallel arrays</a:t>
            </a:r>
            <a:r>
              <a:rPr lang="en-US" altLang="en-US" sz="2000" dirty="0"/>
              <a:t>: 2+ arrays with related data at same indexes.</a:t>
            </a:r>
          </a:p>
          <a:p>
            <a:pPr lvl="2"/>
            <a:r>
              <a:rPr lang="en-US" altLang="en-US" sz="1800" dirty="0"/>
              <a:t>Considered poor style.</a:t>
            </a:r>
          </a:p>
        </p:txBody>
      </p:sp>
    </p:spTree>
    <p:extLst>
      <p:ext uri="{BB962C8B-B14F-4D97-AF65-F5344CB8AC3E}">
        <p14:creationId xmlns:p14="http://schemas.microsoft.com/office/powerpoint/2010/main" val="21521302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8274</TotalTime>
  <Words>2888</Words>
  <Application>Microsoft Office PowerPoint</Application>
  <PresentationFormat>On-screen Show (4:3)</PresentationFormat>
  <Paragraphs>783</Paragraphs>
  <Slides>70</Slides>
  <Notes>2</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Adjacency</vt:lpstr>
      <vt:lpstr>Unit 6 - Classes</vt:lpstr>
      <vt:lpstr>What</vt:lpstr>
      <vt:lpstr>Classes</vt:lpstr>
      <vt:lpstr>Class Definition</vt:lpstr>
      <vt:lpstr>Class Definition</vt:lpstr>
      <vt:lpstr>Why</vt:lpstr>
      <vt:lpstr>Why</vt:lpstr>
      <vt:lpstr>A programming problem</vt:lpstr>
      <vt:lpstr>A bad solution</vt:lpstr>
      <vt:lpstr>Observations</vt:lpstr>
      <vt:lpstr>Classes and objects</vt:lpstr>
      <vt:lpstr>Blueprint analogy</vt:lpstr>
      <vt:lpstr>Clients of objects</vt:lpstr>
      <vt:lpstr>Classes Summary</vt:lpstr>
      <vt:lpstr>Object state: Fields</vt:lpstr>
      <vt:lpstr>Point class, version 1</vt:lpstr>
      <vt:lpstr>Fields</vt:lpstr>
      <vt:lpstr>Accessing fields</vt:lpstr>
      <vt:lpstr>Access Control</vt:lpstr>
      <vt:lpstr>Access Control</vt:lpstr>
      <vt:lpstr>Methods</vt:lpstr>
      <vt:lpstr>Accessor  Methods</vt:lpstr>
      <vt:lpstr>Accessor (Getter) Methods</vt:lpstr>
      <vt:lpstr>Other Accessor Methods</vt:lpstr>
      <vt:lpstr>Mutator Methods</vt:lpstr>
      <vt:lpstr>Mutator Methods</vt:lpstr>
      <vt:lpstr>Other Methods</vt:lpstr>
      <vt:lpstr>Constructors</vt:lpstr>
      <vt:lpstr>this keyword</vt:lpstr>
      <vt:lpstr>Exercise</vt:lpstr>
      <vt:lpstr>Implicit Parameter, Arrays and tostring</vt:lpstr>
      <vt:lpstr>The toString method</vt:lpstr>
      <vt:lpstr>toString syntax</vt:lpstr>
      <vt:lpstr>The implicit parameter</vt:lpstr>
      <vt:lpstr>Calling another constructor</vt:lpstr>
      <vt:lpstr>Summary</vt:lpstr>
      <vt:lpstr>Exercise</vt:lpstr>
      <vt:lpstr>Exercise</vt:lpstr>
      <vt:lpstr>Encapsulation</vt:lpstr>
      <vt:lpstr>Abstraction</vt:lpstr>
      <vt:lpstr>Abstraction</vt:lpstr>
      <vt:lpstr>Encapsulation</vt:lpstr>
      <vt:lpstr>Accessing private state</vt:lpstr>
      <vt:lpstr>Benefits of encapsulation</vt:lpstr>
      <vt:lpstr>Constants</vt:lpstr>
      <vt:lpstr>Constants</vt:lpstr>
      <vt:lpstr>Constants</vt:lpstr>
      <vt:lpstr>Constants</vt:lpstr>
      <vt:lpstr>Constants</vt:lpstr>
      <vt:lpstr>Constants</vt:lpstr>
      <vt:lpstr>Static methods/fields</vt:lpstr>
      <vt:lpstr>Static members</vt:lpstr>
      <vt:lpstr>Static fields</vt:lpstr>
      <vt:lpstr>Accessing static fields</vt:lpstr>
      <vt:lpstr>Static methods</vt:lpstr>
      <vt:lpstr>Static Method example</vt:lpstr>
      <vt:lpstr>Summary</vt:lpstr>
      <vt:lpstr>Exercise</vt:lpstr>
      <vt:lpstr>Arrays of Objects and Null</vt:lpstr>
      <vt:lpstr>Two-phase initialization</vt:lpstr>
      <vt:lpstr>Arrays of objects</vt:lpstr>
      <vt:lpstr>Things you can do w/ null</vt:lpstr>
      <vt:lpstr>Null pointer exception</vt:lpstr>
      <vt:lpstr>Looking before you leap</vt:lpstr>
      <vt:lpstr>Summary</vt:lpstr>
      <vt:lpstr>Exercise</vt:lpstr>
      <vt:lpstr>Review</vt:lpstr>
      <vt:lpstr>Classes and Objects</vt:lpstr>
      <vt:lpstr>Abstraction, Constants, instance methods</vt:lpstr>
      <vt:lpstr>toString, implicit parameter and null</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 Computer Science</dc:title>
  <dc:creator>David Bradley</dc:creator>
  <cp:lastModifiedBy>Bradley, David    LHS - Staff</cp:lastModifiedBy>
  <cp:revision>192</cp:revision>
  <dcterms:created xsi:type="dcterms:W3CDTF">2010-11-14T22:44:01Z</dcterms:created>
  <dcterms:modified xsi:type="dcterms:W3CDTF">2016-01-26T15:18:42Z</dcterms:modified>
</cp:coreProperties>
</file>