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76800" y="5715000"/>
            <a:ext cx="15697200" cy="2286000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defRPr sz="8800">
                <a:solidFill>
                  <a:srgbClr val="1A31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5" y="0"/>
            <a:ext cx="1710043" cy="137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48482" y="-13969"/>
            <a:ext cx="641385" cy="1374393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ubtitle"/>
          <p:cNvSpPr txBox="1"/>
          <p:nvPr>
            <p:ph type="body" sz="quarter" idx="13"/>
          </p:nvPr>
        </p:nvSpPr>
        <p:spPr>
          <a:xfrm>
            <a:off x="4876800" y="3418583"/>
            <a:ext cx="15697200" cy="2286001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0"/>
              </a:spcBef>
              <a:buSzTx/>
              <a:buNone/>
              <a:defRPr sz="6600">
                <a:solidFill>
                  <a:srgbClr val="1A31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Subtitle</a:t>
            </a:r>
          </a:p>
        </p:txBody>
      </p:sp>
      <p:pic>
        <p:nvPicPr>
          <p:cNvPr id="15" name="KCL-200@2x.png" descr="KCL-200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85191" y="-8583"/>
            <a:ext cx="3478586" cy="266111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1887200" y="1234440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22986431" y="12934408"/>
            <a:ext cx="515263" cy="538481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>
                <a:solidFill>
                  <a:srgbClr val="7C665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005" y="-12700"/>
            <a:ext cx="1710043" cy="137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48482" y="2"/>
            <a:ext cx="641385" cy="1374393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5029200" y="762000"/>
            <a:ext cx="15544800" cy="2286000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defRPr sz="8800">
                <a:solidFill>
                  <a:srgbClr val="7F6F5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3762128" y="3339324"/>
            <a:ext cx="18078944" cy="8534401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685800" indent="-685800" defTabSz="1828800">
              <a:spcBef>
                <a:spcPts val="1500"/>
              </a:spcBef>
              <a:buClr>
                <a:srgbClr val="264D8B"/>
              </a:buClr>
              <a:buSzPct val="100000"/>
              <a:buFont typeface="Times"/>
              <a:defRPr sz="6400">
                <a:solidFill>
                  <a:srgbClr val="1A31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10342" indent="-653142" defTabSz="1828800">
              <a:spcBef>
                <a:spcPts val="1500"/>
              </a:spcBef>
              <a:buClr>
                <a:srgbClr val="264D8B"/>
              </a:buClr>
              <a:buSzPct val="100000"/>
              <a:buFont typeface="Times"/>
              <a:buChar char="–"/>
              <a:defRPr sz="6400">
                <a:solidFill>
                  <a:srgbClr val="1A31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0" indent="-609600" defTabSz="1828800">
              <a:spcBef>
                <a:spcPts val="1500"/>
              </a:spcBef>
              <a:buClr>
                <a:srgbClr val="264D8B"/>
              </a:buClr>
              <a:buSzPct val="100000"/>
              <a:buFont typeface="Times"/>
              <a:defRPr sz="6400">
                <a:solidFill>
                  <a:srgbClr val="1A317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103120" indent="-731520" defTabSz="1828800">
              <a:spcBef>
                <a:spcPts val="1500"/>
              </a:spcBef>
              <a:buClr>
                <a:srgbClr val="264D8B"/>
              </a:buClr>
              <a:buSzPct val="100000"/>
              <a:buFont typeface="Times"/>
              <a:buChar char="–"/>
              <a:defRPr sz="6400">
                <a:solidFill>
                  <a:srgbClr val="1A317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60320" indent="-731520" defTabSz="1828800">
              <a:spcBef>
                <a:spcPts val="1500"/>
              </a:spcBef>
              <a:buClr>
                <a:srgbClr val="264D8B"/>
              </a:buClr>
              <a:buSzPct val="100000"/>
              <a:buFont typeface="Times"/>
              <a:buChar char="»"/>
              <a:defRPr sz="6400">
                <a:solidFill>
                  <a:srgbClr val="1A317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King’s College London, Programming Practice and Applications, © Michael Kölling, David J. Barnes"/>
          <p:cNvSpPr txBox="1"/>
          <p:nvPr/>
        </p:nvSpPr>
        <p:spPr>
          <a:xfrm>
            <a:off x="5774559" y="12924249"/>
            <a:ext cx="138684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>
            <a:spAutoFit/>
          </a:bodyPr>
          <a:lstStyle>
            <a:lvl1pPr marL="81279" marR="81279" algn="l" defTabSz="1828800">
              <a:defRPr b="0" sz="2400">
                <a:solidFill>
                  <a:srgbClr val="7C6657"/>
                </a:solidFill>
                <a:uFill>
                  <a:solidFill>
                    <a:srgbClr val="7C6657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King’s College London, Programming Practice and Applications, © Michael Kölling, David J. Barnes</a:t>
            </a:r>
          </a:p>
        </p:txBody>
      </p:sp>
      <p:pic>
        <p:nvPicPr>
          <p:cNvPr id="29" name="KCL-200@2x.png" descr="KCL-200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38197" y="-1646"/>
            <a:ext cx="1710043" cy="1308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2986431" y="12934408"/>
            <a:ext cx="515263" cy="538481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>
                <a:solidFill>
                  <a:srgbClr val="7C665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005" y="-12700"/>
            <a:ext cx="1710043" cy="137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48482" y="2"/>
            <a:ext cx="641385" cy="1374393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itle Text"/>
          <p:cNvSpPr txBox="1"/>
          <p:nvPr>
            <p:ph type="title"/>
          </p:nvPr>
        </p:nvSpPr>
        <p:spPr>
          <a:xfrm>
            <a:off x="4936359" y="837863"/>
            <a:ext cx="15544801" cy="228600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defRPr sz="8800">
                <a:solidFill>
                  <a:srgbClr val="7F6F5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King’s College London, Programming Practice and Applications, © Michael Kölling"/>
          <p:cNvSpPr txBox="1"/>
          <p:nvPr/>
        </p:nvSpPr>
        <p:spPr>
          <a:xfrm>
            <a:off x="5774559" y="12924249"/>
            <a:ext cx="138684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>
            <a:spAutoFit/>
          </a:bodyPr>
          <a:lstStyle>
            <a:lvl1pPr marL="81279" marR="81279" defTabSz="1828800">
              <a:defRPr b="0" sz="2400">
                <a:solidFill>
                  <a:srgbClr val="7C6657"/>
                </a:solidFill>
                <a:uFill>
                  <a:solidFill>
                    <a:srgbClr val="7C6657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King’s College London, Programming Practice and Applications, © Michael Kölling</a:t>
            </a:r>
          </a:p>
        </p:txBody>
      </p:sp>
      <p:pic>
        <p:nvPicPr>
          <p:cNvPr id="41" name="KCL-200@2x.png" descr="KCL-200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38197" y="-1646"/>
            <a:ext cx="1710043" cy="1308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2986431" y="12934408"/>
            <a:ext cx="515263" cy="538481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>
                <a:solidFill>
                  <a:srgbClr val="7C665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005" y="-12700"/>
            <a:ext cx="1710043" cy="137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48482" y="2"/>
            <a:ext cx="641385" cy="1374393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xfrm>
            <a:off x="4936359" y="4725265"/>
            <a:ext cx="15544801" cy="228600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defRPr sz="8800">
                <a:solidFill>
                  <a:srgbClr val="7F6F5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King’s College London, Programming Practice and Applications, © Michael Kölling, David J. Barnes"/>
          <p:cNvSpPr txBox="1"/>
          <p:nvPr/>
        </p:nvSpPr>
        <p:spPr>
          <a:xfrm>
            <a:off x="5774559" y="12924249"/>
            <a:ext cx="138684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>
            <a:spAutoFit/>
          </a:bodyPr>
          <a:lstStyle>
            <a:lvl1pPr marL="81279" marR="81279" algn="l" defTabSz="1828800">
              <a:defRPr b="0" sz="2400">
                <a:solidFill>
                  <a:srgbClr val="7C6657"/>
                </a:solidFill>
                <a:uFill>
                  <a:solidFill>
                    <a:srgbClr val="7C6657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King’s College London, Programming Practice and Applications, © Michael Kölling, David J. Barnes</a:t>
            </a:r>
          </a:p>
        </p:txBody>
      </p:sp>
      <p:pic>
        <p:nvPicPr>
          <p:cNvPr id="53" name="KCL-200@2x.png" descr="KCL-200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38197" y="-1646"/>
            <a:ext cx="1710043" cy="1308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22986431" y="12934408"/>
            <a:ext cx="515263" cy="538481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>
                <a:solidFill>
                  <a:srgbClr val="7C665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005" y="-12700"/>
            <a:ext cx="1710043" cy="137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48482" y="2"/>
            <a:ext cx="641385" cy="13743938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King’s College London, Programming Practice and Applications, © Michael Kölling, David J. Barnes"/>
          <p:cNvSpPr txBox="1"/>
          <p:nvPr/>
        </p:nvSpPr>
        <p:spPr>
          <a:xfrm>
            <a:off x="5774559" y="12924249"/>
            <a:ext cx="138684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>
            <a:spAutoFit/>
          </a:bodyPr>
          <a:lstStyle>
            <a:lvl1pPr marL="81279" marR="81279" algn="l" defTabSz="1828800">
              <a:defRPr b="0" sz="2400">
                <a:solidFill>
                  <a:srgbClr val="7C6657"/>
                </a:solidFill>
                <a:uFill>
                  <a:solidFill>
                    <a:srgbClr val="7C6657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King’s College London, Programming Practice and Applications, © Michael Kölling, David J. Barnes</a:t>
            </a:r>
          </a:p>
        </p:txBody>
      </p:sp>
      <p:pic>
        <p:nvPicPr>
          <p:cNvPr id="64" name="KCL-200@2x.png" descr="KCL-200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38197" y="-1646"/>
            <a:ext cx="1710043" cy="1308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c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11753850" y="12954000"/>
            <a:ext cx="876301" cy="928762"/>
          </a:xfrm>
          <a:prstGeom prst="rect">
            <a:avLst/>
          </a:prstGeom>
        </p:spPr>
        <p:txBody>
          <a:bodyPr lIns="152400" tIns="152400" rIns="152400" bIns="152400"/>
          <a:lstStyle>
            <a:lvl1pPr defTabSz="914400">
              <a:defRPr sz="4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90000"/>
              </a:lnSpc>
              <a:defRPr sz="8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22986431" y="12934408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Create an inheritance hierarc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47">
              <a:defRPr sz="8448"/>
            </a:lvl1pPr>
          </a:lstStyle>
          <a:p>
            <a:pPr/>
            <a:r>
              <a:t>Create an inheritance hierarchy</a:t>
            </a:r>
          </a:p>
        </p:txBody>
      </p:sp>
      <p:sp>
        <p:nvSpPr>
          <p:cNvPr id="107" name="Text Box 4"/>
          <p:cNvSpPr txBox="1"/>
          <p:nvPr/>
        </p:nvSpPr>
        <p:spPr>
          <a:xfrm>
            <a:off x="9110835" y="6018103"/>
            <a:ext cx="3723637" cy="1893462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RAM</a:t>
            </a:r>
          </a:p>
        </p:txBody>
      </p:sp>
      <p:sp>
        <p:nvSpPr>
          <p:cNvPr id="108" name="Text Box 4"/>
          <p:cNvSpPr txBox="1"/>
          <p:nvPr/>
        </p:nvSpPr>
        <p:spPr>
          <a:xfrm>
            <a:off x="14574054" y="5618476"/>
            <a:ext cx="3723637" cy="1893461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Memory</a:t>
            </a:r>
          </a:p>
        </p:txBody>
      </p:sp>
      <p:sp>
        <p:nvSpPr>
          <p:cNvPr id="109" name="Text Box 4"/>
          <p:cNvSpPr txBox="1"/>
          <p:nvPr/>
        </p:nvSpPr>
        <p:spPr>
          <a:xfrm>
            <a:off x="10051964" y="3212222"/>
            <a:ext cx="3723637" cy="1893462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Computer</a:t>
            </a:r>
          </a:p>
        </p:txBody>
      </p:sp>
      <p:sp>
        <p:nvSpPr>
          <p:cNvPr id="110" name="Text Box 4"/>
          <p:cNvSpPr txBox="1"/>
          <p:nvPr/>
        </p:nvSpPr>
        <p:spPr>
          <a:xfrm>
            <a:off x="10330181" y="8823983"/>
            <a:ext cx="3723637" cy="1893462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Keyboard</a:t>
            </a:r>
          </a:p>
        </p:txBody>
      </p:sp>
      <p:sp>
        <p:nvSpPr>
          <p:cNvPr id="111" name="Text Box 4"/>
          <p:cNvSpPr txBox="1"/>
          <p:nvPr/>
        </p:nvSpPr>
        <p:spPr>
          <a:xfrm>
            <a:off x="4675960" y="7672540"/>
            <a:ext cx="3723637" cy="1893462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Mouse</a:t>
            </a:r>
          </a:p>
        </p:txBody>
      </p:sp>
      <p:sp>
        <p:nvSpPr>
          <p:cNvPr id="112" name="Text Box 4"/>
          <p:cNvSpPr txBox="1"/>
          <p:nvPr/>
        </p:nvSpPr>
        <p:spPr>
          <a:xfrm>
            <a:off x="18939988" y="9235127"/>
            <a:ext cx="3723637" cy="1893462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Printer</a:t>
            </a:r>
          </a:p>
        </p:txBody>
      </p:sp>
      <p:sp>
        <p:nvSpPr>
          <p:cNvPr id="113" name="Text Box 4"/>
          <p:cNvSpPr txBox="1"/>
          <p:nvPr/>
        </p:nvSpPr>
        <p:spPr>
          <a:xfrm>
            <a:off x="2951834" y="10301570"/>
            <a:ext cx="3723637" cy="1893462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FlashMemory</a:t>
            </a:r>
          </a:p>
        </p:txBody>
      </p:sp>
      <p:sp>
        <p:nvSpPr>
          <p:cNvPr id="114" name="Text Box 4"/>
          <p:cNvSpPr txBox="1"/>
          <p:nvPr/>
        </p:nvSpPr>
        <p:spPr>
          <a:xfrm>
            <a:off x="3837375" y="4448297"/>
            <a:ext cx="3723637" cy="1893461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Display</a:t>
            </a:r>
          </a:p>
        </p:txBody>
      </p:sp>
      <p:sp>
        <p:nvSpPr>
          <p:cNvPr id="115" name="Text Box 4"/>
          <p:cNvSpPr txBox="1"/>
          <p:nvPr/>
        </p:nvSpPr>
        <p:spPr>
          <a:xfrm>
            <a:off x="18939988" y="4448297"/>
            <a:ext cx="3723637" cy="1893461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Hard Disk</a:t>
            </a:r>
          </a:p>
        </p:txBody>
      </p:sp>
      <p:sp>
        <p:nvSpPr>
          <p:cNvPr id="116" name="Text Box 4"/>
          <p:cNvSpPr txBox="1"/>
          <p:nvPr/>
        </p:nvSpPr>
        <p:spPr>
          <a:xfrm>
            <a:off x="14352668" y="10534488"/>
            <a:ext cx="3723637" cy="1893462"/>
          </a:xfrm>
          <a:prstGeom prst="rect">
            <a:avLst/>
          </a:prstGeom>
          <a:solidFill>
            <a:srgbClr val="F3D7AE"/>
          </a:solidFill>
          <a:ln w="12700">
            <a:solidFill>
              <a:srgbClr val="000000"/>
            </a:solidFill>
            <a:miter/>
          </a:ln>
          <a:effectLst>
            <a:outerShdw sx="100000" sy="100000" kx="0" ky="0" algn="b" rotWithShape="0" blurRad="139700" dist="44987" dir="3356384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TouchPad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