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8" r:id="rId9"/>
    <p:sldId id="269" r:id="rId10"/>
    <p:sldId id="263" r:id="rId11"/>
    <p:sldId id="262" r:id="rId12"/>
    <p:sldId id="264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58E1-F8F7-4418-8C30-3043AF1DD36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74F3-9255-4260-AC02-78D75CDE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– How is it used for running recursive methods?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function calls itself!  </a:t>
            </a:r>
          </a:p>
          <a:p>
            <a:r>
              <a:rPr lang="en-US" dirty="0" smtClean="0"/>
              <a:t>Must have a base case – condition to stop the recursion.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028"/>
            <a:ext cx="7886700" cy="1611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u="sng" dirty="0" smtClean="0"/>
              <a:t>tail recursion </a:t>
            </a:r>
            <a:r>
              <a:rPr lang="en-US" sz="3600" dirty="0" smtClean="0"/>
              <a:t>– last statement is </a:t>
            </a:r>
            <a:br>
              <a:rPr lang="en-US" sz="3600" dirty="0" smtClean="0"/>
            </a:br>
            <a:r>
              <a:rPr lang="en-US" sz="3600" dirty="0" smtClean="0"/>
              <a:t>recursive call)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0663" y="1888883"/>
            <a:ext cx="33166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void </a:t>
            </a:r>
            <a:r>
              <a:rPr lang="en-US" sz="2400" dirty="0" err="1" smtClean="0"/>
              <a:t>aMethod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if(a &gt; 0){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(a);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aMethod</a:t>
            </a:r>
            <a:r>
              <a:rPr lang="en-US" sz="2400" dirty="0" smtClean="0"/>
              <a:t>(a – 1);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public static void main…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3;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aMethod</a:t>
            </a:r>
            <a:r>
              <a:rPr lang="en-US" sz="2400" dirty="0" smtClean="0"/>
              <a:t>(x);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302502" y="79027"/>
            <a:ext cx="1490853" cy="7853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71283" y="1146440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(3)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0609" y="2267712"/>
            <a:ext cx="2212643" cy="712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System.out.println</a:t>
            </a:r>
            <a:r>
              <a:rPr lang="en-US" sz="1200" dirty="0" smtClean="0"/>
              <a:t>(n)</a:t>
            </a:r>
            <a:r>
              <a:rPr lang="en-US" dirty="0" smtClean="0"/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759" y="4941017"/>
            <a:ext cx="1755648" cy="1517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1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949218" y="1779923"/>
            <a:ext cx="906767" cy="5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90324" y="864359"/>
            <a:ext cx="152400" cy="29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99933" y="2508429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(2)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stCxn id="19" idx="4"/>
          </p:cNvCxnSpPr>
          <p:nvPr/>
        </p:nvCxnSpPr>
        <p:spPr>
          <a:xfrm>
            <a:off x="8171967" y="3250601"/>
            <a:ext cx="129162" cy="5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</p:cNvCxnSpPr>
          <p:nvPr/>
        </p:nvCxnSpPr>
        <p:spPr>
          <a:xfrm>
            <a:off x="7543317" y="1888612"/>
            <a:ext cx="250038" cy="61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64514" y="3829179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(1)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199933" y="5117197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(0)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417123" y="3415054"/>
            <a:ext cx="2212643" cy="712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System.out.println</a:t>
            </a:r>
            <a:r>
              <a:rPr lang="en-US" sz="1200" dirty="0" smtClean="0"/>
              <a:t>(n)</a:t>
            </a:r>
            <a:r>
              <a:rPr lang="en-US" dirty="0" smtClean="0"/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05368" y="4562396"/>
            <a:ext cx="2212643" cy="712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System.out.println</a:t>
            </a:r>
            <a:r>
              <a:rPr lang="en-US" sz="1200" dirty="0" smtClean="0"/>
              <a:t>(n)</a:t>
            </a:r>
            <a:r>
              <a:rPr lang="en-US" dirty="0" smtClean="0"/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291676" y="4603768"/>
            <a:ext cx="129162" cy="5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55985" y="4348979"/>
            <a:ext cx="459027" cy="3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571283" y="3054704"/>
            <a:ext cx="771442" cy="46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2387" y="154643"/>
            <a:ext cx="3346450" cy="697723"/>
          </a:xfrm>
        </p:spPr>
        <p:txBody>
          <a:bodyPr/>
          <a:lstStyle/>
          <a:p>
            <a:r>
              <a:rPr lang="en-US" dirty="0" smtClean="0"/>
              <a:t>Memory/Ram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68985" y="956230"/>
            <a:ext cx="3997981" cy="5413374"/>
            <a:chOff x="3492500" y="1025526"/>
            <a:chExt cx="2794000" cy="5413374"/>
          </a:xfrm>
        </p:grpSpPr>
        <p:sp>
          <p:nvSpPr>
            <p:cNvPr id="6" name="Rectangle 5"/>
            <p:cNvSpPr/>
            <p:nvPr/>
          </p:nvSpPr>
          <p:spPr>
            <a:xfrm>
              <a:off x="3517900" y="1025526"/>
              <a:ext cx="2768600" cy="882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Heap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7900" y="1595336"/>
              <a:ext cx="2768600" cy="27401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Stack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500" y="4335463"/>
              <a:ext cx="2768600" cy="465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Static Variables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2500" y="4800600"/>
              <a:ext cx="27686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401660" y="3821643"/>
            <a:ext cx="2743200" cy="423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53527" y="477297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public static void main…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x = 3;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aMethod</a:t>
            </a:r>
            <a:r>
              <a:rPr lang="en-US" sz="1600" dirty="0" smtClean="0">
                <a:solidFill>
                  <a:schemeClr val="bg1"/>
                </a:solidFill>
              </a:rPr>
              <a:t>(x);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12547" y="160876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8592" y="319039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32070" y="510045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7942672" y="952307"/>
            <a:ext cx="269875" cy="1596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909763" y="2724196"/>
            <a:ext cx="308789" cy="1348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772073" y="4233405"/>
            <a:ext cx="560485" cy="2103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225" y="952307"/>
            <a:ext cx="34575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void </a:t>
            </a:r>
            <a:r>
              <a:rPr lang="en-US" sz="2000" dirty="0" err="1" smtClean="0"/>
              <a:t>aMethod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a)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if(a &gt; 0){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(a);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    </a:t>
            </a:r>
            <a:r>
              <a:rPr lang="en-US" sz="2000" b="1" i="1" dirty="0" err="1" smtClean="0"/>
              <a:t>aMethod</a:t>
            </a:r>
            <a:r>
              <a:rPr lang="en-US" sz="2000" b="1" i="1" dirty="0" smtClean="0"/>
              <a:t>(a – 1); </a:t>
            </a:r>
            <a:endParaRPr lang="en-US" sz="2000" b="1" i="1" dirty="0" smtClean="0"/>
          </a:p>
          <a:p>
            <a:r>
              <a:rPr lang="en-US" sz="2000" b="1" i="1" dirty="0"/>
              <a:t>}</a:t>
            </a:r>
            <a:endParaRPr lang="en-US" sz="2000" b="1" i="1" dirty="0" smtClean="0"/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public static void main…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3;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aMethod</a:t>
            </a:r>
            <a:r>
              <a:rPr lang="en-US" sz="2000" dirty="0" smtClean="0"/>
              <a:t>(x);            </a:t>
            </a:r>
            <a:endParaRPr lang="en-US" sz="16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82590" y="3559731"/>
            <a:ext cx="1359830" cy="173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22107" y="51964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   void </a:t>
            </a:r>
            <a:r>
              <a:rPr lang="en-US" sz="1600" dirty="0" err="1" smtClean="0">
                <a:solidFill>
                  <a:schemeClr val="bg1"/>
                </a:solidFill>
              </a:rPr>
              <a:t>aMethod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a){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</a:rPr>
              <a:t>(a - 1)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14012" y="2902918"/>
            <a:ext cx="2743200" cy="38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= 2</a:t>
            </a:r>
            <a:endParaRPr lang="en-US" sz="2400" dirty="0"/>
          </a:p>
        </p:txBody>
      </p:sp>
      <p:sp>
        <p:nvSpPr>
          <p:cNvPr id="26" name="Left Arrow 25"/>
          <p:cNvSpPr/>
          <p:nvPr/>
        </p:nvSpPr>
        <p:spPr>
          <a:xfrm>
            <a:off x="2240676" y="2286792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14012" y="3346875"/>
            <a:ext cx="2743200" cy="456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 = 3</a:t>
            </a:r>
            <a:endParaRPr lang="en-US" sz="2400" dirty="0"/>
          </a:p>
        </p:txBody>
      </p:sp>
      <p:sp>
        <p:nvSpPr>
          <p:cNvPr id="28" name="Left Arrow 27"/>
          <p:cNvSpPr/>
          <p:nvPr/>
        </p:nvSpPr>
        <p:spPr>
          <a:xfrm>
            <a:off x="1815647" y="3777803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1827729" y="4163201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3019480" y="1106638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4944" y="4731304"/>
            <a:ext cx="218801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2740" y="3686603"/>
            <a:ext cx="135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main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2809809" y="2016334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438912" y="2896103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4012" y="2139482"/>
            <a:ext cx="2743200" cy="381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= 0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401660" y="2508683"/>
            <a:ext cx="2743200" cy="410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= 1</a:t>
            </a:r>
            <a:endParaRPr lang="en-US" sz="2400" dirty="0"/>
          </a:p>
        </p:txBody>
      </p:sp>
      <p:sp>
        <p:nvSpPr>
          <p:cNvPr id="39" name="Left Arrow 38"/>
          <p:cNvSpPr/>
          <p:nvPr/>
        </p:nvSpPr>
        <p:spPr>
          <a:xfrm>
            <a:off x="1303583" y="1695647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68527" y="4404295"/>
            <a:ext cx="992323" cy="278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33" grpId="0" animBg="1"/>
      <p:bldP spid="36" grpId="0"/>
      <p:bldP spid="37" grpId="0" animBg="1"/>
      <p:bldP spid="38" grpId="0" animBg="1"/>
      <p:bldP spid="31" grpId="0" animBg="1"/>
      <p:bldP spid="31" grpId="1" animBg="1"/>
      <p:bldP spid="35" grpId="0" animBg="1"/>
      <p:bldP spid="35" grpId="1" animBg="1"/>
      <p:bldP spid="3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028"/>
            <a:ext cx="7886700" cy="1611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u="sng" dirty="0" smtClean="0"/>
              <a:t>Head recursion </a:t>
            </a:r>
            <a:r>
              <a:rPr lang="en-US" sz="3600" dirty="0" smtClean="0"/>
              <a:t>– first statement is </a:t>
            </a:r>
            <a:br>
              <a:rPr lang="en-US" sz="3600" dirty="0" smtClean="0"/>
            </a:br>
            <a:r>
              <a:rPr lang="en-US" sz="3600" dirty="0" smtClean="0"/>
              <a:t>recursive call)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0663" y="1888883"/>
            <a:ext cx="37991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void </a:t>
            </a:r>
            <a:r>
              <a:rPr lang="en-US" sz="2400" dirty="0" err="1" smtClean="0"/>
              <a:t>aMethod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if(a &gt; 0){</a:t>
            </a:r>
          </a:p>
          <a:p>
            <a:r>
              <a:rPr lang="en-US" sz="2400" dirty="0" smtClean="0"/>
              <a:t>             </a:t>
            </a:r>
            <a:r>
              <a:rPr lang="en-US" sz="2400" dirty="0" err="1" smtClean="0"/>
              <a:t>aMethod</a:t>
            </a:r>
            <a:r>
              <a:rPr lang="en-US" sz="2400" dirty="0" smtClean="0"/>
              <a:t>(a – 1);</a:t>
            </a:r>
          </a:p>
          <a:p>
            <a:r>
              <a:rPr lang="en-US" sz="2400" dirty="0" smtClean="0"/>
              <a:t>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(a);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public static void main…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3;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aMethod</a:t>
            </a:r>
            <a:r>
              <a:rPr lang="en-US" sz="2400" dirty="0" smtClean="0"/>
              <a:t>(x);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302502" y="79027"/>
            <a:ext cx="1490853" cy="7853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18290" y="1189654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(3)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7033" y="2282309"/>
            <a:ext cx="2212643" cy="8555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System.out.println</a:t>
            </a:r>
            <a:r>
              <a:rPr lang="en-US" sz="1200" dirty="0" smtClean="0"/>
              <a:t>(3)</a:t>
            </a:r>
            <a:r>
              <a:rPr lang="en-US" dirty="0" smtClean="0"/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759" y="4941017"/>
            <a:ext cx="887527" cy="1517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7047929" y="864359"/>
            <a:ext cx="37569" cy="32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01029" y="2294157"/>
            <a:ext cx="1915038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(2)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H="1">
            <a:off x="6074728" y="1823137"/>
            <a:ext cx="428264" cy="469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25280" y="1931826"/>
            <a:ext cx="120226" cy="361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35950" y="3398660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(1)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37929" y="4600271"/>
            <a:ext cx="1944067" cy="742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aMethod</a:t>
            </a:r>
            <a:r>
              <a:rPr lang="en-US" dirty="0" smtClean="0">
                <a:solidFill>
                  <a:schemeClr val="dk1"/>
                </a:solidFill>
              </a:rPr>
              <a:t>(0)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16067" y="3542002"/>
            <a:ext cx="2212643" cy="712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System.out.println</a:t>
            </a:r>
            <a:r>
              <a:rPr lang="en-US" sz="1200" dirty="0" smtClean="0"/>
              <a:t>(2)</a:t>
            </a:r>
            <a:r>
              <a:rPr lang="en-US" dirty="0" smtClean="0"/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05626" y="4672381"/>
            <a:ext cx="2212643" cy="712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System.out.println</a:t>
            </a:r>
            <a:r>
              <a:rPr lang="en-US" sz="1200" dirty="0" smtClean="0"/>
              <a:t>(1)</a:t>
            </a:r>
            <a:r>
              <a:rPr lang="en-US" dirty="0" smtClean="0"/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5994400" y="3023679"/>
            <a:ext cx="845701" cy="622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4"/>
          </p:cNvCxnSpPr>
          <p:nvPr/>
        </p:nvCxnSpPr>
        <p:spPr>
          <a:xfrm flipH="1">
            <a:off x="5401258" y="3036329"/>
            <a:ext cx="157290" cy="372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58548" y="4140832"/>
            <a:ext cx="858702" cy="631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68052" y="4151040"/>
            <a:ext cx="177188" cy="421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2387" y="154643"/>
            <a:ext cx="3346450" cy="697723"/>
          </a:xfrm>
        </p:spPr>
        <p:txBody>
          <a:bodyPr/>
          <a:lstStyle/>
          <a:p>
            <a:r>
              <a:rPr lang="en-US" dirty="0" smtClean="0"/>
              <a:t>Memory/Ram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68985" y="956230"/>
            <a:ext cx="3997981" cy="5413374"/>
            <a:chOff x="3492500" y="1025526"/>
            <a:chExt cx="2794000" cy="5413374"/>
          </a:xfrm>
        </p:grpSpPr>
        <p:sp>
          <p:nvSpPr>
            <p:cNvPr id="6" name="Rectangle 5"/>
            <p:cNvSpPr/>
            <p:nvPr/>
          </p:nvSpPr>
          <p:spPr>
            <a:xfrm>
              <a:off x="3517900" y="1025526"/>
              <a:ext cx="2768600" cy="882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Heap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7900" y="1595336"/>
              <a:ext cx="2768600" cy="27401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Stack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500" y="4335463"/>
              <a:ext cx="2768600" cy="465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Static Variables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2500" y="4800600"/>
              <a:ext cx="27686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401660" y="3821643"/>
            <a:ext cx="2743200" cy="423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53527" y="477297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public static void main…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x = 3;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aMethod</a:t>
            </a:r>
            <a:r>
              <a:rPr lang="en-US" sz="1600" dirty="0" smtClean="0">
                <a:solidFill>
                  <a:schemeClr val="bg1"/>
                </a:solidFill>
              </a:rPr>
              <a:t>(x);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12547" y="160876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8592" y="319039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32070" y="510045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7942672" y="952307"/>
            <a:ext cx="269875" cy="1596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909763" y="2724196"/>
            <a:ext cx="308789" cy="1348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772073" y="4233405"/>
            <a:ext cx="560485" cy="2103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225" y="952307"/>
            <a:ext cx="34575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void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if(n &gt; 0){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(n </a:t>
            </a:r>
            <a:r>
              <a:rPr lang="en-US" sz="2000" dirty="0"/>
              <a:t>– 1</a:t>
            </a:r>
            <a:r>
              <a:rPr lang="en-US" sz="2000" dirty="0" smtClean="0"/>
              <a:t>);     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(n);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/>
              <a:t>}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public static void main…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3;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(x);            </a:t>
            </a:r>
            <a:endParaRPr lang="en-US" sz="16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15561" y="3686603"/>
            <a:ext cx="1326859" cy="160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63037" y="510045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   void </a:t>
            </a:r>
            <a:r>
              <a:rPr lang="en-US" sz="1600" dirty="0" err="1" smtClean="0">
                <a:solidFill>
                  <a:schemeClr val="bg1"/>
                </a:solidFill>
              </a:rPr>
              <a:t>methodA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</a:t>
            </a:r>
            <a:r>
              <a:rPr lang="en-US" sz="16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if (n &gt; 0){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</a:t>
            </a:r>
            <a:r>
              <a:rPr lang="en-US" sz="1600" dirty="0" err="1" smtClean="0">
                <a:solidFill>
                  <a:schemeClr val="bg1"/>
                </a:solidFill>
              </a:rPr>
              <a:t>methodA</a:t>
            </a:r>
            <a:r>
              <a:rPr lang="en-US" sz="1600" dirty="0" smtClean="0">
                <a:solidFill>
                  <a:schemeClr val="bg1"/>
                </a:solidFill>
              </a:rPr>
              <a:t>(n – 1)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</a:t>
            </a:r>
            <a:r>
              <a:rPr lang="en-US" sz="1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</a:rPr>
              <a:t>(n)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14012" y="2902918"/>
            <a:ext cx="2743200" cy="38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26" name="Left Arrow 25"/>
          <p:cNvSpPr/>
          <p:nvPr/>
        </p:nvSpPr>
        <p:spPr>
          <a:xfrm>
            <a:off x="2566926" y="2300291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14012" y="3346875"/>
            <a:ext cx="2743200" cy="456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  <a:r>
              <a:rPr lang="en-US" sz="2400" dirty="0" smtClean="0"/>
              <a:t> = 3</a:t>
            </a:r>
            <a:endParaRPr lang="en-US" sz="2400" dirty="0"/>
          </a:p>
        </p:txBody>
      </p:sp>
      <p:sp>
        <p:nvSpPr>
          <p:cNvPr id="28" name="Left Arrow 27"/>
          <p:cNvSpPr/>
          <p:nvPr/>
        </p:nvSpPr>
        <p:spPr>
          <a:xfrm>
            <a:off x="1775084" y="4058578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1830987" y="4388753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3019480" y="1106638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4102" y="4731304"/>
            <a:ext cx="218801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/>
              <a:t>1</a:t>
            </a:r>
            <a:endParaRPr lang="en-US" sz="2400" dirty="0" smtClean="0"/>
          </a:p>
          <a:p>
            <a:r>
              <a:rPr lang="en-US" sz="2400" dirty="0" smtClean="0"/>
              <a:t>2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2740" y="3686603"/>
            <a:ext cx="135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main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2507416" y="1974084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438912" y="2627866"/>
            <a:ext cx="512064" cy="2912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4012" y="2139482"/>
            <a:ext cx="2743200" cy="381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401660" y="2508683"/>
            <a:ext cx="2743200" cy="410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39" name="Left Arrow 38"/>
          <p:cNvSpPr/>
          <p:nvPr/>
        </p:nvSpPr>
        <p:spPr>
          <a:xfrm>
            <a:off x="1303583" y="1695647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290996" y="4761570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33" grpId="0" animBg="1"/>
      <p:bldP spid="36" grpId="0"/>
      <p:bldP spid="37" grpId="0" animBg="1"/>
      <p:bldP spid="38" grpId="0" animBg="1"/>
      <p:bldP spid="31" grpId="0" animBg="1"/>
      <p:bldP spid="31" grpId="1" animBg="1"/>
      <p:bldP spid="35" grpId="0" animBg="1"/>
      <p:bldP spid="35" grpId="1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Program has 2 parts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static void main (String[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a, b, c;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Scanner </a:t>
            </a:r>
            <a:r>
              <a:rPr lang="en-US" sz="2400" dirty="0" err="1" smtClean="0"/>
              <a:t>myIn</a:t>
            </a:r>
            <a:r>
              <a:rPr lang="en-US" sz="2400" dirty="0" smtClean="0"/>
              <a:t> = new Scanner(System.in);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(“Enter number: “);</a:t>
            </a:r>
          </a:p>
          <a:p>
            <a:pPr marL="0" indent="0">
              <a:buNone/>
            </a:pPr>
            <a:r>
              <a:rPr lang="en-US" sz="2400" dirty="0" smtClean="0"/>
              <a:t>a = </a:t>
            </a:r>
            <a:r>
              <a:rPr lang="en-US" sz="2400" dirty="0" err="1" smtClean="0"/>
              <a:t>myIn.nextInt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926080" y="2322576"/>
            <a:ext cx="347472" cy="111556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12534" y="2619488"/>
            <a:ext cx="139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1. Data</a:t>
            </a:r>
            <a:endParaRPr lang="en-US" b="1" dirty="0"/>
          </a:p>
        </p:txBody>
      </p:sp>
      <p:sp>
        <p:nvSpPr>
          <p:cNvPr id="6" name="Right Brace 5"/>
          <p:cNvSpPr/>
          <p:nvPr/>
        </p:nvSpPr>
        <p:spPr>
          <a:xfrm>
            <a:off x="5291328" y="3495079"/>
            <a:ext cx="347472" cy="111556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054" y="3760475"/>
            <a:ext cx="261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2. </a:t>
            </a:r>
            <a:r>
              <a:rPr lang="en-US" sz="3200" b="1" dirty="0"/>
              <a:t>I</a:t>
            </a:r>
            <a:r>
              <a:rPr lang="en-US" sz="3200" b="1" dirty="0" smtClean="0"/>
              <a:t>nstructions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762" y="-201802"/>
            <a:ext cx="7886700" cy="1325563"/>
          </a:xfrm>
        </p:spPr>
        <p:txBody>
          <a:bodyPr/>
          <a:lstStyle/>
          <a:p>
            <a:r>
              <a:rPr lang="en-US" dirty="0" smtClean="0"/>
              <a:t>Main Memory/Ram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45924" y="1123761"/>
            <a:ext cx="2794000" cy="5413374"/>
            <a:chOff x="3492500" y="1025526"/>
            <a:chExt cx="2794000" cy="5413374"/>
          </a:xfrm>
        </p:grpSpPr>
        <p:sp>
          <p:nvSpPr>
            <p:cNvPr id="6" name="Rectangle 5"/>
            <p:cNvSpPr/>
            <p:nvPr/>
          </p:nvSpPr>
          <p:spPr>
            <a:xfrm>
              <a:off x="3517900" y="1025526"/>
              <a:ext cx="2768600" cy="163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Heap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7900" y="2697163"/>
              <a:ext cx="2768600" cy="1638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Stack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500" y="4335463"/>
              <a:ext cx="2768600" cy="465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Static Variables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2500" y="4800600"/>
              <a:ext cx="27686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524" y="904824"/>
            <a:ext cx="5086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 is divided into sections used for our programs -- Operating </a:t>
            </a:r>
            <a:r>
              <a:rPr lang="en-US" sz="2400" dirty="0"/>
              <a:t>System – in one </a:t>
            </a:r>
            <a:r>
              <a:rPr lang="en-US" sz="2400" dirty="0" smtClean="0"/>
              <a:t>portion</a:t>
            </a:r>
          </a:p>
          <a:p>
            <a:endParaRPr lang="en-US" sz="2400" dirty="0" smtClean="0"/>
          </a:p>
          <a:p>
            <a:r>
              <a:rPr lang="en-US" sz="2400" b="1" dirty="0"/>
              <a:t>Heap</a:t>
            </a:r>
            <a:r>
              <a:rPr lang="en-US" sz="2400" dirty="0"/>
              <a:t>: </a:t>
            </a:r>
            <a:r>
              <a:rPr lang="en-US" sz="2400" dirty="0" smtClean="0"/>
              <a:t>Used for Dynamic allocation of memory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Stack</a:t>
            </a:r>
            <a:r>
              <a:rPr lang="en-US" sz="2400" dirty="0"/>
              <a:t>:  Variables of  </a:t>
            </a:r>
            <a:r>
              <a:rPr lang="en-US" sz="2400" dirty="0" smtClean="0"/>
              <a:t>method stored here (data of method)</a:t>
            </a:r>
          </a:p>
          <a:p>
            <a:endParaRPr lang="en-US" sz="2400" dirty="0"/>
          </a:p>
          <a:p>
            <a:r>
              <a:rPr lang="en-US" sz="2400" b="1" dirty="0"/>
              <a:t>Static Variables</a:t>
            </a:r>
            <a:r>
              <a:rPr lang="en-US" sz="2400" dirty="0"/>
              <a:t>:  allocated for </a:t>
            </a:r>
            <a:r>
              <a:rPr lang="en-US" sz="2400" dirty="0" smtClean="0"/>
              <a:t>these (belongs to code).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u="sng" dirty="0" smtClean="0"/>
              <a:t>Code</a:t>
            </a:r>
            <a:r>
              <a:rPr lang="en-US" sz="2400" dirty="0" smtClean="0"/>
              <a:t>:  instructions of a program or</a:t>
            </a:r>
          </a:p>
          <a:p>
            <a:r>
              <a:rPr lang="en-US" sz="2400" dirty="0" smtClean="0"/>
              <a:t>function are kept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7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2387" y="154643"/>
            <a:ext cx="3346450" cy="697723"/>
          </a:xfrm>
        </p:spPr>
        <p:txBody>
          <a:bodyPr/>
          <a:lstStyle/>
          <a:p>
            <a:r>
              <a:rPr lang="en-US" dirty="0" smtClean="0"/>
              <a:t>Memory/Ram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88612" y="956230"/>
            <a:ext cx="2794000" cy="5413374"/>
            <a:chOff x="3492500" y="1025526"/>
            <a:chExt cx="2794000" cy="5413374"/>
          </a:xfrm>
        </p:grpSpPr>
        <p:sp>
          <p:nvSpPr>
            <p:cNvPr id="6" name="Rectangle 5"/>
            <p:cNvSpPr/>
            <p:nvPr/>
          </p:nvSpPr>
          <p:spPr>
            <a:xfrm>
              <a:off x="3517900" y="1025526"/>
              <a:ext cx="2768600" cy="163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Heap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7900" y="2697163"/>
              <a:ext cx="2768600" cy="1638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Stack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500" y="4335463"/>
              <a:ext cx="2768600" cy="465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Static Variables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2500" y="4800600"/>
              <a:ext cx="27686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2295" y="3108450"/>
            <a:ext cx="375487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800" dirty="0" smtClean="0"/>
              <a:t>public static void main…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x = 10;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(x);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4012" y="3752562"/>
            <a:ext cx="2743200" cy="513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 10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0" y="48597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void main…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(x);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0770" y="16100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0013" y="320435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4158" y="510729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7484237" y="955338"/>
            <a:ext cx="269875" cy="159651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7491349" y="2757386"/>
            <a:ext cx="308789" cy="134862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7558654" y="4859791"/>
            <a:ext cx="322115" cy="150981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5631" y="1458444"/>
            <a:ext cx="398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Activation Record:  created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the moment method is called – stays until if finishes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33701" y="2336023"/>
            <a:ext cx="1138299" cy="167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00" y="42292"/>
            <a:ext cx="3416201" cy="1247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When you run any program, this is what happens…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8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2387" y="154643"/>
            <a:ext cx="3346450" cy="697723"/>
          </a:xfrm>
        </p:spPr>
        <p:txBody>
          <a:bodyPr/>
          <a:lstStyle/>
          <a:p>
            <a:r>
              <a:rPr lang="en-US" dirty="0" smtClean="0"/>
              <a:t>Memory/Ram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68985" y="956230"/>
            <a:ext cx="3664083" cy="5413374"/>
            <a:chOff x="3492500" y="1025526"/>
            <a:chExt cx="2794000" cy="5413374"/>
          </a:xfrm>
        </p:grpSpPr>
        <p:sp>
          <p:nvSpPr>
            <p:cNvPr id="6" name="Rectangle 5"/>
            <p:cNvSpPr/>
            <p:nvPr/>
          </p:nvSpPr>
          <p:spPr>
            <a:xfrm>
              <a:off x="3517900" y="1025526"/>
              <a:ext cx="2768600" cy="163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Heap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7900" y="2697163"/>
              <a:ext cx="2768600" cy="1638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Stack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500" y="4335463"/>
              <a:ext cx="2768600" cy="465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Static Variables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2500" y="4800600"/>
              <a:ext cx="27686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95189" y="3739289"/>
            <a:ext cx="2743200" cy="513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 10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53527" y="477297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public static void main…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x = 10;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x++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aMethod</a:t>
            </a:r>
            <a:r>
              <a:rPr lang="en-US" sz="1600" dirty="0" smtClean="0">
                <a:solidFill>
                  <a:schemeClr val="bg1"/>
                </a:solidFill>
              </a:rPr>
              <a:t>(x);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0770" y="16100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0013" y="320435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4158" y="510729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7610895" y="956230"/>
            <a:ext cx="269875" cy="159651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641386" y="2756036"/>
            <a:ext cx="308789" cy="134862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608107" y="4731304"/>
            <a:ext cx="342068" cy="16383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225" y="952307"/>
            <a:ext cx="3457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void </a:t>
            </a:r>
            <a:r>
              <a:rPr lang="en-US" sz="2000" dirty="0" err="1" smtClean="0"/>
              <a:t>aMethod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a)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(a);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public static void main…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10;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x++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aMethod</a:t>
            </a:r>
            <a:r>
              <a:rPr lang="en-US" sz="2000" dirty="0" smtClean="0"/>
              <a:t>(x);            </a:t>
            </a:r>
            <a:endParaRPr lang="en-US" sz="16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6358" y="2872103"/>
            <a:ext cx="1276062" cy="2419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22107" y="51964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void </a:t>
            </a:r>
            <a:r>
              <a:rPr lang="en-US" sz="1600" dirty="0" err="1" smtClean="0">
                <a:solidFill>
                  <a:schemeClr val="bg1"/>
                </a:solidFill>
              </a:rPr>
              <a:t>aMethod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a){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</a:rPr>
              <a:t>(a)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98450" y="3193111"/>
            <a:ext cx="2743200" cy="513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= 11</a:t>
            </a:r>
            <a:endParaRPr lang="en-US" sz="2400" dirty="0"/>
          </a:p>
        </p:txBody>
      </p:sp>
      <p:sp>
        <p:nvSpPr>
          <p:cNvPr id="26" name="Left Arrow 25"/>
          <p:cNvSpPr/>
          <p:nvPr/>
        </p:nvSpPr>
        <p:spPr>
          <a:xfrm>
            <a:off x="1820206" y="3191337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95189" y="3745925"/>
            <a:ext cx="2743200" cy="513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 11</a:t>
            </a:r>
            <a:endParaRPr lang="en-US" sz="2400" dirty="0"/>
          </a:p>
        </p:txBody>
      </p:sp>
      <p:sp>
        <p:nvSpPr>
          <p:cNvPr id="28" name="Left Arrow 27"/>
          <p:cNvSpPr/>
          <p:nvPr/>
        </p:nvSpPr>
        <p:spPr>
          <a:xfrm>
            <a:off x="1164839" y="3540905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1845976" y="3831571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2752740" y="1697100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4944" y="4731304"/>
            <a:ext cx="218801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400" dirty="0"/>
          </a:p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752739" y="3191337"/>
            <a:ext cx="135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main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438912" y="1979392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347376" y="4153166"/>
            <a:ext cx="512064" cy="1926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33" grpId="0" animBg="1"/>
      <p:bldP spid="34" grpId="0" animBg="1"/>
      <p:bldP spid="36" grpId="0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Method Call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Method Call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90689"/>
            <a:ext cx="29453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void </a:t>
            </a:r>
            <a:r>
              <a:rPr lang="en-US" sz="2000" dirty="0" err="1" smtClean="0"/>
              <a:t>methodB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k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(k);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public void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i)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</a:t>
            </a:r>
            <a:r>
              <a:rPr lang="en-US" sz="2000" dirty="0" err="1" smtClean="0"/>
              <a:t>methodB</a:t>
            </a:r>
            <a:r>
              <a:rPr lang="en-US" sz="2000" dirty="0" smtClean="0"/>
              <a:t>(2 *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public static void main…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10;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(x + 1)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747192" y="679421"/>
            <a:ext cx="1681625" cy="10112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9336" y="5387971"/>
            <a:ext cx="3306014" cy="91081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System.out.println</a:t>
            </a:r>
            <a:r>
              <a:rPr lang="en-US" dirty="0" smtClean="0">
                <a:solidFill>
                  <a:schemeClr val="dk1"/>
                </a:solidFill>
              </a:rPr>
              <a:t>(22);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65698" y="3605135"/>
            <a:ext cx="1757934" cy="9360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B(22)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52160" y="2099795"/>
            <a:ext cx="1682496" cy="11188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A(11)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3688" y="4964576"/>
            <a:ext cx="1118312" cy="1517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6693408" y="1603614"/>
            <a:ext cx="0" cy="49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6844665" y="4541182"/>
            <a:ext cx="0" cy="84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44665" y="3218608"/>
            <a:ext cx="0" cy="3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5674</TotalTime>
  <Words>644</Words>
  <Application>Microsoft Office PowerPoint</Application>
  <PresentationFormat>On-screen Show (4:3)</PresentationFormat>
  <Paragraphs>242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Stack – How is it used for running recursive methods?</vt:lpstr>
      <vt:lpstr>Main Memory</vt:lpstr>
      <vt:lpstr>Each Program has 2 parts </vt:lpstr>
      <vt:lpstr>Main Memory/Ram</vt:lpstr>
      <vt:lpstr>Memory/Ram</vt:lpstr>
      <vt:lpstr>Method Call </vt:lpstr>
      <vt:lpstr>Memory/Ram</vt:lpstr>
      <vt:lpstr>Nested Method Call  </vt:lpstr>
      <vt:lpstr>Nested Method Call </vt:lpstr>
      <vt:lpstr>Recursion</vt:lpstr>
      <vt:lpstr>Recursion (tail recursion – last statement is  recursive call)</vt:lpstr>
      <vt:lpstr>Memory/Ram</vt:lpstr>
      <vt:lpstr>Recursion (Head recursion – first statement is  recursive call)</vt:lpstr>
      <vt:lpstr>Memory/Ram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Garda,Maureen</dc:creator>
  <cp:lastModifiedBy>Garda,Maureen</cp:lastModifiedBy>
  <cp:revision>58</cp:revision>
  <dcterms:created xsi:type="dcterms:W3CDTF">2017-03-17T20:04:35Z</dcterms:created>
  <dcterms:modified xsi:type="dcterms:W3CDTF">2019-04-30T20:20:46Z</dcterms:modified>
</cp:coreProperties>
</file>