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60" r:id="rId1"/>
    <p:sldMasterId id="2147484072" r:id="rId2"/>
  </p:sldMasterIdLst>
  <p:notesMasterIdLst>
    <p:notesMasterId r:id="rId47"/>
  </p:notesMasterIdLst>
  <p:handoutMasterIdLst>
    <p:handoutMasterId r:id="rId48"/>
  </p:handoutMasterIdLst>
  <p:sldIdLst>
    <p:sldId id="256" r:id="rId3"/>
    <p:sldId id="339" r:id="rId4"/>
    <p:sldId id="297" r:id="rId5"/>
    <p:sldId id="340" r:id="rId6"/>
    <p:sldId id="341" r:id="rId7"/>
    <p:sldId id="350" r:id="rId8"/>
    <p:sldId id="342" r:id="rId9"/>
    <p:sldId id="343" r:id="rId10"/>
    <p:sldId id="344" r:id="rId11"/>
    <p:sldId id="345" r:id="rId12"/>
    <p:sldId id="346" r:id="rId13"/>
    <p:sldId id="347" r:id="rId14"/>
    <p:sldId id="372" r:id="rId15"/>
    <p:sldId id="373" r:id="rId16"/>
    <p:sldId id="374" r:id="rId17"/>
    <p:sldId id="370" r:id="rId18"/>
    <p:sldId id="300" r:id="rId19"/>
    <p:sldId id="348" r:id="rId20"/>
    <p:sldId id="301" r:id="rId21"/>
    <p:sldId id="349" r:id="rId22"/>
    <p:sldId id="383" r:id="rId23"/>
    <p:sldId id="395" r:id="rId24"/>
    <p:sldId id="385" r:id="rId25"/>
    <p:sldId id="398" r:id="rId26"/>
    <p:sldId id="399" r:id="rId27"/>
    <p:sldId id="396" r:id="rId28"/>
    <p:sldId id="386" r:id="rId29"/>
    <p:sldId id="387" r:id="rId30"/>
    <p:sldId id="388" r:id="rId31"/>
    <p:sldId id="375" r:id="rId32"/>
    <p:sldId id="382" r:id="rId33"/>
    <p:sldId id="377" r:id="rId34"/>
    <p:sldId id="390" r:id="rId35"/>
    <p:sldId id="378" r:id="rId36"/>
    <p:sldId id="393" r:id="rId37"/>
    <p:sldId id="379" r:id="rId38"/>
    <p:sldId id="380" r:id="rId39"/>
    <p:sldId id="360" r:id="rId40"/>
    <p:sldId id="361" r:id="rId41"/>
    <p:sldId id="363" r:id="rId42"/>
    <p:sldId id="366" r:id="rId43"/>
    <p:sldId id="394" r:id="rId44"/>
    <p:sldId id="367" r:id="rId45"/>
    <p:sldId id="368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299"/>
    <a:srgbClr val="9FC8A5"/>
    <a:srgbClr val="E8F6F6"/>
    <a:srgbClr val="CD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743" autoAdjust="0"/>
  </p:normalViewPr>
  <p:slideViewPr>
    <p:cSldViewPr snapToGrid="0">
      <p:cViewPr varScale="1">
        <p:scale>
          <a:sx n="110" d="100"/>
          <a:sy n="110" d="100"/>
        </p:scale>
        <p:origin x="157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44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184" cy="465138"/>
          </a:xfrm>
          <a:prstGeom prst="rect">
            <a:avLst/>
          </a:prstGeom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71" y="0"/>
            <a:ext cx="2981184" cy="465138"/>
          </a:xfrm>
          <a:prstGeom prst="rect">
            <a:avLst/>
          </a:prstGeom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/>
              <a:t>Summer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1184" cy="465138"/>
          </a:xfrm>
          <a:prstGeom prst="rect">
            <a:avLst/>
          </a:prstGeom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71" y="8829675"/>
            <a:ext cx="2981184" cy="465138"/>
          </a:xfrm>
          <a:prstGeom prst="rect">
            <a:avLst/>
          </a:prstGeom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0AB5A8A-C8F4-4EC6-90E9-E13EA775A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Summer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05" y="4416426"/>
            <a:ext cx="5504204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A7B315F-1E65-4B20-BB22-E16C2EFE8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10.png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10.png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10.png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5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660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611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r>
              <a:rPr lang="en-US" baseline="0" dirty="0" smtClean="0"/>
              <a:t>s are borderline, they are technically explicit in that the GPU routines must be invoked, but they operate in a single MATLAB instance, and so I leave them in here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Figure notes: Multithreading</a:t>
            </a:r>
            <a:r>
              <a:rPr lang="en-US" baseline="0" dirty="0" smtClean="0"/>
              <a:t> makes use of these resources, but typically not full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7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1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29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3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1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3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4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2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2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4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2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DEMO</a:t>
            </a:r>
            <a:r>
              <a:rPr lang="en-US" baseline="0" dirty="0" smtClean="0"/>
              <a:t>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2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 gathering output is relatively</a:t>
            </a:r>
            <a:r>
              <a:rPr lang="en-US" baseline="0" dirty="0" smtClean="0"/>
              <a:t> simple</a:t>
            </a:r>
          </a:p>
          <a:p>
            <a:r>
              <a:rPr lang="en-US" baseline="0" dirty="0" smtClean="0"/>
              <a:t>Disadvantages: oddball, MATLAB-specific syntax, setting up the cluster configuration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r>
              <a:rPr lang="en-US" baseline="0" dirty="0" smtClean="0"/>
              <a:t> Make use of existing scheduling system, similar (but not identical) to most computing clusters, code does not depend on MATLAB scheduler availability</a:t>
            </a:r>
          </a:p>
          <a:p>
            <a:r>
              <a:rPr lang="en-US" baseline="0" dirty="0" smtClean="0"/>
              <a:t>Disadvantages: results must be manually gathered after all jobs are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</a:t>
            </a:r>
            <a:r>
              <a:rPr lang="en-US" baseline="0" dirty="0" smtClean="0"/>
              <a:t>, then show by opening a new </a:t>
            </a:r>
            <a:r>
              <a:rPr lang="en-US" baseline="0" dirty="0" err="1" smtClean="0"/>
              <a:t>matlabpool</a:t>
            </a:r>
            <a:r>
              <a:rPr lang="en-US" baseline="0" dirty="0" smtClean="0"/>
              <a:t> killing it and doing this again…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OPENING MATLABPOOL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B315F-1E65-4B20-BB22-E16C2EFE87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3100" y="19050"/>
            <a:ext cx="2019300" cy="328613"/>
          </a:xfrm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0700" y="19050"/>
            <a:ext cx="2667000" cy="328613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D94D-B4EB-4693-8336-B600750B8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72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9039-5721-4C37-907C-D3A9A307A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46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68046-4CBF-49B5-B3BF-5324F082C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 20XX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Computing Toolbox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51903-1D6A-448A-BFE5-AB7531F9EC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8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68FD8-C1BE-4433-A692-C5EF36D73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5AC5F-8A28-4F9D-82AA-8EF8A9BF8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5D602-C3B4-4B06-ABF2-12266EC78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6F9F1-DA95-49CF-AA37-28EF2F0DA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0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C2388-24AE-4F87-BCBA-1EB6AAF5F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38825-513D-446B-A46D-456FDB4DE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2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9D43-FC65-43D7-8059-6F941C84E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876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69900" y="406400"/>
            <a:ext cx="7797800" cy="736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4"/>
          <p:cNvSpPr>
            <a:spLocks noGrp="1"/>
          </p:cNvSpPr>
          <p:nvPr>
            <p:ph type="dt" sz="half" idx="10"/>
          </p:nvPr>
        </p:nvSpPr>
        <p:spPr>
          <a:xfrm>
            <a:off x="444500" y="0"/>
            <a:ext cx="1879600" cy="328613"/>
          </a:xfrm>
        </p:spPr>
        <p:txBody>
          <a:bodyPr/>
          <a:lstStyle>
            <a:lvl1pPr>
              <a:defRPr i="1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324100" y="19050"/>
            <a:ext cx="4114800" cy="328613"/>
          </a:xfrm>
        </p:spPr>
        <p:txBody>
          <a:bodyPr/>
          <a:lstStyle>
            <a:lvl1pPr>
              <a:defRPr i="0" smtClean="0">
                <a:solidFill>
                  <a:srgbClr val="FFFFFF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7632700" y="0"/>
            <a:ext cx="1066800" cy="328613"/>
          </a:xfrm>
        </p:spPr>
        <p:txBody>
          <a:bodyPr/>
          <a:lstStyle>
            <a:lvl1pPr>
              <a:defRPr sz="4400" b="0" i="1" smtClean="0">
                <a:latin typeface="+mj-lt"/>
              </a:defRPr>
            </a:lvl1pPr>
          </a:lstStyle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29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AE6B2-42BD-4D17-BBCF-08DF1CC5A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1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886D9-C961-4F92-931E-6396BD9C9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3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29334-7E2D-469A-8D6C-347B70FB7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3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CFB47-0C1D-4FA9-85BB-D19C32ABC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6256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4F9A9-73A8-487F-8219-353ED20D5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727200" cy="328613"/>
          </a:xfrm>
        </p:spPr>
        <p:txBody>
          <a:bodyPr/>
          <a:lstStyle>
            <a:lvl1pPr>
              <a:defRPr i="1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9200" y="19050"/>
            <a:ext cx="4114800" cy="32861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76151-1DD0-4454-9483-ECC8F9F82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42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689100" cy="328613"/>
          </a:xfrm>
        </p:spPr>
        <p:txBody>
          <a:bodyPr/>
          <a:lstStyle>
            <a:lvl1pPr>
              <a:defRPr i="1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36800" y="19050"/>
            <a:ext cx="4622800" cy="32861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C1D5-4491-4FE1-BE9A-1DE977B19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90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5494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5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0B162-70D9-43AB-AC48-521FF0020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1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3208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79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BFCB-CEF3-4AF3-A49E-1C3ADA979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5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5240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68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943EE-D5C9-4E96-BBB8-F235CDFA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28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0B1E4-CD6F-4D66-9E95-24BE3CA14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1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33E83B-24E9-4CD4-AA85-FFE79AEB5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25" r:id="rId9"/>
    <p:sldLayoutId id="2147484126" r:id="rId10"/>
    <p:sldLayoutId id="2147484127" r:id="rId11"/>
    <p:sldLayoutId id="2147484147" r:id="rId1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7AF379-0708-41C7-9217-207F0AB58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company/newsletters/articles/parallel-matlab-multiple-processors-and-multiple-cor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company/newsletters/articles/parallel-matlab-multiple-processors-and-multiple-cor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company/newsletters/articles/parallel-matlab-multiple-processors-and-multiple-cor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.edu/tech/support/research/software-and-programming/common-languages/matlab/matlab-bat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571500" y="520700"/>
            <a:ext cx="8356600" cy="2536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to MATLAB parallel computing toolbox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685799" y="3670300"/>
            <a:ext cx="8239259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i="1" dirty="0" smtClean="0"/>
              <a:t>Keith Ma ---------------------------------------- keithma@bu.edu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dirty="0" smtClean="0"/>
              <a:t>Research Computing Services ----------- help@rcs.bu.edu</a:t>
            </a:r>
          </a:p>
          <a:p>
            <a:pPr eaLnBrk="1" hangingPunct="1">
              <a:defRPr/>
            </a:pPr>
            <a:r>
              <a:rPr lang="en-US" i="1" dirty="0"/>
              <a:t>Boston </a:t>
            </a:r>
            <a:r>
              <a:rPr lang="en-US" i="1" dirty="0" smtClean="0"/>
              <a:t>University ----------------------------------------------------</a:t>
            </a:r>
            <a:endParaRPr lang="en-US" i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i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i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/>
          <p:cNvSpPr/>
          <p:nvPr/>
        </p:nvSpPr>
        <p:spPr>
          <a:xfrm>
            <a:off x="775606" y="1273644"/>
            <a:ext cx="4710793" cy="2294166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4370" y="1108528"/>
            <a:ext cx="3429001" cy="5578022"/>
          </a:xfrm>
        </p:spPr>
        <p:txBody>
          <a:bodyPr/>
          <a:lstStyle/>
          <a:p>
            <a:r>
              <a:rPr lang="en-US" sz="2000" dirty="0" smtClean="0">
                <a:latin typeface="Lucida Sans" panose="020B0602030504020204" pitchFamily="34" charset="0"/>
              </a:rPr>
              <a:t>Each </a:t>
            </a:r>
            <a:r>
              <a:rPr lang="en-US" sz="2000" dirty="0">
                <a:latin typeface="Lucida Sans" panose="020B0602030504020204" pitchFamily="34" charset="0"/>
              </a:rPr>
              <a:t>processor core runs </a:t>
            </a:r>
            <a:r>
              <a:rPr lang="en-US" sz="2000" dirty="0" smtClean="0">
                <a:latin typeface="Lucida Sans" panose="020B0602030504020204" pitchFamily="34" charset="0"/>
              </a:rPr>
              <a:t>independently</a:t>
            </a:r>
          </a:p>
          <a:p>
            <a:pPr marL="0" indent="0">
              <a:buNone/>
            </a:pPr>
            <a:endParaRPr lang="en-US" sz="2000" dirty="0">
              <a:latin typeface="Lucida Sans" panose="020B0602030504020204" pitchFamily="34" charset="0"/>
            </a:endParaRPr>
          </a:p>
          <a:p>
            <a:r>
              <a:rPr lang="en-US" sz="2000" dirty="0">
                <a:latin typeface="Lucida Sans" panose="020B0602030504020204" pitchFamily="34" charset="0"/>
              </a:rPr>
              <a:t>All cores can access system </a:t>
            </a:r>
            <a:r>
              <a:rPr lang="en-US" sz="2000" dirty="0" smtClean="0">
                <a:latin typeface="Lucida Sans" panose="020B0602030504020204" pitchFamily="34" charset="0"/>
              </a:rPr>
              <a:t>memory</a:t>
            </a: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Common in workstations and servers (including the SCC here at BU)</a:t>
            </a: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Hardware: multi-core, multi-processor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87269" y="1806333"/>
            <a:ext cx="1521276" cy="28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53926" y="2522072"/>
            <a:ext cx="1020536" cy="7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1043724" y="2606436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482549" y="2606435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126862" y="2535679"/>
            <a:ext cx="1020536" cy="7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2216660" y="2620043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55485" y="2620042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464194" y="2300272"/>
            <a:ext cx="1185002" cy="709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6" idx="0"/>
          </p:cNvCxnSpPr>
          <p:nvPr/>
        </p:nvCxnSpPr>
        <p:spPr>
          <a:xfrm>
            <a:off x="1464194" y="2300272"/>
            <a:ext cx="0" cy="221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37130" y="2316603"/>
            <a:ext cx="0" cy="2217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992811" y="2089359"/>
            <a:ext cx="0" cy="2217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61474" y="1498556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System memory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4468" y="324052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Processor 1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126862" y="324052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Processor 2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498021" y="2111844"/>
            <a:ext cx="438152" cy="27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/>
          <p:cNvSpPr/>
          <p:nvPr/>
        </p:nvSpPr>
        <p:spPr>
          <a:xfrm>
            <a:off x="930729" y="2016594"/>
            <a:ext cx="146956" cy="17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/>
          <p:cNvCxnSpPr>
            <a:stCxn id="231" idx="3"/>
          </p:cNvCxnSpPr>
          <p:nvPr/>
        </p:nvCxnSpPr>
        <p:spPr>
          <a:xfrm>
            <a:off x="1077685" y="2106402"/>
            <a:ext cx="383722" cy="20410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61766" y="17962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Network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48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/>
          <p:cNvSpPr/>
          <p:nvPr/>
        </p:nvSpPr>
        <p:spPr>
          <a:xfrm>
            <a:off x="775606" y="1273644"/>
            <a:ext cx="4710793" cy="2294166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4370" y="1108528"/>
            <a:ext cx="3411584" cy="5578022"/>
          </a:xfrm>
        </p:spPr>
        <p:txBody>
          <a:bodyPr/>
          <a:lstStyle/>
          <a:p>
            <a:r>
              <a:rPr lang="en-US" sz="2000" dirty="0" smtClean="0">
                <a:latin typeface="Lucida Sans" panose="020B0602030504020204" pitchFamily="34" charset="0"/>
              </a:rPr>
              <a:t>Accelerator/GPU is an a separate chip with many simple cores.</a:t>
            </a: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GPU memory is separate from system memory</a:t>
            </a:r>
          </a:p>
          <a:p>
            <a:endParaRPr lang="en-US" sz="2000" dirty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Not all GPUs are suitable for research computing tasks (need support for APIs, decent floating-point performance)</a:t>
            </a:r>
          </a:p>
          <a:p>
            <a:pPr marL="0" indent="0">
              <a:buNone/>
            </a:pP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899" y="406400"/>
            <a:ext cx="8392089" cy="736600"/>
          </a:xfrm>
        </p:spPr>
        <p:txBody>
          <a:bodyPr>
            <a:normAutofit/>
          </a:bodyPr>
          <a:lstStyle/>
          <a:p>
            <a:r>
              <a:rPr lang="en-US" dirty="0" smtClean="0"/>
              <a:t>Hardware: accelerators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87269" y="1806333"/>
            <a:ext cx="1521276" cy="28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5" name="Rounded Rectangle 64"/>
          <p:cNvSpPr/>
          <p:nvPr/>
        </p:nvSpPr>
        <p:spPr>
          <a:xfrm>
            <a:off x="3580808" y="1947849"/>
            <a:ext cx="1020536" cy="691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88" name="Group 87"/>
          <p:cNvGrpSpPr/>
          <p:nvPr/>
        </p:nvGrpSpPr>
        <p:grpSpPr>
          <a:xfrm>
            <a:off x="3662452" y="2017244"/>
            <a:ext cx="865414" cy="587829"/>
            <a:chOff x="5091793" y="2046514"/>
            <a:chExt cx="865414" cy="587829"/>
          </a:xfrm>
        </p:grpSpPr>
        <p:sp>
          <p:nvSpPr>
            <p:cNvPr id="67" name="Rectangle 66"/>
            <p:cNvSpPr/>
            <p:nvPr/>
          </p:nvSpPr>
          <p:spPr>
            <a:xfrm>
              <a:off x="5104021" y="2046514"/>
              <a:ext cx="839579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181600" y="2046514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57800" y="2057400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34000" y="2068286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10200" y="2057400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486400" y="2046514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62600" y="2057400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638800" y="2057400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715000" y="2046514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91200" y="2046514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867400" y="2046514"/>
              <a:ext cx="0" cy="56605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091793" y="2133600"/>
              <a:ext cx="851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105400" y="2209800"/>
              <a:ext cx="851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5105400" y="2286000"/>
              <a:ext cx="851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105400" y="2362200"/>
              <a:ext cx="851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105400" y="2438400"/>
              <a:ext cx="851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105400" y="2514600"/>
              <a:ext cx="851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953926" y="2522072"/>
            <a:ext cx="1020536" cy="7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1043724" y="2606436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482549" y="2606435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126862" y="2535679"/>
            <a:ext cx="1020536" cy="7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2216660" y="2620043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55485" y="2620042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3591694" y="1526294"/>
            <a:ext cx="1020536" cy="302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464194" y="2300272"/>
            <a:ext cx="211661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6" idx="0"/>
          </p:cNvCxnSpPr>
          <p:nvPr/>
        </p:nvCxnSpPr>
        <p:spPr>
          <a:xfrm>
            <a:off x="1464194" y="2300272"/>
            <a:ext cx="0" cy="221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37130" y="2316603"/>
            <a:ext cx="0" cy="2217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992811" y="2089359"/>
            <a:ext cx="0" cy="2217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075408" y="1834936"/>
            <a:ext cx="0" cy="110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61474" y="1498556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System memory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4468" y="324052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Processor 1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126862" y="324052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Processor 2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665767" y="2679077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Accelerator / GPU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739247" y="123685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Lucida Sans" panose="020B0602030504020204" pitchFamily="34" charset="0"/>
              </a:rPr>
              <a:t>Accelerator/ GPU </a:t>
            </a:r>
          </a:p>
          <a:p>
            <a:pPr algn="r"/>
            <a:r>
              <a:rPr lang="en-US" sz="1400" dirty="0" smtClean="0">
                <a:latin typeface="Lucida Sans" panose="020B0602030504020204" pitchFamily="34" charset="0"/>
              </a:rPr>
              <a:t>memory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498021" y="2111844"/>
            <a:ext cx="438152" cy="27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/>
          <p:cNvSpPr/>
          <p:nvPr/>
        </p:nvSpPr>
        <p:spPr>
          <a:xfrm>
            <a:off x="930729" y="2016594"/>
            <a:ext cx="146956" cy="17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/>
          <p:cNvCxnSpPr>
            <a:stCxn id="231" idx="3"/>
          </p:cNvCxnSpPr>
          <p:nvPr/>
        </p:nvCxnSpPr>
        <p:spPr>
          <a:xfrm>
            <a:off x="1077685" y="2106402"/>
            <a:ext cx="383722" cy="20410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0" y="172786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Network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26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4370" y="1108528"/>
            <a:ext cx="3472544" cy="5578022"/>
          </a:xfrm>
        </p:spPr>
        <p:txBody>
          <a:bodyPr/>
          <a:lstStyle/>
          <a:p>
            <a:r>
              <a:rPr lang="en-US" sz="2000" dirty="0" smtClean="0">
                <a:latin typeface="Lucida Sans" panose="020B0602030504020204" pitchFamily="34" charset="0"/>
              </a:rPr>
              <a:t>Several independent computers, linked via network</a:t>
            </a:r>
          </a:p>
          <a:p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System memory is distributed (i.e. each core cannot access all cluster memory)</a:t>
            </a:r>
          </a:p>
          <a:p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Bottlenecks: inter-processor and inter-node communications, contention for memory, disk, network bandwidth, etc.</a:t>
            </a:r>
          </a:p>
          <a:p>
            <a:pPr marL="0" indent="0">
              <a:buNone/>
            </a:pP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899" y="406400"/>
            <a:ext cx="8392089" cy="736600"/>
          </a:xfrm>
        </p:spPr>
        <p:txBody>
          <a:bodyPr>
            <a:normAutofit/>
          </a:bodyPr>
          <a:lstStyle/>
          <a:p>
            <a:r>
              <a:rPr lang="en-US" dirty="0" smtClean="0"/>
              <a:t>Hardware: clusters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025495"/>
            <a:ext cx="5486399" cy="5332577"/>
            <a:chOff x="0" y="1025495"/>
            <a:chExt cx="5486399" cy="5332577"/>
          </a:xfrm>
        </p:grpSpPr>
        <p:cxnSp>
          <p:nvCxnSpPr>
            <p:cNvPr id="113" name="Straight Connector 112"/>
            <p:cNvCxnSpPr/>
            <p:nvPr/>
          </p:nvCxnSpPr>
          <p:spPr>
            <a:xfrm flipH="1" flipV="1">
              <a:off x="478564" y="1025495"/>
              <a:ext cx="17092" cy="533257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/>
            <p:cNvSpPr/>
            <p:nvPr/>
          </p:nvSpPr>
          <p:spPr>
            <a:xfrm>
              <a:off x="775606" y="1273644"/>
              <a:ext cx="4710793" cy="229416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7269" y="1806333"/>
              <a:ext cx="1521276" cy="28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580808" y="1947849"/>
              <a:ext cx="1020536" cy="691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662452" y="2017244"/>
              <a:ext cx="865414" cy="587829"/>
              <a:chOff x="5091793" y="2046514"/>
              <a:chExt cx="865414" cy="58782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104021" y="2046514"/>
                <a:ext cx="839579" cy="5660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51816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257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334000" y="2068286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486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638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7150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7912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67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5091793" y="2133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105400" y="22098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105400" y="22860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5105400" y="23622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5105400" y="24384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105400" y="2514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ounded Rectangle 5"/>
            <p:cNvSpPr/>
            <p:nvPr/>
          </p:nvSpPr>
          <p:spPr>
            <a:xfrm>
              <a:off x="953926" y="2522072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3724" y="2606436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82549" y="2606435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126862" y="2535679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16660" y="2620043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55485" y="2620042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591694" y="1526294"/>
              <a:ext cx="1020536" cy="302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464194" y="2300272"/>
              <a:ext cx="2116614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6" idx="0"/>
            </p:cNvCxnSpPr>
            <p:nvPr/>
          </p:nvCxnSpPr>
          <p:spPr>
            <a:xfrm>
              <a:off x="1464194" y="2300272"/>
              <a:ext cx="0" cy="2218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637130" y="2316603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992811" y="2089359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75408" y="1834936"/>
              <a:ext cx="0" cy="110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261474" y="1498556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System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84468" y="324052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1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26862" y="324052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2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65767" y="2679077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Accelerator / GPU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39247" y="1236850"/>
              <a:ext cx="1720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Lucida Sans" panose="020B0602030504020204" pitchFamily="34" charset="0"/>
                </a:rPr>
                <a:t>Accelerator/ GPU </a:t>
              </a:r>
            </a:p>
            <a:p>
              <a:pPr algn="r"/>
              <a:r>
                <a:rPr lang="en-US" sz="1400" dirty="0" smtClean="0">
                  <a:latin typeface="Lucida Sans" panose="020B0602030504020204" pitchFamily="34" charset="0"/>
                </a:rPr>
                <a:t>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cxnSp>
          <p:nvCxnSpPr>
            <p:cNvPr id="229" name="Straight Connector 228"/>
            <p:cNvCxnSpPr/>
            <p:nvPr/>
          </p:nvCxnSpPr>
          <p:spPr>
            <a:xfrm flipH="1">
              <a:off x="498021" y="2111844"/>
              <a:ext cx="438152" cy="27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ounded Rectangle 230"/>
            <p:cNvSpPr/>
            <p:nvPr/>
          </p:nvSpPr>
          <p:spPr>
            <a:xfrm>
              <a:off x="930729" y="2016594"/>
              <a:ext cx="146956" cy="179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Straight Connector 231"/>
            <p:cNvCxnSpPr>
              <a:stCxn id="231" idx="3"/>
            </p:cNvCxnSpPr>
            <p:nvPr/>
          </p:nvCxnSpPr>
          <p:spPr>
            <a:xfrm>
              <a:off x="1077685" y="2106402"/>
              <a:ext cx="383722" cy="2041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0" y="172786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Network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5606" y="4006874"/>
              <a:ext cx="4710793" cy="229416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287269" y="4539563"/>
              <a:ext cx="1521276" cy="28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580808" y="4681079"/>
              <a:ext cx="1020536" cy="691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662452" y="4750474"/>
              <a:ext cx="865414" cy="587829"/>
              <a:chOff x="5091793" y="2046514"/>
              <a:chExt cx="865414" cy="58782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104021" y="2046514"/>
                <a:ext cx="839579" cy="5660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16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257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334000" y="2068286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4102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486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5626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38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7150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7912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867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5091793" y="2133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5105400" y="22098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5105400" y="22860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5105400" y="23622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5105400" y="24384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5105400" y="2514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ounded Rectangle 86"/>
            <p:cNvSpPr/>
            <p:nvPr/>
          </p:nvSpPr>
          <p:spPr>
            <a:xfrm>
              <a:off x="953926" y="5255302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43724" y="5339666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82549" y="5339665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126862" y="5268909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16660" y="5353273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55485" y="5353272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591694" y="4259524"/>
              <a:ext cx="1020536" cy="302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64194" y="5033502"/>
              <a:ext cx="2116614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7" idx="0"/>
            </p:cNvCxnSpPr>
            <p:nvPr/>
          </p:nvCxnSpPr>
          <p:spPr>
            <a:xfrm>
              <a:off x="1464194" y="5033502"/>
              <a:ext cx="0" cy="2218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637130" y="5049833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992811" y="4822589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075408" y="4568166"/>
              <a:ext cx="0" cy="110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61474" y="4231786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System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84468" y="597375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1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6862" y="597375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2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65767" y="5412307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Accelerator / GPU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39247" y="3970080"/>
              <a:ext cx="1720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Lucida Sans" panose="020B0602030504020204" pitchFamily="34" charset="0"/>
                </a:rPr>
                <a:t>Accelerator/ GPU </a:t>
              </a:r>
            </a:p>
            <a:p>
              <a:pPr algn="r"/>
              <a:r>
                <a:rPr lang="en-US" sz="1400" dirty="0" smtClean="0">
                  <a:latin typeface="Lucida Sans" panose="020B0602030504020204" pitchFamily="34" charset="0"/>
                </a:rPr>
                <a:t>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498021" y="4845074"/>
              <a:ext cx="438152" cy="27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930729" y="4749824"/>
              <a:ext cx="146956" cy="179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110" idx="3"/>
            </p:cNvCxnSpPr>
            <p:nvPr/>
          </p:nvCxnSpPr>
          <p:spPr>
            <a:xfrm>
              <a:off x="1077685" y="4839632"/>
              <a:ext cx="383722" cy="2041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0" y="446109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Network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845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7166" y="1981200"/>
            <a:ext cx="4362994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Lucida Sans" pitchFamily="34" charset="0"/>
              </a:rPr>
              <a:t>Multithreaded parallelism…</a:t>
            </a:r>
          </a:p>
          <a:p>
            <a:pPr marL="273050" lvl="2" indent="0">
              <a:buNone/>
            </a:pPr>
            <a:r>
              <a:rPr lang="en-US" sz="1600" dirty="0">
                <a:latin typeface="Lucida Sans" pitchFamily="34" charset="0"/>
              </a:rPr>
              <a:t>one instance of MATLAB automatically generates multiple simultaneous instruction streams. Multiple processors or cores, sharing the memory of a single computer, execute these streams. An example is summing the elements of a matrix</a:t>
            </a:r>
            <a:r>
              <a:rPr lang="en-US" sz="1600" dirty="0" smtClean="0">
                <a:latin typeface="Lucida Sans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ucida Sans" pitchFamily="34" charset="0"/>
              </a:rPr>
              <a:t>Distributed </a:t>
            </a:r>
            <a:r>
              <a:rPr lang="en-US" b="1" dirty="0" smtClean="0">
                <a:latin typeface="Lucida Sans" pitchFamily="34" charset="0"/>
              </a:rPr>
              <a:t>computing</a:t>
            </a:r>
            <a:r>
              <a:rPr lang="en-US" dirty="0" smtClean="0">
                <a:latin typeface="Lucida Sans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ucida Sans" pitchFamily="34" charset="0"/>
              </a:rPr>
              <a:t>Explicit </a:t>
            </a:r>
            <a:r>
              <a:rPr lang="en-US" b="1" dirty="0" smtClean="0">
                <a:latin typeface="Lucida Sans" pitchFamily="34" charset="0"/>
              </a:rPr>
              <a:t>parallelism.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140" y="397691"/>
            <a:ext cx="7797800" cy="73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" pitchFamily="34" charset="0"/>
              </a:rPr>
              <a:t>Three Types of Parallel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" y="1767842"/>
            <a:ext cx="3967676" cy="4161394"/>
            <a:chOff x="0" y="1025495"/>
            <a:chExt cx="5101294" cy="5332577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478564" y="1025495"/>
              <a:ext cx="17092" cy="533257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75607" y="1273645"/>
              <a:ext cx="4251725" cy="229416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7269" y="1806333"/>
              <a:ext cx="1521276" cy="28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80808" y="1947849"/>
              <a:ext cx="1020536" cy="691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62452" y="2017244"/>
              <a:ext cx="865414" cy="587829"/>
              <a:chOff x="5091793" y="2046514"/>
              <a:chExt cx="865414" cy="58782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104021" y="2046514"/>
                <a:ext cx="839579" cy="5660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51816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334000" y="2068286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4102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486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5626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638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150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912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867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091793" y="2133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105400" y="22098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5105400" y="22860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5105400" y="23622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105400" y="24384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5105400" y="2514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953926" y="2522072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724" y="2606436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82548" y="2606435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26862" y="2535679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6660" y="2620043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55485" y="2620042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91694" y="1526294"/>
              <a:ext cx="1020536" cy="302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464194" y="2300272"/>
              <a:ext cx="2116614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2" idx="0"/>
            </p:cNvCxnSpPr>
            <p:nvPr/>
          </p:nvCxnSpPr>
          <p:spPr>
            <a:xfrm>
              <a:off x="1464194" y="2300272"/>
              <a:ext cx="0" cy="2218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37130" y="2316603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92811" y="2089359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75408" y="1834936"/>
              <a:ext cx="0" cy="110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61474" y="1498556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System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4468" y="324052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1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8830" y="3240526"/>
              <a:ext cx="119616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2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65767" y="2679077"/>
              <a:ext cx="692910" cy="39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58249" y="1203373"/>
              <a:ext cx="1731079" cy="39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498021" y="2111844"/>
              <a:ext cx="438152" cy="27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930729" y="2016594"/>
              <a:ext cx="146956" cy="179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>
            <a:xfrm>
              <a:off x="1077685" y="2106402"/>
              <a:ext cx="383722" cy="2041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0" y="172786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Network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5607" y="4006874"/>
              <a:ext cx="4251725" cy="229416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287269" y="4539563"/>
              <a:ext cx="1521276" cy="28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80808" y="4681079"/>
              <a:ext cx="1020536" cy="691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662452" y="4750474"/>
              <a:ext cx="865414" cy="587829"/>
              <a:chOff x="5091793" y="2046514"/>
              <a:chExt cx="865414" cy="58782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104021" y="2046514"/>
                <a:ext cx="839579" cy="5660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51816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57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334000" y="2068286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4102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486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5626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638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7150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7912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867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5091793" y="2133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5105400" y="22098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5105400" y="22860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5105400" y="23622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5105400" y="24384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5105400" y="2514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953926" y="5255302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3724" y="5339666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82549" y="5339665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26862" y="5268909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16660" y="5353273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55485" y="5353272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91694" y="4259524"/>
              <a:ext cx="1020536" cy="302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464194" y="5033502"/>
              <a:ext cx="2116614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7" idx="0"/>
            </p:cNvCxnSpPr>
            <p:nvPr/>
          </p:nvCxnSpPr>
          <p:spPr>
            <a:xfrm>
              <a:off x="1464194" y="5033502"/>
              <a:ext cx="0" cy="2218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37130" y="5049833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2811" y="4822589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075408" y="4568166"/>
              <a:ext cx="0" cy="110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61474" y="4231786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System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84468" y="597375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1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50026" y="5973757"/>
              <a:ext cx="119616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2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65767" y="5412306"/>
              <a:ext cx="692910" cy="39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03035" y="3925443"/>
              <a:ext cx="1798259" cy="39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498021" y="4845074"/>
              <a:ext cx="438152" cy="27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930729" y="4749824"/>
              <a:ext cx="146956" cy="179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3"/>
            </p:cNvCxnSpPr>
            <p:nvPr/>
          </p:nvCxnSpPr>
          <p:spPr>
            <a:xfrm>
              <a:off x="1077685" y="4839632"/>
              <a:ext cx="383722" cy="2041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0" y="446109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Network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134982" y="1033085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i="1" dirty="0">
                <a:latin typeface="Lucida Sans" pitchFamily="34" charset="0"/>
                <a:hlinkClick r:id="rId3"/>
              </a:rPr>
              <a:t>Parallel MATLAB: Multiple Processors and Multiple Cores, Cleve </a:t>
            </a:r>
            <a:r>
              <a:rPr lang="en-US" sz="1600" i="1" dirty="0" err="1">
                <a:latin typeface="Lucida Sans" pitchFamily="34" charset="0"/>
                <a:hlinkClick r:id="rId3"/>
              </a:rPr>
              <a:t>Moler</a:t>
            </a:r>
            <a:r>
              <a:rPr lang="en-US" sz="1600" i="1" dirty="0">
                <a:latin typeface="Lucida Sans" pitchFamily="34" charset="0"/>
                <a:hlinkClick r:id="rId3"/>
              </a:rPr>
              <a:t>, </a:t>
            </a:r>
            <a:r>
              <a:rPr lang="en-US" sz="1600" i="1" dirty="0" err="1">
                <a:latin typeface="Lucida Sans" pitchFamily="34" charset="0"/>
                <a:hlinkClick r:id="rId3"/>
              </a:rPr>
              <a:t>MathWorks</a:t>
            </a:r>
            <a:endParaRPr lang="en-US" sz="1600" i="1" dirty="0">
              <a:latin typeface="Lucida Sans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3211" y="3831771"/>
            <a:ext cx="4328160" cy="249065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00149" y="1615440"/>
            <a:ext cx="674914" cy="249065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2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7166" y="1981200"/>
            <a:ext cx="4362994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Lucida Sans" pitchFamily="34" charset="0"/>
              </a:rPr>
              <a:t>Multithreaded parallelism.</a:t>
            </a: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endParaRPr lang="en-US" dirty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ucida Sans" pitchFamily="34" charset="0"/>
              </a:rPr>
              <a:t>Distributed </a:t>
            </a:r>
            <a:r>
              <a:rPr lang="en-US" b="1" dirty="0" smtClean="0">
                <a:latin typeface="Lucida Sans" pitchFamily="34" charset="0"/>
              </a:rPr>
              <a:t>computing</a:t>
            </a:r>
            <a:r>
              <a:rPr lang="en-US" dirty="0" smtClean="0">
                <a:latin typeface="Lucida Sans" pitchFamily="34" charset="0"/>
              </a:rPr>
              <a:t>.</a:t>
            </a:r>
          </a:p>
          <a:p>
            <a:pPr marL="273050" lvl="2" indent="0">
              <a:buNone/>
            </a:pPr>
            <a:r>
              <a:rPr lang="en-US" sz="1600" dirty="0">
                <a:latin typeface="Lucida Sans" pitchFamily="34" charset="0"/>
              </a:rPr>
              <a:t>multiple instances of MATLAB run multiple independent computations on separate computers, each with its own memory…In most cases, a single program is run many times with different parameters or different random number seeds.</a:t>
            </a:r>
          </a:p>
          <a:p>
            <a:pPr marL="0" indent="0">
              <a:buNone/>
            </a:pP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ucida Sans" pitchFamily="34" charset="0"/>
              </a:rPr>
              <a:t>Explicit </a:t>
            </a:r>
            <a:r>
              <a:rPr lang="en-US" b="1" dirty="0" smtClean="0">
                <a:latin typeface="Lucida Sans" pitchFamily="34" charset="0"/>
              </a:rPr>
              <a:t>parallelism.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140" y="397691"/>
            <a:ext cx="7797800" cy="73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" pitchFamily="34" charset="0"/>
              </a:rPr>
              <a:t>Three Types of Parallel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" y="1767842"/>
            <a:ext cx="3967676" cy="4161394"/>
            <a:chOff x="0" y="1025495"/>
            <a:chExt cx="5101294" cy="5332577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478564" y="1025495"/>
              <a:ext cx="17092" cy="533257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75607" y="1273645"/>
              <a:ext cx="4251725" cy="229416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7269" y="1806333"/>
              <a:ext cx="1521276" cy="28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80808" y="1947849"/>
              <a:ext cx="1020536" cy="691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62452" y="2017244"/>
              <a:ext cx="865414" cy="587829"/>
              <a:chOff x="5091793" y="2046514"/>
              <a:chExt cx="865414" cy="58782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104021" y="2046514"/>
                <a:ext cx="839579" cy="5660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51816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334000" y="2068286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4102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486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5626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638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150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912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867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091793" y="2133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105400" y="22098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5105400" y="22860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5105400" y="23622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105400" y="24384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5105400" y="2514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953926" y="2522072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724" y="2606436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82548" y="2606435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26862" y="2535679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6660" y="2620043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55485" y="2620042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91694" y="1526294"/>
              <a:ext cx="1020536" cy="302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464194" y="2300272"/>
              <a:ext cx="2116614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2" idx="0"/>
            </p:cNvCxnSpPr>
            <p:nvPr/>
          </p:nvCxnSpPr>
          <p:spPr>
            <a:xfrm>
              <a:off x="1464194" y="2300272"/>
              <a:ext cx="0" cy="2218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37130" y="2316603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92811" y="2089359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75408" y="1834936"/>
              <a:ext cx="0" cy="110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61474" y="1498556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System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4468" y="324052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1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8830" y="3240526"/>
              <a:ext cx="119616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2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65767" y="2679077"/>
              <a:ext cx="692910" cy="39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58249" y="1203373"/>
              <a:ext cx="1731079" cy="39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498021" y="2111844"/>
              <a:ext cx="438152" cy="27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930729" y="2016594"/>
              <a:ext cx="146956" cy="179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>
            <a:xfrm>
              <a:off x="1077685" y="2106402"/>
              <a:ext cx="383722" cy="2041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0" y="172786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Network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5607" y="4006874"/>
              <a:ext cx="4251725" cy="229416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287269" y="4539563"/>
              <a:ext cx="1521276" cy="28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80808" y="4681079"/>
              <a:ext cx="1020536" cy="691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662452" y="4750474"/>
              <a:ext cx="865414" cy="587829"/>
              <a:chOff x="5091793" y="2046514"/>
              <a:chExt cx="865414" cy="58782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104021" y="2046514"/>
                <a:ext cx="839579" cy="5660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51816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57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334000" y="2068286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4102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486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5626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638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7150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7912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867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5091793" y="2133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5105400" y="22098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5105400" y="22860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5105400" y="23622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5105400" y="24384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5105400" y="2514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953926" y="5255302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3724" y="5339666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82549" y="5339665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26862" y="5268909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16660" y="5353273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55485" y="5353272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91694" y="4259524"/>
              <a:ext cx="1020536" cy="302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464194" y="5033502"/>
              <a:ext cx="2116614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7" idx="0"/>
            </p:cNvCxnSpPr>
            <p:nvPr/>
          </p:nvCxnSpPr>
          <p:spPr>
            <a:xfrm>
              <a:off x="1464194" y="5033502"/>
              <a:ext cx="0" cy="2218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37130" y="5049833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2811" y="4822589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075408" y="4568166"/>
              <a:ext cx="0" cy="110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61474" y="4231786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System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84468" y="597375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1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50026" y="5973757"/>
              <a:ext cx="119616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2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65767" y="5412306"/>
              <a:ext cx="692910" cy="39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03035" y="3925443"/>
              <a:ext cx="1798259" cy="39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498021" y="4845074"/>
              <a:ext cx="438152" cy="27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930729" y="4749824"/>
              <a:ext cx="146956" cy="179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3"/>
            </p:cNvCxnSpPr>
            <p:nvPr/>
          </p:nvCxnSpPr>
          <p:spPr>
            <a:xfrm>
              <a:off x="1077685" y="4839632"/>
              <a:ext cx="383722" cy="2041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0" y="446109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Network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134982" y="1033085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i="1" dirty="0">
                <a:latin typeface="Lucida Sans" pitchFamily="34" charset="0"/>
                <a:hlinkClick r:id="rId3"/>
              </a:rPr>
              <a:t>Parallel MATLAB: Multiple Processors and Multiple Cores, Cleve </a:t>
            </a:r>
            <a:r>
              <a:rPr lang="en-US" sz="1600" i="1" dirty="0" err="1">
                <a:latin typeface="Lucida Sans" pitchFamily="34" charset="0"/>
                <a:hlinkClick r:id="rId3"/>
              </a:rPr>
              <a:t>Moler</a:t>
            </a:r>
            <a:r>
              <a:rPr lang="en-US" sz="1600" i="1" dirty="0">
                <a:latin typeface="Lucida Sans" pitchFamily="34" charset="0"/>
                <a:hlinkClick r:id="rId3"/>
              </a:rPr>
              <a:t>, </a:t>
            </a:r>
            <a:r>
              <a:rPr lang="en-US" sz="1600" i="1" dirty="0" err="1">
                <a:latin typeface="Lucida Sans" pitchFamily="34" charset="0"/>
                <a:hlinkClick r:id="rId3"/>
              </a:rPr>
              <a:t>MathWorks</a:t>
            </a:r>
            <a:endParaRPr lang="en-US" sz="1600" i="1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0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7166" y="1981200"/>
            <a:ext cx="4362994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Lucida Sans" pitchFamily="34" charset="0"/>
              </a:rPr>
              <a:t>Multithreaded parallelism.</a:t>
            </a: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endParaRPr lang="en-US" dirty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ucida Sans" pitchFamily="34" charset="0"/>
              </a:rPr>
              <a:t>Distributed </a:t>
            </a:r>
            <a:r>
              <a:rPr lang="en-US" b="1" dirty="0" smtClean="0">
                <a:latin typeface="Lucida Sans" pitchFamily="34" charset="0"/>
              </a:rPr>
              <a:t>computing</a:t>
            </a:r>
            <a:r>
              <a:rPr lang="en-US" dirty="0" smtClean="0">
                <a:latin typeface="Lucida Sans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ucida Sans" pitchFamily="34" charset="0"/>
              </a:rPr>
              <a:t>Explicit </a:t>
            </a:r>
            <a:r>
              <a:rPr lang="en-US" b="1" dirty="0" smtClean="0">
                <a:latin typeface="Lucida Sans" pitchFamily="34" charset="0"/>
              </a:rPr>
              <a:t>parallelism…</a:t>
            </a:r>
            <a:endParaRPr lang="en-US" dirty="0">
              <a:latin typeface="Lucida Sans" pitchFamily="34" charset="0"/>
            </a:endParaRPr>
          </a:p>
          <a:p>
            <a:pPr marL="274637" lvl="1" indent="0">
              <a:buNone/>
            </a:pPr>
            <a:r>
              <a:rPr lang="en-US" dirty="0" smtClean="0">
                <a:latin typeface="Lucida Sans" pitchFamily="34" charset="0"/>
              </a:rPr>
              <a:t>several </a:t>
            </a:r>
            <a:r>
              <a:rPr lang="en-US" dirty="0">
                <a:latin typeface="Lucida Sans" pitchFamily="34" charset="0"/>
              </a:rPr>
              <a:t>instances of MATLAB run on several processors or computers, often with separate memories, and simultaneously execute a single MATLAB command or M-function. New programming constructs, including parallel loops and distributed arrays, describe the parallelism</a:t>
            </a:r>
            <a:r>
              <a:rPr lang="en-US" dirty="0" smtClean="0">
                <a:latin typeface="Lucida Sans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140" y="397691"/>
            <a:ext cx="7797800" cy="73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" pitchFamily="34" charset="0"/>
              </a:rPr>
              <a:t>Three Types of Parallel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" y="1767842"/>
            <a:ext cx="3967676" cy="4161394"/>
            <a:chOff x="0" y="1025495"/>
            <a:chExt cx="5101294" cy="5332577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478564" y="1025495"/>
              <a:ext cx="17092" cy="533257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75607" y="1273645"/>
              <a:ext cx="4251725" cy="229416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7269" y="1806333"/>
              <a:ext cx="1521276" cy="28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80808" y="1947849"/>
              <a:ext cx="1020536" cy="691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62452" y="2017244"/>
              <a:ext cx="865414" cy="587829"/>
              <a:chOff x="5091793" y="2046514"/>
              <a:chExt cx="865414" cy="58782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104021" y="2046514"/>
                <a:ext cx="839579" cy="5660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51816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334000" y="2068286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4102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486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5626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638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150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912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867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091793" y="2133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105400" y="22098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5105400" y="22860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5105400" y="23622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105400" y="24384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5105400" y="2514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953926" y="2522072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724" y="2606436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82548" y="2606435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26862" y="2535679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6660" y="2620043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55485" y="2620042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91694" y="1526294"/>
              <a:ext cx="1020536" cy="302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464194" y="2300272"/>
              <a:ext cx="2116614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2" idx="0"/>
            </p:cNvCxnSpPr>
            <p:nvPr/>
          </p:nvCxnSpPr>
          <p:spPr>
            <a:xfrm>
              <a:off x="1464194" y="2300272"/>
              <a:ext cx="0" cy="2218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37130" y="2316603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92811" y="2089359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75408" y="1834936"/>
              <a:ext cx="0" cy="110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61474" y="1498556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System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4468" y="324052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1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8830" y="3240526"/>
              <a:ext cx="119616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2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65767" y="2679077"/>
              <a:ext cx="692910" cy="39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58249" y="1203373"/>
              <a:ext cx="1731079" cy="39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498021" y="2111844"/>
              <a:ext cx="438152" cy="27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930729" y="2016594"/>
              <a:ext cx="146956" cy="179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>
            <a:xfrm>
              <a:off x="1077685" y="2106402"/>
              <a:ext cx="383722" cy="2041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0" y="172786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Network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5607" y="4006874"/>
              <a:ext cx="4251725" cy="229416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287269" y="4539563"/>
              <a:ext cx="1521276" cy="283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80808" y="4681079"/>
              <a:ext cx="1020536" cy="691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662452" y="4750474"/>
              <a:ext cx="865414" cy="587829"/>
              <a:chOff x="5091793" y="2046514"/>
              <a:chExt cx="865414" cy="58782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104021" y="2046514"/>
                <a:ext cx="839579" cy="5660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51816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57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334000" y="2068286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4102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486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5626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638800" y="2057400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7150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7912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867400" y="2046514"/>
                <a:ext cx="0" cy="56605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5091793" y="2133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5105400" y="22098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5105400" y="22860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5105400" y="23622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5105400" y="24384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5105400" y="2514600"/>
                <a:ext cx="851807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953926" y="5255302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3724" y="5339666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82549" y="5339665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26862" y="5268909"/>
              <a:ext cx="1020536" cy="718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16660" y="5353273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55485" y="5353272"/>
              <a:ext cx="402773" cy="566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91694" y="4259524"/>
              <a:ext cx="1020536" cy="3020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464194" y="5033502"/>
              <a:ext cx="2116614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7" idx="0"/>
            </p:cNvCxnSpPr>
            <p:nvPr/>
          </p:nvCxnSpPr>
          <p:spPr>
            <a:xfrm>
              <a:off x="1464194" y="5033502"/>
              <a:ext cx="0" cy="2218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37130" y="5049833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2811" y="4822589"/>
              <a:ext cx="0" cy="22179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075408" y="4568166"/>
              <a:ext cx="0" cy="110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61474" y="4231786"/>
              <a:ext cx="157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System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84468" y="5973756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1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50026" y="5973757"/>
              <a:ext cx="119616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Processor 2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65767" y="5412306"/>
              <a:ext cx="692910" cy="39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03035" y="3925443"/>
              <a:ext cx="1798259" cy="39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GPU memory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498021" y="4845074"/>
              <a:ext cx="438152" cy="272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930729" y="4749824"/>
              <a:ext cx="146956" cy="179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3"/>
            </p:cNvCxnSpPr>
            <p:nvPr/>
          </p:nvCxnSpPr>
          <p:spPr>
            <a:xfrm>
              <a:off x="1077685" y="4839632"/>
              <a:ext cx="383722" cy="2041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0" y="446109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Sans" panose="020B0602030504020204" pitchFamily="34" charset="0"/>
                </a:rPr>
                <a:t>Network</a:t>
              </a:r>
              <a:endParaRPr lang="en-US" sz="1400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134982" y="1033085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i="1" dirty="0">
                <a:latin typeface="Lucida Sans" pitchFamily="34" charset="0"/>
                <a:hlinkClick r:id="rId3"/>
              </a:rPr>
              <a:t>Parallel MATLAB: Multiple Processors and Multiple Cores, Cleve </a:t>
            </a:r>
            <a:r>
              <a:rPr lang="en-US" sz="1600" i="1" dirty="0" err="1">
                <a:latin typeface="Lucida Sans" pitchFamily="34" charset="0"/>
                <a:hlinkClick r:id="rId3"/>
              </a:rPr>
              <a:t>Moler</a:t>
            </a:r>
            <a:r>
              <a:rPr lang="en-US" sz="1600" i="1" dirty="0">
                <a:latin typeface="Lucida Sans" pitchFamily="34" charset="0"/>
                <a:hlinkClick r:id="rId3"/>
              </a:rPr>
              <a:t>, </a:t>
            </a:r>
            <a:r>
              <a:rPr lang="en-US" sz="1600" i="1" dirty="0" err="1">
                <a:latin typeface="Lucida Sans" pitchFamily="34" charset="0"/>
                <a:hlinkClick r:id="rId3"/>
              </a:rPr>
              <a:t>MathWorks</a:t>
            </a:r>
            <a:endParaRPr lang="en-US" sz="1600" i="1" dirty="0">
              <a:latin typeface="Lucida Sans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3211" y="3831771"/>
            <a:ext cx="4328160" cy="249065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7566" y="1545771"/>
            <a:ext cx="666205" cy="249065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3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Lucida Sans" pitchFamily="34" charset="0"/>
              </a:rPr>
              <a:t>Supports multithreading (adds GPUs), distributed parallelism, and explicit parallelism</a:t>
            </a:r>
          </a:p>
          <a:p>
            <a:pPr marL="0" indent="0">
              <a:buNone/>
            </a:pPr>
            <a:endParaRPr lang="en-US" sz="20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Lucida Sans" pitchFamily="34" charset="0"/>
              </a:rPr>
              <a:t>You need…</a:t>
            </a:r>
            <a:endParaRPr lang="en-US" sz="2000" dirty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Lucida Sans" pitchFamily="34" charset="0"/>
              </a:rPr>
              <a:t>MATLAB and a PCT license 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>
                <a:latin typeface="Lucida Sans" pitchFamily="34" charset="0"/>
              </a:rPr>
              <a:t>Note that licenses are limited at BU – 500 for MATLAB, 45 for PCT</a:t>
            </a:r>
          </a:p>
          <a:p>
            <a:pPr marL="547687" lvl="2" indent="0">
              <a:buNone/>
            </a:pPr>
            <a:endParaRPr lang="en-US" dirty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Lucida Sans" pitchFamily="34" charset="0"/>
              </a:rPr>
              <a:t>Parallel hardware, as discussed above</a:t>
            </a:r>
          </a:p>
          <a:p>
            <a:pPr marL="274637" lvl="1" indent="0">
              <a:buNone/>
            </a:pPr>
            <a:endParaRPr lang="en-US" sz="1000" dirty="0" smtClean="0">
              <a:latin typeface="Lucida Sans" pitchFamily="34" charset="0"/>
            </a:endParaRPr>
          </a:p>
          <a:p>
            <a:pPr marL="547687" lvl="2" indent="0">
              <a:buNone/>
            </a:pPr>
            <a:endParaRPr lang="en-US" dirty="0" smtClean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Sans" pitchFamily="34" charset="0"/>
              </a:rPr>
              <a:t>MATLAB parallel computing toolbox (PCT)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532" y="1193074"/>
            <a:ext cx="8229600" cy="5983516"/>
          </a:xfrm>
        </p:spPr>
        <p:txBody>
          <a:bodyPr/>
          <a:lstStyle/>
          <a:p>
            <a:r>
              <a:rPr lang="en-US" dirty="0" smtClean="0">
                <a:latin typeface="Lucida Sans" pitchFamily="34" charset="0"/>
              </a:rPr>
              <a:t>Define and run independent jobs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No need to parallelize code!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Expect linear speedup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Each task must be entirely independent</a:t>
            </a:r>
          </a:p>
          <a:p>
            <a:pPr lvl="1"/>
            <a:endParaRPr lang="en-US" sz="1800" dirty="0" smtClean="0">
              <a:latin typeface="Lucida Sans" pitchFamily="34" charset="0"/>
            </a:endParaRPr>
          </a:p>
          <a:p>
            <a:r>
              <a:rPr lang="en-US" dirty="0" smtClean="0">
                <a:latin typeface="Lucida Sans" pitchFamily="34" charset="0"/>
              </a:rPr>
              <a:t>Approach: define jobs, submit to a scheduler, gather results</a:t>
            </a:r>
          </a:p>
          <a:p>
            <a:endParaRPr lang="en-US" dirty="0">
              <a:latin typeface="Lucida Sans" pitchFamily="34" charset="0"/>
            </a:endParaRPr>
          </a:p>
          <a:p>
            <a:r>
              <a:rPr lang="en-US" dirty="0" smtClean="0">
                <a:latin typeface="Lucida Sans" pitchFamily="34" charset="0"/>
              </a:rPr>
              <a:t>Using MATLAB scheduler – not recommended:</a:t>
            </a:r>
          </a:p>
          <a:p>
            <a:endParaRPr lang="en-US" i="1" dirty="0">
              <a:latin typeface="Lucida Sans" pitchFamily="34" charset="0"/>
            </a:endParaRPr>
          </a:p>
          <a:p>
            <a:pPr marL="274637" lvl="1" indent="0">
              <a:buNone/>
            </a:pPr>
            <a:r>
              <a:rPr lang="en-US" i="1" dirty="0" smtClean="0">
                <a:latin typeface="Lucida Sans" pitchFamily="34" charset="0"/>
              </a:rPr>
              <a:t>c </a:t>
            </a:r>
            <a:r>
              <a:rPr lang="en-US" i="1" dirty="0">
                <a:latin typeface="Lucida Sans" pitchFamily="34" charset="0"/>
              </a:rPr>
              <a:t>= </a:t>
            </a:r>
            <a:r>
              <a:rPr lang="en-US" i="1" dirty="0" err="1">
                <a:latin typeface="Lucida Sans" pitchFamily="34" charset="0"/>
              </a:rPr>
              <a:t>parcluster</a:t>
            </a:r>
            <a:r>
              <a:rPr lang="en-US" i="1" dirty="0">
                <a:latin typeface="Lucida Sans" pitchFamily="34" charset="0"/>
              </a:rPr>
              <a:t>;</a:t>
            </a:r>
          </a:p>
          <a:p>
            <a:pPr marL="274637" lvl="1" indent="0">
              <a:buNone/>
            </a:pPr>
            <a:r>
              <a:rPr lang="en-US" i="1" dirty="0">
                <a:latin typeface="Lucida Sans" pitchFamily="34" charset="0"/>
              </a:rPr>
              <a:t>j = </a:t>
            </a:r>
            <a:r>
              <a:rPr lang="en-US" i="1" dirty="0" err="1">
                <a:latin typeface="Lucida Sans" pitchFamily="34" charset="0"/>
              </a:rPr>
              <a:t>createJob</a:t>
            </a:r>
            <a:r>
              <a:rPr lang="en-US" i="1" dirty="0">
                <a:latin typeface="Lucida Sans" pitchFamily="34" charset="0"/>
              </a:rPr>
              <a:t>(c);</a:t>
            </a:r>
          </a:p>
          <a:p>
            <a:pPr marL="274637" lvl="1" indent="0">
              <a:buNone/>
            </a:pPr>
            <a:r>
              <a:rPr lang="en-US" i="1" dirty="0" err="1">
                <a:latin typeface="Lucida Sans" pitchFamily="34" charset="0"/>
              </a:rPr>
              <a:t>createTask</a:t>
            </a:r>
            <a:r>
              <a:rPr lang="en-US" i="1" dirty="0">
                <a:latin typeface="Lucida Sans" pitchFamily="34" charset="0"/>
              </a:rPr>
              <a:t>(j, @sum, 1, {[1 1]});</a:t>
            </a:r>
          </a:p>
          <a:p>
            <a:pPr marL="274637" lvl="1" indent="0">
              <a:buNone/>
            </a:pPr>
            <a:r>
              <a:rPr lang="en-US" i="1" dirty="0" err="1">
                <a:latin typeface="Lucida Sans" pitchFamily="34" charset="0"/>
              </a:rPr>
              <a:t>createTask</a:t>
            </a:r>
            <a:r>
              <a:rPr lang="en-US" i="1" dirty="0">
                <a:latin typeface="Lucida Sans" pitchFamily="34" charset="0"/>
              </a:rPr>
              <a:t>(j, @sum, 1, {[2 2]});</a:t>
            </a:r>
          </a:p>
          <a:p>
            <a:pPr marL="274637" lvl="1" indent="0">
              <a:buNone/>
            </a:pPr>
            <a:r>
              <a:rPr lang="en-US" i="1" dirty="0" err="1">
                <a:latin typeface="Lucida Sans" pitchFamily="34" charset="0"/>
              </a:rPr>
              <a:t>createTask</a:t>
            </a:r>
            <a:r>
              <a:rPr lang="en-US" i="1" dirty="0">
                <a:latin typeface="Lucida Sans" pitchFamily="34" charset="0"/>
              </a:rPr>
              <a:t>(j, @sum, 1, {[3 3]});</a:t>
            </a:r>
          </a:p>
          <a:p>
            <a:pPr marL="274637" lvl="1" indent="0">
              <a:buNone/>
            </a:pPr>
            <a:r>
              <a:rPr lang="en-US" i="1" dirty="0">
                <a:latin typeface="Lucida Sans" pitchFamily="34" charset="0"/>
              </a:rPr>
              <a:t>submit(j);</a:t>
            </a:r>
          </a:p>
          <a:p>
            <a:pPr marL="274637" lvl="1" indent="0">
              <a:buNone/>
            </a:pPr>
            <a:r>
              <a:rPr lang="en-US" i="1" dirty="0">
                <a:latin typeface="Lucida Sans" pitchFamily="34" charset="0"/>
              </a:rPr>
              <a:t>wait(j);</a:t>
            </a:r>
          </a:p>
          <a:p>
            <a:pPr marL="274637" lvl="1" indent="0">
              <a:buNone/>
            </a:pPr>
            <a:r>
              <a:rPr lang="en-US" i="1" dirty="0">
                <a:latin typeface="Lucida Sans" pitchFamily="34" charset="0"/>
              </a:rPr>
              <a:t>out = </a:t>
            </a:r>
            <a:r>
              <a:rPr lang="en-US" i="1" dirty="0" err="1">
                <a:latin typeface="Lucida Sans" pitchFamily="34" charset="0"/>
              </a:rPr>
              <a:t>fetchOutputs</a:t>
            </a:r>
            <a:r>
              <a:rPr lang="en-US" i="1" dirty="0">
                <a:latin typeface="Lucida Sans" pitchFamily="34" charset="0"/>
              </a:rPr>
              <a:t>(j);</a:t>
            </a:r>
            <a:endParaRPr lang="en-US" i="1" dirty="0" smtClean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Sans" pitchFamily="34" charset="0"/>
              </a:rPr>
              <a:t>Distributed </a:t>
            </a:r>
            <a:r>
              <a:rPr lang="en-US" dirty="0" smtClean="0">
                <a:latin typeface="Lucida Sans" pitchFamily="34" charset="0"/>
              </a:rPr>
              <a:t>Jobs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4217" y="44674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Lucida Sans" panose="020B0602030504020204" pitchFamily="34" charset="0"/>
              </a:rPr>
              <a:t>define</a:t>
            </a:r>
            <a:endParaRPr lang="en-US" sz="1800" dirty="0"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1153" y="550817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Lucida Sans" panose="020B0602030504020204" pitchFamily="34" charset="0"/>
              </a:rPr>
              <a:t>submit</a:t>
            </a:r>
            <a:endParaRPr lang="en-US" sz="1800" dirty="0">
              <a:latin typeface="Lucida Sans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5245" y="613954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Lucida Sans" panose="020B0602030504020204" pitchFamily="34" charset="0"/>
              </a:rPr>
              <a:t>gather</a:t>
            </a:r>
            <a:endParaRPr lang="en-US" sz="1800" dirty="0">
              <a:latin typeface="Lucida Sans" panose="020B0602030504020204" pitchFamily="34" charset="0"/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3997235" y="4093029"/>
            <a:ext cx="156754" cy="141078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 flipV="1">
            <a:off x="4153989" y="4652163"/>
            <a:ext cx="740228" cy="14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4005942" y="5521233"/>
            <a:ext cx="130629" cy="5921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2"/>
            <a:endCxn id="7" idx="1"/>
          </p:cNvCxnSpPr>
          <p:nvPr/>
        </p:nvCxnSpPr>
        <p:spPr>
          <a:xfrm flipV="1">
            <a:off x="4136571" y="5692837"/>
            <a:ext cx="744582" cy="1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12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3988" y="1049745"/>
            <a:ext cx="8229600" cy="5629729"/>
          </a:xfrm>
        </p:spPr>
        <p:txBody>
          <a:bodyPr/>
          <a:lstStyle/>
          <a:p>
            <a:r>
              <a:rPr lang="en-US" dirty="0">
                <a:latin typeface="Lucida Sans" pitchFamily="34" charset="0"/>
              </a:rPr>
              <a:t>For </a:t>
            </a:r>
            <a:r>
              <a:rPr lang="en-US" dirty="0" smtClean="0">
                <a:latin typeface="Lucida Sans" pitchFamily="34" charset="0"/>
              </a:rPr>
              <a:t>task-parallel jobs on SCC, use the cluster scheduler (not the tools provided by PCT)</a:t>
            </a:r>
          </a:p>
          <a:p>
            <a:pPr marL="0" indent="0">
              <a:buNone/>
            </a:pPr>
            <a:endParaRPr lang="en-US" dirty="0" smtClean="0">
              <a:latin typeface="Lucida Sans" pitchFamily="34" charset="0"/>
            </a:endParaRPr>
          </a:p>
          <a:p>
            <a:r>
              <a:rPr lang="en-US" dirty="0" smtClean="0">
                <a:latin typeface="Lucida Sans" pitchFamily="34" charset="0"/>
              </a:rPr>
              <a:t>To define and submit one job: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nodisplay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“rand(5)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exit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To define and submit many jobs, use a job array: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myjobs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1-10:2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nodisplay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–r \ 	“rand($SGE_TASK_ID),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exit"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Results must be gathered manually, typically by a “cleanup” job that runs after the others have completed: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hold_jid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myjobs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nodisplay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–r \ 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my_cleanup_function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exit"</a:t>
            </a: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Much more detail on MATLAB batch jobs on the SCC </a:t>
            </a:r>
            <a:r>
              <a:rPr lang="en-US" dirty="0" smtClean="0">
                <a:latin typeface="Lucida Sans" panose="020B0602030504020204" pitchFamily="34" charset="0"/>
                <a:hlinkClick r:id="rId3"/>
              </a:rPr>
              <a:t>here</a:t>
            </a:r>
            <a:r>
              <a:rPr lang="en-US" dirty="0" smtClean="0">
                <a:latin typeface="Lucida Sans" panose="020B0602030504020204" pitchFamily="34" charset="0"/>
              </a:rPr>
              <a:t>.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Sans" pitchFamily="34" charset="0"/>
              </a:rPr>
              <a:t>Distributed </a:t>
            </a:r>
            <a:r>
              <a:rPr lang="en-US" dirty="0" smtClean="0">
                <a:latin typeface="Lucida Sans" pitchFamily="34" charset="0"/>
              </a:rPr>
              <a:t>Jobs on SCC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ight Bracket 5"/>
          <p:cNvSpPr/>
          <p:nvPr/>
        </p:nvSpPr>
        <p:spPr>
          <a:xfrm rot="16200000" flipH="1">
            <a:off x="4354286" y="-496400"/>
            <a:ext cx="191593" cy="65140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1440" y="27606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Lucida Sans" panose="020B0602030504020204" pitchFamily="34" charset="0"/>
              </a:rPr>
              <a:t>define</a:t>
            </a:r>
            <a:endParaRPr lang="en-US" sz="1800" dirty="0">
              <a:latin typeface="Lucida Sans" panose="020B0602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446" y="268658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Lucida Sans" panose="020B0602030504020204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697442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654" y="1044130"/>
            <a:ext cx="8229600" cy="4876800"/>
          </a:xfrm>
        </p:spPr>
        <p:txBody>
          <a:bodyPr/>
          <a:lstStyle/>
          <a:p>
            <a:r>
              <a:rPr lang="en-US" sz="2000" dirty="0" smtClean="0">
                <a:latin typeface="Lucida Sans" pitchFamily="34" charset="0"/>
              </a:rPr>
              <a:t>Split up the work for a single task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Must write parallel code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Your mileage may vary - some parallel algorithms may </a:t>
            </a:r>
            <a:r>
              <a:rPr lang="en-US" dirty="0">
                <a:latin typeface="Lucida Sans" pitchFamily="34" charset="0"/>
              </a:rPr>
              <a:t>run efficiently </a:t>
            </a:r>
            <a:r>
              <a:rPr lang="en-US" dirty="0" smtClean="0">
                <a:latin typeface="Lucida Sans" pitchFamily="34" charset="0"/>
              </a:rPr>
              <a:t>and </a:t>
            </a:r>
            <a:r>
              <a:rPr lang="en-US" dirty="0">
                <a:latin typeface="Lucida Sans" pitchFamily="34" charset="0"/>
              </a:rPr>
              <a:t>others may </a:t>
            </a:r>
            <a:r>
              <a:rPr lang="en-US" dirty="0" smtClean="0">
                <a:latin typeface="Lucida Sans" pitchFamily="34" charset="0"/>
              </a:rPr>
              <a:t>not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Programs may include both parallel and serial sections</a:t>
            </a:r>
          </a:p>
          <a:p>
            <a:pPr marL="274637" lvl="1" indent="0">
              <a:buNone/>
            </a:pPr>
            <a:endParaRPr lang="en-US" dirty="0" smtClean="0">
              <a:latin typeface="Lucida Sans" pitchFamily="34" charset="0"/>
            </a:endParaRPr>
          </a:p>
          <a:p>
            <a:r>
              <a:rPr lang="en-US" dirty="0" smtClean="0">
                <a:latin typeface="Lucida Sans" pitchFamily="34" charset="0"/>
              </a:rPr>
              <a:t>Client: 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The head MATLAB session – creates workers, distributes work, receives results</a:t>
            </a:r>
          </a:p>
          <a:p>
            <a:endParaRPr lang="en-US" dirty="0" smtClean="0">
              <a:latin typeface="Lucida Sans" pitchFamily="34" charset="0"/>
            </a:endParaRPr>
          </a:p>
          <a:p>
            <a:r>
              <a:rPr lang="en-US" dirty="0" smtClean="0">
                <a:latin typeface="Lucida Sans" pitchFamily="34" charset="0"/>
              </a:rPr>
              <a:t>Workers/Labs: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independent, headless, MATLAB sessions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do not share memory</a:t>
            </a:r>
          </a:p>
          <a:p>
            <a:pPr lvl="1"/>
            <a:r>
              <a:rPr lang="en-US" dirty="0" smtClean="0">
                <a:latin typeface="Lucida Sans" pitchFamily="34" charset="0"/>
              </a:rPr>
              <a:t>create before you need them, destroy them when you are done</a:t>
            </a:r>
          </a:p>
          <a:p>
            <a:endParaRPr lang="en-US" dirty="0">
              <a:latin typeface="Lucida Sans" pitchFamily="34" charset="0"/>
            </a:endParaRPr>
          </a:p>
          <a:p>
            <a:r>
              <a:rPr lang="en-US" dirty="0" smtClean="0">
                <a:latin typeface="Lucida Sans" pitchFamily="34" charset="0"/>
              </a:rPr>
              <a:t>Modes:</a:t>
            </a:r>
            <a:endParaRPr lang="en-US" sz="2000" dirty="0" smtClean="0">
              <a:latin typeface="Lucida Sans" pitchFamily="34" charset="0"/>
            </a:endParaRPr>
          </a:p>
          <a:p>
            <a:pPr lvl="1"/>
            <a:r>
              <a:rPr lang="en-US" i="1" dirty="0" err="1" smtClean="0">
                <a:latin typeface="Lucida Sans" pitchFamily="34" charset="0"/>
              </a:rPr>
              <a:t>pmode</a:t>
            </a:r>
            <a:r>
              <a:rPr lang="en-US" i="1" dirty="0" smtClean="0">
                <a:latin typeface="Lucida Sans" pitchFamily="34" charset="0"/>
              </a:rPr>
              <a:t>: </a:t>
            </a:r>
            <a:r>
              <a:rPr lang="en-US" dirty="0" smtClean="0">
                <a:latin typeface="Lucida Sans" pitchFamily="34" charset="0"/>
              </a:rPr>
              <a:t>special interactive mode for </a:t>
            </a:r>
            <a:r>
              <a:rPr lang="en-US" dirty="0">
                <a:latin typeface="Lucida Sans" pitchFamily="34" charset="0"/>
              </a:rPr>
              <a:t>learning the PCT and </a:t>
            </a:r>
            <a:r>
              <a:rPr lang="en-US" dirty="0" smtClean="0">
                <a:latin typeface="Lucida Sans" pitchFamily="34" charset="0"/>
              </a:rPr>
              <a:t>development</a:t>
            </a:r>
          </a:p>
          <a:p>
            <a:pPr lvl="1"/>
            <a:r>
              <a:rPr lang="en-US" i="1" dirty="0" err="1">
                <a:latin typeface="Lucida Sans" pitchFamily="34" charset="0"/>
              </a:rPr>
              <a:t>m</a:t>
            </a:r>
            <a:r>
              <a:rPr lang="en-US" i="1" dirty="0" err="1" smtClean="0">
                <a:latin typeface="Lucida Sans" pitchFamily="34" charset="0"/>
              </a:rPr>
              <a:t>atlabpool</a:t>
            </a:r>
            <a:r>
              <a:rPr lang="en-US" i="1" dirty="0" smtClean="0">
                <a:latin typeface="Lucida Sans" pitchFamily="34" charset="0"/>
              </a:rPr>
              <a:t>/</a:t>
            </a:r>
            <a:r>
              <a:rPr lang="en-US" i="1" dirty="0" err="1" smtClean="0">
                <a:latin typeface="Lucida Sans" pitchFamily="34" charset="0"/>
              </a:rPr>
              <a:t>parpool</a:t>
            </a:r>
            <a:r>
              <a:rPr lang="en-US" i="1" dirty="0" smtClean="0">
                <a:latin typeface="Lucida Sans" pitchFamily="34" charset="0"/>
              </a:rPr>
              <a:t>:</a:t>
            </a:r>
            <a:r>
              <a:rPr lang="en-US" dirty="0" smtClean="0">
                <a:latin typeface="Lucida Sans" pitchFamily="34" charset="0"/>
              </a:rPr>
              <a:t> is </a:t>
            </a:r>
            <a:r>
              <a:rPr lang="en-US" dirty="0">
                <a:latin typeface="Lucida Sans" pitchFamily="34" charset="0"/>
              </a:rPr>
              <a:t>the </a:t>
            </a:r>
            <a:r>
              <a:rPr lang="en-US" dirty="0" smtClean="0">
                <a:latin typeface="Lucida Sans" pitchFamily="34" charset="0"/>
              </a:rPr>
              <a:t>general-use </a:t>
            </a:r>
            <a:r>
              <a:rPr lang="en-US" dirty="0">
                <a:latin typeface="Lucida Sans" pitchFamily="34" charset="0"/>
              </a:rPr>
              <a:t>mode </a:t>
            </a:r>
            <a:r>
              <a:rPr lang="en-US" dirty="0" smtClean="0">
                <a:latin typeface="Lucida Sans" pitchFamily="34" charset="0"/>
              </a:rPr>
              <a:t>for both interactive  </a:t>
            </a:r>
            <a:r>
              <a:rPr lang="en-US" dirty="0">
                <a:latin typeface="Lucida Sans" pitchFamily="34" charset="0"/>
              </a:rPr>
              <a:t>and batch processing.</a:t>
            </a:r>
          </a:p>
          <a:p>
            <a:pPr marL="274637" lvl="1" indent="0">
              <a:buNone/>
            </a:pPr>
            <a:endParaRPr lang="en-US" dirty="0" smtClean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pitchFamily="34" charset="0"/>
              </a:rPr>
              <a:t>Parallel  Jobs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Lucida Sans" panose="020B0602030504020204" pitchFamily="34" charset="0"/>
              </a:rPr>
              <a:t>Goals: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US" sz="2000" dirty="0" smtClean="0">
                <a:latin typeface="Lucida Sans" panose="020B0602030504020204" pitchFamily="34" charset="0"/>
              </a:rPr>
              <a:t>Basic understanding of parallel computing concepts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US" sz="2000" dirty="0" smtClean="0">
                <a:latin typeface="Lucida Sans" panose="020B0602030504020204" pitchFamily="34" charset="0"/>
              </a:rPr>
              <a:t>Familiarity with MATLAB parallel computing tools</a:t>
            </a:r>
          </a:p>
          <a:p>
            <a:pPr marL="0" indent="0">
              <a:buNone/>
            </a:pPr>
            <a:endParaRPr lang="en-US" sz="2000" b="1" dirty="0" smtClean="0">
              <a:latin typeface="Lucida Sans" panose="020B0602030504020204" pitchFamily="34" charset="0"/>
            </a:endParaRPr>
          </a:p>
          <a:p>
            <a:r>
              <a:rPr lang="en-US" sz="2000" b="1" dirty="0" smtClean="0">
                <a:latin typeface="Lucida Sans" panose="020B0602030504020204" pitchFamily="34" charset="0"/>
              </a:rPr>
              <a:t>Outline:</a:t>
            </a:r>
          </a:p>
          <a:p>
            <a:pPr lvl="1"/>
            <a:r>
              <a:rPr lang="en-US" sz="2000" dirty="0" smtClean="0">
                <a:latin typeface="Lucida Sans" panose="020B0602030504020204" pitchFamily="34" charset="0"/>
              </a:rPr>
              <a:t>Parallelism, defined</a:t>
            </a:r>
          </a:p>
          <a:p>
            <a:pPr lvl="1"/>
            <a:r>
              <a:rPr lang="en-US" sz="2000" dirty="0" smtClean="0">
                <a:latin typeface="Lucida Sans" panose="020B0602030504020204" pitchFamily="34" charset="0"/>
              </a:rPr>
              <a:t>Parallel “speedup” and its limits</a:t>
            </a:r>
          </a:p>
          <a:p>
            <a:pPr lvl="1"/>
            <a:r>
              <a:rPr lang="en-US" sz="2000" dirty="0" smtClean="0">
                <a:latin typeface="Lucida Sans" panose="020B0602030504020204" pitchFamily="34" charset="0"/>
              </a:rPr>
              <a:t>Types of MATLAB parallelism </a:t>
            </a:r>
            <a:endParaRPr lang="en-US" sz="2000" dirty="0">
              <a:latin typeface="Lucida Sans" panose="020B0602030504020204" pitchFamily="34" charset="0"/>
            </a:endParaRPr>
          </a:p>
          <a:p>
            <a:pPr lvl="2"/>
            <a:r>
              <a:rPr lang="en-US" sz="1800" dirty="0" smtClean="0">
                <a:latin typeface="Lucida Sans" panose="020B0602030504020204" pitchFamily="34" charset="0"/>
              </a:rPr>
              <a:t>multi-threaded/implicit, distributed, explicit)</a:t>
            </a:r>
          </a:p>
          <a:p>
            <a:pPr lvl="1"/>
            <a:r>
              <a:rPr lang="en-US" sz="2000" dirty="0" smtClean="0">
                <a:latin typeface="Lucida Sans" panose="020B0602030504020204" pitchFamily="34" charset="0"/>
              </a:rPr>
              <a:t>Tools: </a:t>
            </a:r>
            <a:r>
              <a:rPr lang="en-US" sz="2000" dirty="0" err="1" smtClean="0">
                <a:latin typeface="Lucida Sans" panose="020B0602030504020204" pitchFamily="34" charset="0"/>
              </a:rPr>
              <a:t>parpool</a:t>
            </a:r>
            <a:r>
              <a:rPr lang="en-US" sz="2000" dirty="0" smtClean="0">
                <a:latin typeface="Lucida Sans" panose="020B0602030504020204" pitchFamily="34" charset="0"/>
              </a:rPr>
              <a:t>, SPMD, </a:t>
            </a:r>
            <a:r>
              <a:rPr lang="en-US" sz="2000" dirty="0" err="1" smtClean="0">
                <a:latin typeface="Lucida Sans" panose="020B0602030504020204" pitchFamily="34" charset="0"/>
              </a:rPr>
              <a:t>parfor</a:t>
            </a:r>
            <a:r>
              <a:rPr lang="en-US" sz="2000" dirty="0" smtClean="0">
                <a:latin typeface="Lucida Sans" panose="020B0602030504020204" pitchFamily="34" charset="0"/>
              </a:rPr>
              <a:t>, </a:t>
            </a:r>
            <a:r>
              <a:rPr lang="en-US" sz="2000" dirty="0" err="1" smtClean="0">
                <a:latin typeface="Lucida Sans" panose="020B0602030504020204" pitchFamily="34" charset="0"/>
              </a:rPr>
              <a:t>gpuArray</a:t>
            </a:r>
            <a:r>
              <a:rPr lang="en-US" sz="2000" dirty="0" smtClean="0">
                <a:latin typeface="Lucida Sans" panose="020B0602030504020204" pitchFamily="34" charset="0"/>
              </a:rPr>
              <a:t>, </a:t>
            </a:r>
            <a:r>
              <a:rPr lang="en-US" sz="2000" dirty="0" err="1" smtClean="0">
                <a:latin typeface="Lucida Sans" panose="020B0602030504020204" pitchFamily="34" charset="0"/>
              </a:rPr>
              <a:t>etc</a:t>
            </a:r>
            <a:endParaRPr lang="en-US" sz="2000" dirty="0" smtClean="0">
              <a:latin typeface="Lucida Sans" panose="020B0602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Overview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MATLAB Parallel Computing Toolbox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7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Lucida Sans" pitchFamily="34" charset="0"/>
              </a:rPr>
              <a:t>Parallel </a:t>
            </a:r>
            <a:r>
              <a:rPr lang="en-US" dirty="0" smtClean="0">
                <a:latin typeface="Lucida Sans" pitchFamily="34" charset="0"/>
              </a:rPr>
              <a:t>Jobs: </a:t>
            </a:r>
            <a:r>
              <a:rPr lang="en-US" dirty="0" err="1" smtClean="0">
                <a:latin typeface="Lucida Sans" pitchFamily="34" charset="0"/>
              </a:rPr>
              <a:t>matlabpool</a:t>
            </a:r>
            <a:r>
              <a:rPr lang="en-US" dirty="0" smtClean="0">
                <a:latin typeface="Lucida Sans" pitchFamily="34" charset="0"/>
              </a:rPr>
              <a:t>/</a:t>
            </a:r>
            <a:r>
              <a:rPr lang="en-US" dirty="0" err="1" smtClean="0">
                <a:latin typeface="Lucida Sans" pitchFamily="34" charset="0"/>
              </a:rPr>
              <a:t>parpool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4876800"/>
          </a:xfrm>
        </p:spPr>
        <p:txBody>
          <a:bodyPr/>
          <a:lstStyle/>
          <a:p>
            <a:r>
              <a:rPr lang="en-US" sz="2000" i="1" dirty="0" err="1">
                <a:latin typeface="Lucida Sans" pitchFamily="34" charset="0"/>
              </a:rPr>
              <a:t>m</a:t>
            </a:r>
            <a:r>
              <a:rPr lang="en-US" sz="2000" i="1" dirty="0" err="1" smtClean="0">
                <a:latin typeface="Lucida Sans" pitchFamily="34" charset="0"/>
              </a:rPr>
              <a:t>atlabpool</a:t>
            </a:r>
            <a:r>
              <a:rPr lang="en-US" sz="2000" i="1" dirty="0" smtClean="0">
                <a:latin typeface="Lucida Sans" pitchFamily="34" charset="0"/>
              </a:rPr>
              <a:t>/</a:t>
            </a:r>
            <a:r>
              <a:rPr lang="en-US" sz="2000" i="1" dirty="0" err="1" smtClean="0">
                <a:latin typeface="Lucida Sans" pitchFamily="34" charset="0"/>
              </a:rPr>
              <a:t>parpool</a:t>
            </a:r>
            <a:r>
              <a:rPr lang="en-US" sz="2000" i="1" dirty="0" smtClean="0">
                <a:latin typeface="Lucida Sans" pitchFamily="34" charset="0"/>
              </a:rPr>
              <a:t> </a:t>
            </a:r>
            <a:r>
              <a:rPr lang="en-US" sz="2000" dirty="0" smtClean="0">
                <a:latin typeface="Lucida Sans" pitchFamily="34" charset="0"/>
              </a:rPr>
              <a:t>creates workers (</a:t>
            </a:r>
            <a:r>
              <a:rPr lang="en-US" sz="2000" dirty="0" err="1" smtClean="0">
                <a:latin typeface="Lucida Sans" pitchFamily="34" charset="0"/>
              </a:rPr>
              <a:t>a.k.a</a:t>
            </a:r>
            <a:r>
              <a:rPr lang="en-US" sz="2000" dirty="0" smtClean="0">
                <a:latin typeface="Lucida Sans" pitchFamily="34" charset="0"/>
              </a:rPr>
              <a:t> labs) to do parallel computations. </a:t>
            </a:r>
          </a:p>
          <a:p>
            <a:endParaRPr lang="en-US" sz="2000" dirty="0" smtClean="0">
              <a:latin typeface="Lucida Sans" pitchFamily="34" charset="0"/>
            </a:endParaRPr>
          </a:p>
          <a:p>
            <a:r>
              <a:rPr lang="en-US" sz="2000" dirty="0" smtClean="0">
                <a:latin typeface="Lucida Sans" pitchFamily="34" charset="0"/>
              </a:rPr>
              <a:t>Usage:</a:t>
            </a:r>
          </a:p>
          <a:p>
            <a:pPr marL="0" indent="0">
              <a:buNone/>
            </a:pPr>
            <a:endParaRPr lang="en-US" sz="2000" dirty="0" smtClean="0">
              <a:latin typeface="Lucida Sans" pitchFamily="34" charset="0"/>
            </a:endParaRPr>
          </a:p>
          <a:p>
            <a:pPr marL="274637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parpool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</a:p>
          <a:p>
            <a:pPr marL="274637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.  .  </a:t>
            </a:r>
          </a:p>
          <a:p>
            <a:pPr marL="274637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perform parallel tasks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637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.  .  </a:t>
            </a:r>
          </a:p>
          <a:p>
            <a:pPr marL="274637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Lucida Sans" pitchFamily="34" charset="0"/>
              <a:cs typeface="Lucida Sans" pitchFamily="34" charset="0"/>
            </a:endParaRPr>
          </a:p>
          <a:p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No access to GUI or graphics (workers are “headless”)</a:t>
            </a:r>
          </a:p>
          <a:p>
            <a:endParaRPr lang="en-US" sz="2000" dirty="0" smtClean="0">
              <a:latin typeface="Lucida Sans" pitchFamily="34" charset="0"/>
              <a:cs typeface="Lucida Sans" pitchFamily="34" charset="0"/>
            </a:endParaRPr>
          </a:p>
          <a:p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Parallel </a:t>
            </a:r>
            <a:r>
              <a:rPr lang="en-US" sz="2000" dirty="0">
                <a:latin typeface="Lucida Sans" pitchFamily="34" charset="0"/>
                <a:cs typeface="Lucida Sans" pitchFamily="34" charset="0"/>
              </a:rPr>
              <a:t>method choices </a:t>
            </a:r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that use </a:t>
            </a:r>
            <a:r>
              <a:rPr lang="en-US" sz="2000" i="1" dirty="0" err="1" smtClean="0">
                <a:latin typeface="Lucida Sans" pitchFamily="34" charset="0"/>
                <a:cs typeface="Lucida Sans" pitchFamily="34" charset="0"/>
              </a:rPr>
              <a:t>parpool</a:t>
            </a:r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  workers: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Lucida Sans" pitchFamily="34" charset="0"/>
              </a:rPr>
              <a:t>parfor</a:t>
            </a:r>
            <a:r>
              <a:rPr lang="en-US" dirty="0" smtClean="0">
                <a:latin typeface="Lucida Sans" pitchFamily="34" charset="0"/>
                <a:cs typeface="Lucida Sans" pitchFamily="34" charset="0"/>
              </a:rPr>
              <a:t>: </a:t>
            </a:r>
            <a:r>
              <a:rPr lang="en-US" dirty="0">
                <a:latin typeface="Lucida Sans" pitchFamily="34" charset="0"/>
                <a:cs typeface="Lucida Sans" pitchFamily="34" charset="0"/>
              </a:rPr>
              <a:t>parallel for-loop; can’t mix with </a:t>
            </a:r>
            <a:r>
              <a:rPr lang="en-US" i="1" dirty="0" err="1" smtClean="0">
                <a:latin typeface="Lucida Sans" pitchFamily="34" charset="0"/>
                <a:cs typeface="Lucida Sans" pitchFamily="34" charset="0"/>
              </a:rPr>
              <a:t>spmd</a:t>
            </a:r>
            <a:endParaRPr lang="en-US" dirty="0" smtClean="0">
              <a:latin typeface="Lucida Sans" pitchFamily="34" charset="0"/>
              <a:cs typeface="Lucida Sans" pitchFamily="34" charset="0"/>
            </a:endParaRPr>
          </a:p>
          <a:p>
            <a:pPr lvl="1"/>
            <a:r>
              <a:rPr lang="en-US" i="1" dirty="0" err="1" smtClean="0">
                <a:latin typeface="Lucida Sans" pitchFamily="34" charset="0"/>
                <a:cs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  <a:cs typeface="Lucida Sans" pitchFamily="34" charset="0"/>
              </a:rPr>
              <a:t>: </a:t>
            </a:r>
            <a:r>
              <a:rPr lang="en-US" dirty="0">
                <a:latin typeface="Lucida Sans" pitchFamily="34" charset="0"/>
                <a:cs typeface="Lucida Sans" pitchFamily="34" charset="0"/>
              </a:rPr>
              <a:t>single program multiple data parallel </a:t>
            </a:r>
            <a:r>
              <a:rPr lang="en-US" dirty="0" smtClean="0">
                <a:latin typeface="Lucida Sans" pitchFamily="34" charset="0"/>
                <a:cs typeface="Lucida Sans" pitchFamily="34" charset="0"/>
              </a:rPr>
              <a:t>region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2000" dirty="0">
              <a:latin typeface="Lucida Sans" pitchFamily="34" charset="0"/>
              <a:cs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61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Lucida Sans" pitchFamily="34" charset="0"/>
              </a:rPr>
              <a:t>parfor</a:t>
            </a:r>
            <a:r>
              <a:rPr lang="en-US" dirty="0" smtClean="0">
                <a:latin typeface="Lucida Sans" pitchFamily="34" charset="0"/>
              </a:rPr>
              <a:t> (1)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4876800"/>
          </a:xfrm>
        </p:spPr>
        <p:txBody>
          <a:bodyPr/>
          <a:lstStyle/>
          <a:p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Simple: a parallel for-loop </a:t>
            </a:r>
          </a:p>
          <a:p>
            <a:endParaRPr lang="en-US" sz="2000" dirty="0" smtClean="0">
              <a:latin typeface="Lucida Sans" pitchFamily="34" charset="0"/>
              <a:cs typeface="Lucida Sans" pitchFamily="34" charset="0"/>
            </a:endParaRPr>
          </a:p>
          <a:p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Work </a:t>
            </a:r>
            <a:r>
              <a:rPr lang="en-US" sz="2000" dirty="0">
                <a:latin typeface="Lucida Sans" pitchFamily="34" charset="0"/>
                <a:cs typeface="Lucida Sans" pitchFamily="34" charset="0"/>
              </a:rPr>
              <a:t>load is distributed evenly </a:t>
            </a:r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and automatically  </a:t>
            </a:r>
            <a:r>
              <a:rPr lang="en-US" sz="2000" dirty="0">
                <a:latin typeface="Lucida Sans" pitchFamily="34" charset="0"/>
                <a:cs typeface="Lucida Sans" pitchFamily="34" charset="0"/>
              </a:rPr>
              <a:t>according to loop index</a:t>
            </a:r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. Details are intentionally opaque to user. </a:t>
            </a:r>
          </a:p>
          <a:p>
            <a:endParaRPr lang="en-US" sz="2000" dirty="0" smtClean="0">
              <a:latin typeface="Lucida Sans" pitchFamily="34" charset="0"/>
              <a:cs typeface="Lucida Sans" pitchFamily="34" charset="0"/>
            </a:endParaRPr>
          </a:p>
          <a:p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Many </a:t>
            </a:r>
            <a:r>
              <a:rPr lang="en-US" sz="2000" dirty="0">
                <a:latin typeface="Lucida Sans" pitchFamily="34" charset="0"/>
                <a:cs typeface="Lucida Sans" pitchFamily="34" charset="0"/>
              </a:rPr>
              <a:t>additional restrictions as to what can and cannot be done in a </a:t>
            </a:r>
            <a:r>
              <a:rPr lang="en-US" sz="2000" i="1" dirty="0" err="1">
                <a:latin typeface="Lucida Sans" pitchFamily="34" charset="0"/>
                <a:cs typeface="Lucida Sans" pitchFamily="34" charset="0"/>
              </a:rPr>
              <a:t>parfor</a:t>
            </a:r>
            <a:r>
              <a:rPr lang="en-US" sz="2000" dirty="0">
                <a:latin typeface="Lucida Sans" pitchFamily="34" charset="0"/>
                <a:cs typeface="Lucida Sans" pitchFamily="34" charset="0"/>
              </a:rPr>
              <a:t> loop – this is the price of simplicity</a:t>
            </a:r>
          </a:p>
          <a:p>
            <a:pPr marL="0" indent="0">
              <a:buNone/>
            </a:pPr>
            <a:endParaRPr lang="en-US" sz="2000" dirty="0" smtClean="0">
              <a:latin typeface="Lucida Sans" pitchFamily="34" charset="0"/>
              <a:cs typeface="Lucida Sans" pitchFamily="34" charset="0"/>
            </a:endParaRPr>
          </a:p>
          <a:p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Data </a:t>
            </a:r>
            <a:r>
              <a:rPr lang="en-US" sz="2000" dirty="0">
                <a:latin typeface="Lucida Sans" pitchFamily="34" charset="0"/>
                <a:cs typeface="Lucida Sans" pitchFamily="34" charset="0"/>
              </a:rPr>
              <a:t>starts on client (base workspace), automatically copied to </a:t>
            </a:r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workers’ workspaces. </a:t>
            </a:r>
            <a:r>
              <a:rPr lang="en-US" sz="2000" dirty="0">
                <a:latin typeface="Lucida Sans" pitchFamily="34" charset="0"/>
                <a:cs typeface="Lucida Sans" pitchFamily="34" charset="0"/>
              </a:rPr>
              <a:t>Output copied back to client when done</a:t>
            </a:r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.</a:t>
            </a:r>
          </a:p>
          <a:p>
            <a:endParaRPr lang="en-US" sz="2000" dirty="0" smtClean="0">
              <a:latin typeface="Lucida Sans" pitchFamily="34" charset="0"/>
              <a:cs typeface="Lucida Sans" pitchFamily="34" charset="0"/>
            </a:endParaRPr>
          </a:p>
          <a:p>
            <a:r>
              <a:rPr lang="en-US" sz="2000" dirty="0">
                <a:latin typeface="Lucida Sans" panose="020B0602030504020204" pitchFamily="34" charset="0"/>
              </a:rPr>
              <a:t>Basic usage</a:t>
            </a:r>
            <a:r>
              <a:rPr lang="en-US" sz="2000" dirty="0" smtClean="0">
                <a:latin typeface="Lucida Console" pitchFamily="49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	</a:t>
            </a:r>
            <a:endParaRPr lang="en-US" sz="2000" dirty="0">
              <a:latin typeface="Lucida Sans" pitchFamily="34" charset="0"/>
              <a:cs typeface="Lucida Sans" pitchFamily="34" charset="0"/>
            </a:endParaRPr>
          </a:p>
          <a:p>
            <a:pPr marL="457200" indent="-457200"/>
            <a:endParaRPr lang="en-US" sz="2000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4116" y="4845466"/>
            <a:ext cx="22829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i="1" dirty="0" err="1" smtClean="0">
                <a:latin typeface="Lucida Console" pitchFamily="49" charset="0"/>
              </a:rPr>
              <a:t>parpool</a:t>
            </a:r>
            <a:r>
              <a:rPr lang="en-US" sz="1600" i="1" dirty="0" smtClean="0">
                <a:latin typeface="Lucida Console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x </a:t>
            </a:r>
            <a:r>
              <a:rPr lang="en-US" sz="1600" i="1" dirty="0">
                <a:latin typeface="Lucida Console" pitchFamily="49" charset="0"/>
              </a:rPr>
              <a:t>= zeros(1,10);</a:t>
            </a:r>
          </a:p>
          <a:p>
            <a:pPr marL="0" indent="0">
              <a:buNone/>
            </a:pPr>
            <a:r>
              <a:rPr lang="en-US" sz="1600" i="1" dirty="0" err="1" smtClean="0">
                <a:latin typeface="Lucida Console" pitchFamily="49" charset="0"/>
              </a:rPr>
              <a:t>parfor</a:t>
            </a:r>
            <a:r>
              <a:rPr lang="en-US" sz="1600" i="1" dirty="0" smtClean="0">
                <a:latin typeface="Lucida Console" pitchFamily="49" charset="0"/>
              </a:rPr>
              <a:t> </a:t>
            </a:r>
            <a:r>
              <a:rPr lang="en-US" sz="1600" i="1" dirty="0" err="1">
                <a:latin typeface="Lucida Console" pitchFamily="49" charset="0"/>
              </a:rPr>
              <a:t>i</a:t>
            </a:r>
            <a:r>
              <a:rPr lang="en-US" sz="1600" i="1" dirty="0">
                <a:latin typeface="Lucida Console" pitchFamily="49" charset="0"/>
              </a:rPr>
              <a:t>=1:10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</a:t>
            </a:r>
            <a:r>
              <a:rPr lang="en-US" sz="1600" i="1" dirty="0">
                <a:latin typeface="Lucida Console" pitchFamily="49" charset="0"/>
              </a:rPr>
              <a:t>x(</a:t>
            </a:r>
            <a:r>
              <a:rPr lang="en-US" sz="1600" i="1" dirty="0" err="1">
                <a:latin typeface="Lucida Console" pitchFamily="49" charset="0"/>
              </a:rPr>
              <a:t>i</a:t>
            </a:r>
            <a:r>
              <a:rPr lang="en-US" sz="1600" i="1" dirty="0">
                <a:latin typeface="Lucida Console" pitchFamily="49" charset="0"/>
              </a:rPr>
              <a:t>) = sin(</a:t>
            </a:r>
            <a:r>
              <a:rPr lang="en-US" sz="1600" i="1" dirty="0" err="1">
                <a:latin typeface="Lucida Console" pitchFamily="49" charset="0"/>
              </a:rPr>
              <a:t>i</a:t>
            </a:r>
            <a:r>
              <a:rPr lang="en-US" sz="1600" i="1" dirty="0">
                <a:latin typeface="Lucida Console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delete(</a:t>
            </a:r>
            <a:r>
              <a:rPr lang="en-US" sz="1600" i="1" dirty="0" err="1" smtClean="0">
                <a:latin typeface="Lucida Console" pitchFamily="49" charset="0"/>
              </a:rPr>
              <a:t>gcp</a:t>
            </a:r>
            <a:r>
              <a:rPr lang="en-US" sz="1600" i="1" dirty="0" smtClean="0">
                <a:latin typeface="Lucida Console" pitchFamily="49" charset="0"/>
              </a:rPr>
              <a:t>)</a:t>
            </a:r>
            <a:endParaRPr lang="en-US" sz="1600" i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93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Lucida Sans" pitchFamily="34" charset="0"/>
              </a:rPr>
              <a:t>parfor</a:t>
            </a:r>
            <a:r>
              <a:rPr lang="en-US" dirty="0" smtClean="0">
                <a:latin typeface="Lucida Sans" pitchFamily="34" charset="0"/>
              </a:rPr>
              <a:t> (2)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7342" y="1070256"/>
            <a:ext cx="8229600" cy="4876800"/>
          </a:xfrm>
        </p:spPr>
        <p:txBody>
          <a:bodyPr/>
          <a:lstStyle/>
          <a:p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For the </a:t>
            </a:r>
            <a:r>
              <a:rPr lang="en-US" sz="2000" i="1" dirty="0" err="1" smtClean="0">
                <a:latin typeface="Lucida Sans" pitchFamily="34" charset="0"/>
                <a:cs typeface="Lucida Sans" pitchFamily="34" charset="0"/>
              </a:rPr>
              <a:t>parfor</a:t>
            </a:r>
            <a:r>
              <a:rPr lang="en-US" sz="2000" i="1" dirty="0" smtClean="0"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dirty="0" smtClean="0">
                <a:latin typeface="Lucida Sans" pitchFamily="34" charset="0"/>
                <a:cs typeface="Lucida Sans" pitchFamily="34" charset="0"/>
              </a:rPr>
              <a:t>loop to work, variables inside the loop must all fall into one of these categories:</a:t>
            </a:r>
          </a:p>
          <a:p>
            <a:endParaRPr lang="en-US" sz="2000" dirty="0">
              <a:latin typeface="Lucida Sans" pitchFamily="34" charset="0"/>
              <a:cs typeface="Lucida San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58924" y="1849927"/>
          <a:ext cx="8611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65"/>
                <a:gridCol w="7423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loop index variable for arrays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Sliced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array whose segments are manipulated on different loop iterations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Broadcast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variable defined before the loop and is used inside the loop but never modified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Accumulates a value across loop iterations, regardless of iteration order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Temporary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created inside the loop, but not used outside the loop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5477" y="4187439"/>
            <a:ext cx="82076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 = pi; s = 0; 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X </a:t>
            </a:r>
            <a:r>
              <a:rPr lang="en-US" sz="1600" dirty="0">
                <a:latin typeface="Lucida Console" panose="020B0609040504020204" pitchFamily="49" charset="0"/>
              </a:rPr>
              <a:t>= rand(1,100); 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parfor</a:t>
            </a:r>
            <a:r>
              <a:rPr lang="en-US" sz="1600" dirty="0" smtClean="0">
                <a:latin typeface="Lucida Console" panose="020B0609040504020204" pitchFamily="49" charset="0"/>
              </a:rPr>
              <a:t> k </a:t>
            </a:r>
            <a:r>
              <a:rPr lang="en-US" sz="1600" dirty="0">
                <a:latin typeface="Lucida Console" panose="020B0609040504020204" pitchFamily="49" charset="0"/>
              </a:rPr>
              <a:t>= 1 : 100 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   a = k;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% a - temporary variable; k - loop variable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s </a:t>
            </a:r>
            <a:r>
              <a:rPr lang="en-US" sz="1600" dirty="0">
                <a:latin typeface="Lucida Console" panose="020B0609040504020204" pitchFamily="49" charset="0"/>
              </a:rPr>
              <a:t>= s + k</a:t>
            </a:r>
            <a:r>
              <a:rPr lang="en-US" sz="1600" dirty="0" smtClean="0">
                <a:latin typeface="Lucida Console" panose="020B0609040504020204" pitchFamily="49" charset="0"/>
              </a:rPr>
              <a:t>;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%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</a:rPr>
              <a:t>s - reduction variable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if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&lt;= </a:t>
            </a:r>
            <a:r>
              <a:rPr lang="en-US" sz="1600" dirty="0" smtClean="0">
                <a:latin typeface="Lucida Console" panose="020B0609040504020204" pitchFamily="49" charset="0"/>
              </a:rPr>
              <a:t>c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%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</a:rPr>
              <a:t>c - broadcast variable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a </a:t>
            </a:r>
            <a:r>
              <a:rPr lang="en-US" sz="1600" dirty="0">
                <a:latin typeface="Lucida Console" panose="020B0609040504020204" pitchFamily="49" charset="0"/>
              </a:rPr>
              <a:t>= 3*a - 1;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end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Y(k</a:t>
            </a:r>
            <a:r>
              <a:rPr lang="en-US" sz="1600" dirty="0">
                <a:latin typeface="Lucida Console" panose="020B0609040504020204" pitchFamily="49" charset="0"/>
              </a:rPr>
              <a:t>) = X(k) + a;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</a:rPr>
              <a:t>% Y - output sliced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</a:rPr>
              <a:t>; X - input sliced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var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64190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Lucida Sans" pitchFamily="34" charset="0"/>
              </a:rPr>
              <a:t>parfor</a:t>
            </a:r>
            <a:r>
              <a:rPr lang="en-US" dirty="0" smtClean="0">
                <a:latin typeface="Lucida Sans" pitchFamily="34" charset="0"/>
              </a:rPr>
              <a:t> (3): what can’t you do?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095893"/>
            <a:ext cx="8229600" cy="4876800"/>
          </a:xfrm>
        </p:spPr>
        <p:txBody>
          <a:bodyPr/>
          <a:lstStyle/>
          <a:p>
            <a:r>
              <a:rPr lang="en-US" dirty="0" smtClean="0"/>
              <a:t>Data dependency: loop iterations are must be independent</a:t>
            </a:r>
          </a:p>
          <a:p>
            <a:endParaRPr lang="en-US" dirty="0"/>
          </a:p>
          <a:p>
            <a:pPr marL="274637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zeros(1,100);</a:t>
            </a:r>
          </a:p>
          <a:p>
            <a:pPr marL="274637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2:100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637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(a(i-1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274637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74637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Lucida Sans" pitchFamily="34" charset="0"/>
              <a:cs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73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Lucida Sans" pitchFamily="34" charset="0"/>
              </a:rPr>
              <a:t>parfor</a:t>
            </a:r>
            <a:r>
              <a:rPr lang="en-US" dirty="0" smtClean="0">
                <a:latin typeface="Lucida Sans" pitchFamily="34" charset="0"/>
              </a:rPr>
              <a:t> (4): what can’t you do?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095893"/>
            <a:ext cx="8229600" cy="4876800"/>
          </a:xfrm>
        </p:spPr>
        <p:txBody>
          <a:bodyPr/>
          <a:lstStyle/>
          <a:p>
            <a:r>
              <a:rPr lang="en-US" dirty="0" smtClean="0"/>
              <a:t>Data dependency </a:t>
            </a:r>
            <a:r>
              <a:rPr lang="en-US" b="1" dirty="0" smtClean="0"/>
              <a:t>exceptions</a:t>
            </a:r>
            <a:r>
              <a:rPr lang="en-US" dirty="0" smtClean="0"/>
              <a:t>: “Reduction” operations that combine results from loop iterations in order-independent or entirely predictable ways 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factorial using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2:100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x = x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reduction assignment with insert operator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[];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-10 : 10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 = [d,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reduction assignment of a row vector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zeros(1,100);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v + (1:100)*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74637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38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Lucida Sans" pitchFamily="34" charset="0"/>
              </a:rPr>
              <a:t>parfor</a:t>
            </a:r>
            <a:r>
              <a:rPr lang="en-US" dirty="0" smtClean="0">
                <a:latin typeface="Lucida Sans" pitchFamily="34" charset="0"/>
              </a:rPr>
              <a:t> (4): what can’t you do?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095893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Data dependency exception: “Reduction” operations that combine results from loop iterations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Reduction operations must not depend on loop order</a:t>
            </a:r>
            <a:endParaRPr lang="en-US" u="sng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must satisfy x ◊ (y ◊ z) = (x ◊ y) ◊ z</a:t>
            </a:r>
          </a:p>
          <a:p>
            <a:pPr lvl="1"/>
            <a:r>
              <a:rPr lang="en-US" sz="1800" dirty="0">
                <a:latin typeface="+mj-lt"/>
              </a:rPr>
              <a:t> Plus (+) and multiply (*) operators pass, subtract (-) and divide (/) may fail.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274637" lvl="1" indent="0">
              <a:buNone/>
            </a:pPr>
            <a:r>
              <a:rPr lang="en-US" i="1" dirty="0">
                <a:latin typeface="Lucida Console" panose="020B0609040504020204" pitchFamily="49" charset="0"/>
              </a:rPr>
              <a:t>s = 0;</a:t>
            </a:r>
          </a:p>
          <a:p>
            <a:pPr marL="274637" lvl="1" indent="0">
              <a:buNone/>
            </a:pPr>
            <a:r>
              <a:rPr lang="en-US" i="1" dirty="0" err="1">
                <a:latin typeface="Lucida Console" panose="020B0609040504020204" pitchFamily="49" charset="0"/>
              </a:rPr>
              <a:t>parfor</a:t>
            </a:r>
            <a:r>
              <a:rPr lang="en-US" i="1" dirty="0">
                <a:latin typeface="Lucida Console" panose="020B0609040504020204" pitchFamily="49" charset="0"/>
              </a:rPr>
              <a:t> </a:t>
            </a:r>
            <a:r>
              <a:rPr lang="en-US" i="1" dirty="0" err="1">
                <a:latin typeface="Lucida Console" panose="020B0609040504020204" pitchFamily="49" charset="0"/>
              </a:rPr>
              <a:t>i</a:t>
            </a:r>
            <a:r>
              <a:rPr lang="en-US" i="1" dirty="0">
                <a:latin typeface="Lucida Console" panose="020B0609040504020204" pitchFamily="49" charset="0"/>
              </a:rPr>
              <a:t>=1:10</a:t>
            </a:r>
          </a:p>
          <a:p>
            <a:pPr marL="274637" lvl="1" indent="0">
              <a:buNone/>
            </a:pPr>
            <a:r>
              <a:rPr lang="en-US" i="1" dirty="0">
                <a:latin typeface="Lucida Console" panose="020B0609040504020204" pitchFamily="49" charset="0"/>
              </a:rPr>
              <a:t>   s = </a:t>
            </a:r>
            <a:r>
              <a:rPr lang="en-US" i="1" dirty="0" err="1" smtClean="0">
                <a:latin typeface="Lucida Console" panose="020B0609040504020204" pitchFamily="49" charset="0"/>
              </a:rPr>
              <a:t>i</a:t>
            </a:r>
            <a:r>
              <a:rPr lang="en-US" i="1" smtClean="0">
                <a:latin typeface="Lucida Console" panose="020B0609040504020204" pitchFamily="49" charset="0"/>
              </a:rPr>
              <a:t>-s;</a:t>
            </a:r>
            <a:endParaRPr lang="en-US" i="1" dirty="0">
              <a:latin typeface="Lucida Console" panose="020B0609040504020204" pitchFamily="49" charset="0"/>
            </a:endParaRPr>
          </a:p>
          <a:p>
            <a:pPr marL="274637" lvl="1" indent="0">
              <a:buNone/>
            </a:pPr>
            <a:r>
              <a:rPr lang="en-US" i="1" dirty="0">
                <a:latin typeface="Lucida Console" panose="020B0609040504020204" pitchFamily="49" charset="0"/>
              </a:rPr>
              <a:t>end</a:t>
            </a:r>
          </a:p>
          <a:p>
            <a:endParaRPr lang="en-US" dirty="0"/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274637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73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Lucida Sans" pitchFamily="34" charset="0"/>
              </a:rPr>
              <a:t>parfor</a:t>
            </a:r>
            <a:r>
              <a:rPr lang="en-US" dirty="0" smtClean="0">
                <a:latin typeface="Lucida Sans" pitchFamily="34" charset="0"/>
              </a:rPr>
              <a:t> (5): what can’t you do?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095893"/>
            <a:ext cx="8229600" cy="4876800"/>
          </a:xfrm>
        </p:spPr>
        <p:txBody>
          <a:bodyPr/>
          <a:lstStyle/>
          <a:p>
            <a:r>
              <a:rPr lang="en-US" sz="2000" dirty="0" smtClean="0">
                <a:latin typeface="Lucida Sans" pitchFamily="34" charset="0"/>
              </a:rPr>
              <a:t>Loop </a:t>
            </a:r>
            <a:r>
              <a:rPr lang="en-US" sz="2000" dirty="0">
                <a:latin typeface="Lucida Sans" pitchFamily="34" charset="0"/>
              </a:rPr>
              <a:t>index must be </a:t>
            </a:r>
            <a:r>
              <a:rPr lang="en-US" sz="2000" dirty="0" smtClean="0">
                <a:latin typeface="Lucida Sans" pitchFamily="34" charset="0"/>
              </a:rPr>
              <a:t>consecutive </a:t>
            </a:r>
            <a:r>
              <a:rPr lang="en-US" sz="2000" dirty="0">
                <a:latin typeface="Lucida Sans" pitchFamily="34" charset="0"/>
              </a:rPr>
              <a:t>integers</a:t>
            </a:r>
            <a:r>
              <a:rPr lang="en-US" sz="2000" dirty="0" smtClean="0">
                <a:latin typeface="Lucida Sans" pitchFamily="34" charset="0"/>
              </a:rPr>
              <a:t>.</a:t>
            </a:r>
          </a:p>
          <a:p>
            <a:endParaRPr lang="en-US" sz="2000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 : 100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% OK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-20 : 20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% OK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 : 2 : 25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% No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-7.5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7.5	% No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[3 7 -2 6 4 -4 9 3 7];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find(A &gt;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 No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Lucida Sans" pitchFamily="34" charset="0"/>
            </a:endParaRPr>
          </a:p>
          <a:p>
            <a:r>
              <a:rPr lang="en-US" sz="2000" dirty="0" smtClean="0">
                <a:latin typeface="Lucida Sans" pitchFamily="34" charset="0"/>
              </a:rPr>
              <a:t>…and more! See the documentation</a:t>
            </a:r>
            <a:endParaRPr lang="en-US" sz="2000" dirty="0">
              <a:latin typeface="Lucida Sans" pitchFamily="34" charset="0"/>
            </a:endParaRP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Sans" pitchFamily="34" charset="0"/>
              <a:cs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99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"/>
            <a:ext cx="7620000" cy="7620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Lucida Sans" pitchFamily="34" charset="0"/>
              </a:rPr>
              <a:t>Integration example 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465" y="678679"/>
            <a:ext cx="8673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ucida Sans" pitchFamily="34" charset="0"/>
              </a:rPr>
              <a:t>Integrate of the cos(x) between 0 and </a:t>
            </a:r>
            <a:r>
              <a:rPr lang="el-GR" sz="2800" dirty="0" smtClean="0">
                <a:latin typeface="+mn-lt"/>
              </a:rPr>
              <a:t>π</a:t>
            </a:r>
            <a:r>
              <a:rPr lang="en-US" sz="2000" dirty="0" smtClean="0">
                <a:latin typeface="Lucida Sans" pitchFamily="34" charset="0"/>
              </a:rPr>
              <a:t>/2</a:t>
            </a:r>
            <a:r>
              <a:rPr lang="en-US" sz="2000" dirty="0">
                <a:latin typeface="Lucida Sans" pitchFamily="34" charset="0"/>
              </a:rPr>
              <a:t> </a:t>
            </a:r>
            <a:r>
              <a:rPr lang="en-US" sz="2000" dirty="0" smtClean="0">
                <a:latin typeface="Lucida Sans" pitchFamily="34" charset="0"/>
              </a:rPr>
              <a:t>using mid-point rule</a:t>
            </a:r>
          </a:p>
          <a:p>
            <a:endParaRPr lang="en-US" sz="2000" dirty="0" smtClean="0"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88764" y="3043727"/>
            <a:ext cx="2819400" cy="181588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Lucida Sans" pitchFamily="34" charset="0"/>
              </a:rPr>
              <a:t>a = 0; b = pi/2</a:t>
            </a:r>
            <a:r>
              <a:rPr lang="en-US" sz="1600" dirty="0" smtClean="0">
                <a:latin typeface="Lucida Sans" pitchFamily="34" charset="0"/>
              </a:rPr>
              <a:t>;  </a:t>
            </a:r>
            <a:r>
              <a:rPr lang="en-US" sz="1600" dirty="0" smtClean="0">
                <a:solidFill>
                  <a:schemeClr val="tx2"/>
                </a:solidFill>
                <a:latin typeface="Lucida Sans" pitchFamily="34" charset="0"/>
              </a:rPr>
              <a:t>% range</a:t>
            </a:r>
          </a:p>
          <a:p>
            <a:r>
              <a:rPr lang="en-US" sz="1600" i="1" dirty="0" smtClean="0">
                <a:latin typeface="Lucida Sans" pitchFamily="34" charset="0"/>
              </a:rPr>
              <a:t>m = 8</a:t>
            </a:r>
            <a:r>
              <a:rPr lang="en-US" sz="1600" dirty="0" smtClean="0">
                <a:latin typeface="Lucida Sans" pitchFamily="34" charset="0"/>
              </a:rPr>
              <a:t>;  </a:t>
            </a:r>
            <a:r>
              <a:rPr lang="en-US" sz="1600" dirty="0" smtClean="0">
                <a:solidFill>
                  <a:schemeClr val="tx2"/>
                </a:solidFill>
                <a:latin typeface="Lucida Sans" pitchFamily="34" charset="0"/>
              </a:rPr>
              <a:t>% # of increments</a:t>
            </a:r>
          </a:p>
          <a:p>
            <a:r>
              <a:rPr lang="en-US" sz="1600" i="1" dirty="0" smtClean="0">
                <a:latin typeface="Lucida Sans" pitchFamily="34" charset="0"/>
              </a:rPr>
              <a:t>h = (b-a)/m</a:t>
            </a:r>
            <a:r>
              <a:rPr lang="en-US" sz="1600" dirty="0" smtClean="0">
                <a:latin typeface="Lucida Sans" pitchFamily="34" charset="0"/>
              </a:rPr>
              <a:t>;  </a:t>
            </a:r>
            <a:r>
              <a:rPr lang="en-US" sz="1600" dirty="0" smtClean="0">
                <a:solidFill>
                  <a:schemeClr val="tx2"/>
                </a:solidFill>
                <a:latin typeface="Lucida Sans" pitchFamily="34" charset="0"/>
              </a:rPr>
              <a:t>% increment</a:t>
            </a:r>
          </a:p>
          <a:p>
            <a:r>
              <a:rPr lang="en-US" sz="1600" i="1" dirty="0" smtClean="0">
                <a:latin typeface="Lucida Sans" pitchFamily="34" charset="0"/>
              </a:rPr>
              <a:t>p = </a:t>
            </a:r>
            <a:r>
              <a:rPr lang="en-US" sz="1600" i="1" dirty="0" err="1" smtClean="0">
                <a:latin typeface="Lucida Sans" pitchFamily="34" charset="0"/>
              </a:rPr>
              <a:t>numlabs</a:t>
            </a:r>
            <a:r>
              <a:rPr lang="en-US" sz="1600" i="1" dirty="0" smtClean="0">
                <a:latin typeface="Lucida Sans" pitchFamily="34" charset="0"/>
              </a:rPr>
              <a:t>; </a:t>
            </a:r>
          </a:p>
          <a:p>
            <a:r>
              <a:rPr lang="en-US" sz="1600" i="1" dirty="0" smtClean="0">
                <a:latin typeface="Lucida Sans" pitchFamily="34" charset="0"/>
              </a:rPr>
              <a:t>n = m/p;  </a:t>
            </a:r>
            <a:r>
              <a:rPr lang="en-US" sz="1600" i="1" dirty="0" smtClean="0">
                <a:solidFill>
                  <a:schemeClr val="tx2"/>
                </a:solidFill>
                <a:latin typeface="Lucida Sans" pitchFamily="34" charset="0"/>
              </a:rPr>
              <a:t>% </a:t>
            </a:r>
            <a:r>
              <a:rPr lang="en-US" sz="1600" i="1" dirty="0" err="1" smtClean="0">
                <a:solidFill>
                  <a:schemeClr val="tx2"/>
                </a:solidFill>
                <a:latin typeface="Lucida Sans" pitchFamily="34" charset="0"/>
              </a:rPr>
              <a:t>inc.</a:t>
            </a:r>
            <a:r>
              <a:rPr lang="en-US" sz="1600" i="1" dirty="0" smtClean="0">
                <a:solidFill>
                  <a:schemeClr val="tx2"/>
                </a:solidFill>
                <a:latin typeface="Lucida Sans" pitchFamily="34" charset="0"/>
              </a:rPr>
              <a:t> / worker</a:t>
            </a:r>
          </a:p>
          <a:p>
            <a:r>
              <a:rPr lang="en-US" sz="1600" i="1" dirty="0" err="1" smtClean="0">
                <a:latin typeface="Lucida Sans" pitchFamily="34" charset="0"/>
              </a:rPr>
              <a:t>ai</a:t>
            </a:r>
            <a:r>
              <a:rPr lang="en-US" sz="1600" i="1" dirty="0" smtClean="0">
                <a:latin typeface="Lucida Sans" pitchFamily="34" charset="0"/>
              </a:rPr>
              <a:t> = a + (i-1)*n*h;</a:t>
            </a:r>
          </a:p>
          <a:p>
            <a:r>
              <a:rPr lang="en-US" sz="1600" i="1" dirty="0" err="1" smtClean="0">
                <a:latin typeface="Lucida Sans" pitchFamily="34" charset="0"/>
              </a:rPr>
              <a:t>aij</a:t>
            </a:r>
            <a:r>
              <a:rPr lang="en-US" sz="1600" i="1" dirty="0" smtClean="0">
                <a:latin typeface="Lucida Sans" pitchFamily="34" charset="0"/>
              </a:rPr>
              <a:t> = </a:t>
            </a:r>
            <a:r>
              <a:rPr lang="en-US" sz="1600" i="1" dirty="0" err="1" smtClean="0">
                <a:latin typeface="Lucida Sans" pitchFamily="34" charset="0"/>
              </a:rPr>
              <a:t>ai</a:t>
            </a:r>
            <a:r>
              <a:rPr lang="en-US" sz="1600" i="1" dirty="0" smtClean="0">
                <a:latin typeface="Lucida Sans" pitchFamily="34" charset="0"/>
              </a:rPr>
              <a:t> + (j-1)*h;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/>
          </p:nvPr>
        </p:nvGraphicFramePr>
        <p:xfrm>
          <a:off x="329704" y="1369098"/>
          <a:ext cx="55133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3492360" imgH="495000" progId="Equation.3">
                  <p:embed/>
                </p:oleObj>
              </mc:Choice>
              <mc:Fallback>
                <p:oleObj name="Equation" r:id="rId4" imgW="3492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04" y="1369098"/>
                        <a:ext cx="551338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22421" y="2287994"/>
            <a:ext cx="5340767" cy="4406426"/>
            <a:chOff x="381000" y="1676400"/>
            <a:chExt cx="6223000" cy="4762500"/>
          </a:xfrm>
        </p:grpSpPr>
        <p:pic>
          <p:nvPicPr>
            <p:cNvPr id="12" name="Picture 11" descr="midpoint_integration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1676400"/>
              <a:ext cx="6223000" cy="47625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800600" y="3700046"/>
              <a:ext cx="1337375" cy="36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Lucida Console" pitchFamily="49" charset="0"/>
                </a:rPr>
                <a:t>cos(x)</a:t>
              </a:r>
              <a:endParaRPr lang="en-US" sz="1600" i="1" dirty="0">
                <a:latin typeface="Lucida Console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3480" y="4191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Lucida Console" pitchFamily="49" charset="0"/>
                </a:rPr>
                <a:t>h</a:t>
              </a:r>
              <a:endParaRPr lang="en-US" i="1">
                <a:latin typeface="Lucida Console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7400" y="60930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smtClean="0">
                  <a:solidFill>
                    <a:srgbClr val="FFC000"/>
                  </a:solidFill>
                  <a:latin typeface="Lucida Console" pitchFamily="49" charset="0"/>
                </a:rPr>
                <a:t>x=b</a:t>
              </a:r>
              <a:endParaRPr lang="en-US" sz="1400" i="1">
                <a:solidFill>
                  <a:srgbClr val="FFC000"/>
                </a:solidFill>
                <a:latin typeface="Lucida Console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0600" y="6093023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smtClean="0">
                  <a:solidFill>
                    <a:srgbClr val="FFC000"/>
                  </a:solidFill>
                  <a:latin typeface="Lucida Console" pitchFamily="49" charset="0"/>
                </a:rPr>
                <a:t>x=a</a:t>
              </a:r>
              <a:endParaRPr lang="en-US" sz="1400" i="1">
                <a:solidFill>
                  <a:srgbClr val="FFC000"/>
                </a:solidFill>
                <a:latin typeface="Lucida Console" pitchFamily="49" charset="0"/>
              </a:endParaRPr>
            </a:p>
          </p:txBody>
        </p:sp>
        <p:sp>
          <p:nvSpPr>
            <p:cNvPr id="45" name="Left Brace 44"/>
            <p:cNvSpPr/>
            <p:nvPr/>
          </p:nvSpPr>
          <p:spPr bwMode="auto">
            <a:xfrm rot="5400000">
              <a:off x="5105400" y="4343400"/>
              <a:ext cx="76200" cy="5334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795" y="2971800"/>
              <a:ext cx="1755511" cy="632029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Lucida Sans" pitchFamily="34" charset="0"/>
                </a:rPr>
                <a:t>mid-point of increment</a:t>
              </a:r>
              <a:endParaRPr lang="en-US" sz="1600" dirty="0">
                <a:latin typeface="Lucida Sans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rot="5400000">
              <a:off x="3772694" y="3238501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886994" y="3124199"/>
              <a:ext cx="6858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10800000">
              <a:off x="4419600" y="38862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295400" y="29718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FFC000"/>
                  </a:solidFill>
                  <a:latin typeface="Lucida Sans" pitchFamily="34" charset="0"/>
                </a:rPr>
                <a:t>Worker 1</a:t>
              </a:r>
              <a:endParaRPr lang="en-US" sz="1400">
                <a:solidFill>
                  <a:srgbClr val="FFC000"/>
                </a:solidFill>
                <a:latin typeface="Lucida Sans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8863" y="3505200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smtClean="0">
                  <a:solidFill>
                    <a:srgbClr val="FFC000"/>
                  </a:solidFill>
                  <a:latin typeface="Lucida Sans" pitchFamily="34" charset="0"/>
                </a:rPr>
                <a:t>Worker 2</a:t>
              </a:r>
              <a:endParaRPr lang="en-US" sz="1400">
                <a:solidFill>
                  <a:srgbClr val="FFC000"/>
                </a:solidFill>
                <a:latin typeface="Lucida Sans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33800" y="5026223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C000"/>
                  </a:solidFill>
                  <a:latin typeface="Lucida Sans" pitchFamily="34" charset="0"/>
                </a:rPr>
                <a:t>Worker 3</a:t>
              </a:r>
              <a:endParaRPr lang="en-US" sz="1400" dirty="0">
                <a:solidFill>
                  <a:srgbClr val="FFC000"/>
                </a:solidFill>
                <a:latin typeface="Lucida Sans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3463" y="5574268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smtClean="0">
                  <a:solidFill>
                    <a:srgbClr val="FFC000"/>
                  </a:solidFill>
                  <a:latin typeface="Lucida Sans" pitchFamily="34" charset="0"/>
                </a:rPr>
                <a:t>Worker 4</a:t>
              </a:r>
              <a:endParaRPr lang="en-US" sz="1400">
                <a:solidFill>
                  <a:srgbClr val="FFC000"/>
                </a:solidFill>
                <a:latin typeface="Lucida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4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3465" y="228600"/>
            <a:ext cx="8108535" cy="7620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Lucida Sans" pitchFamily="34" charset="0"/>
              </a:rPr>
              <a:t>Integration example (2): serial</a:t>
            </a:r>
          </a:p>
          <a:p>
            <a:pPr eaLnBrk="1" hangingPunct="1">
              <a:buFontTx/>
              <a:buNone/>
              <a:defRPr/>
            </a:pPr>
            <a:endParaRPr lang="en-US" sz="2800" dirty="0" smtClean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042987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Lucida Console" pitchFamily="49" charset="0"/>
              </a:rPr>
              <a:t>% serial integration (with for-loop)</a:t>
            </a:r>
          </a:p>
          <a:p>
            <a:r>
              <a:rPr lang="en-US" sz="1400" dirty="0" smtClean="0">
                <a:latin typeface="Lucida Console" pitchFamily="49" charset="0"/>
              </a:rPr>
              <a:t>tic</a:t>
            </a:r>
          </a:p>
          <a:p>
            <a:r>
              <a:rPr lang="en-US" sz="1400" dirty="0" smtClean="0">
                <a:latin typeface="Lucida Console" pitchFamily="49" charset="0"/>
              </a:rPr>
              <a:t>   m = 10000;</a:t>
            </a:r>
          </a:p>
          <a:p>
            <a:r>
              <a:rPr lang="en-US" sz="1400" dirty="0" smtClean="0">
                <a:latin typeface="Lucida Console" pitchFamily="49" charset="0"/>
              </a:rPr>
              <a:t>   a = 0;               </a:t>
            </a:r>
            <a:r>
              <a:rPr lang="en-US" sz="1400" dirty="0" smtClean="0">
                <a:solidFill>
                  <a:schemeClr val="tx2"/>
                </a:solidFill>
                <a:latin typeface="Lucida Console" pitchFamily="49" charset="0"/>
              </a:rPr>
              <a:t>% lower limit of integration</a:t>
            </a:r>
          </a:p>
          <a:p>
            <a:r>
              <a:rPr lang="en-US" sz="1400" dirty="0" smtClean="0">
                <a:latin typeface="Lucida Console" pitchFamily="49" charset="0"/>
              </a:rPr>
              <a:t>   b = pi/2;            </a:t>
            </a:r>
            <a:r>
              <a:rPr lang="en-US" sz="1400" dirty="0" smtClean="0">
                <a:solidFill>
                  <a:schemeClr val="tx2"/>
                </a:solidFill>
                <a:latin typeface="Lucida Console" pitchFamily="49" charset="0"/>
              </a:rPr>
              <a:t>% upper limit of integration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dx = (b – a)/m;      </a:t>
            </a:r>
            <a:r>
              <a:rPr lang="en-US" sz="1400" dirty="0" smtClean="0">
                <a:solidFill>
                  <a:schemeClr val="tx2"/>
                </a:solidFill>
                <a:latin typeface="Lucida Console" pitchFamily="49" charset="0"/>
              </a:rPr>
              <a:t>% increment length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intSerial</a:t>
            </a:r>
            <a:r>
              <a:rPr lang="en-US" sz="1400" dirty="0" smtClean="0">
                <a:latin typeface="Lucida Console" pitchFamily="49" charset="0"/>
              </a:rPr>
              <a:t> = 0;       </a:t>
            </a:r>
            <a:r>
              <a:rPr lang="en-US" sz="1400" dirty="0" smtClean="0">
                <a:solidFill>
                  <a:schemeClr val="tx2"/>
                </a:solidFill>
                <a:latin typeface="Lucida Console" pitchFamily="49" charset="0"/>
              </a:rPr>
              <a:t>% initialize </a:t>
            </a:r>
            <a:r>
              <a:rPr lang="en-US" sz="1400" dirty="0" err="1" smtClean="0">
                <a:solidFill>
                  <a:schemeClr val="tx2"/>
                </a:solidFill>
                <a:latin typeface="Lucida Console" pitchFamily="49" charset="0"/>
              </a:rPr>
              <a:t>intSerial</a:t>
            </a:r>
            <a:endParaRPr lang="en-US" sz="1400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for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=1:m</a:t>
            </a:r>
          </a:p>
          <a:p>
            <a:r>
              <a:rPr lang="en-US" sz="1400" dirty="0" smtClean="0">
                <a:latin typeface="Lucida Console" pitchFamily="49" charset="0"/>
              </a:rPr>
              <a:t>     x = a+(i-0.5)*dx;  </a:t>
            </a:r>
            <a:r>
              <a:rPr lang="en-US" sz="1400" dirty="0" smtClean="0">
                <a:solidFill>
                  <a:schemeClr val="tx2"/>
                </a:solidFill>
                <a:latin typeface="Lucida Console" pitchFamily="49" charset="0"/>
              </a:rPr>
              <a:t>% mid-point of increment </a:t>
            </a:r>
            <a:r>
              <a:rPr lang="en-US" sz="1400" dirty="0" err="1" smtClean="0">
                <a:solidFill>
                  <a:schemeClr val="tx2"/>
                </a:solidFill>
                <a:latin typeface="Lucida Console" pitchFamily="49" charset="0"/>
              </a:rPr>
              <a:t>i</a:t>
            </a:r>
            <a:endParaRPr lang="en-US" sz="1400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dirty="0" err="1" smtClean="0">
                <a:latin typeface="Lucida Console" pitchFamily="49" charset="0"/>
              </a:rPr>
              <a:t>intSerial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err="1" smtClean="0">
                <a:latin typeface="Lucida Console" pitchFamily="49" charset="0"/>
              </a:rPr>
              <a:t>intSerial</a:t>
            </a:r>
            <a:r>
              <a:rPr lang="en-US" sz="1400" dirty="0" smtClean="0">
                <a:latin typeface="Lucida Console" pitchFamily="49" charset="0"/>
              </a:rPr>
              <a:t> + cos(x)*dx;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end</a:t>
            </a:r>
          </a:p>
          <a:p>
            <a:r>
              <a:rPr lang="en-US" sz="1400" dirty="0" err="1" smtClean="0">
                <a:latin typeface="Lucida Console" pitchFamily="49" charset="0"/>
              </a:rPr>
              <a:t>toc</a:t>
            </a:r>
            <a:endParaRPr lang="en-US" sz="1400" dirty="0" smtClean="0">
              <a:latin typeface="Lucida Console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2192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2192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5240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24384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4384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7432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8288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8288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1336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30480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30480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3528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43434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1722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6482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85800" y="4565590"/>
            <a:ext cx="19050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ucida Console" pitchFamily="49" charset="0"/>
              </a:rPr>
              <a:t>X(1) </a:t>
            </a:r>
            <a:r>
              <a:rPr lang="en-US" sz="1400" smtClean="0">
                <a:latin typeface="Lucida Console" pitchFamily="49" charset="0"/>
              </a:rPr>
              <a:t>= a + dx/2</a:t>
            </a:r>
            <a:endParaRPr lang="en-US" sz="1400"/>
          </a:p>
        </p:txBody>
      </p:sp>
      <p:cxnSp>
        <p:nvCxnSpPr>
          <p:cNvPr id="44" name="Straight Arrow Connector 43"/>
          <p:cNvCxnSpPr>
            <a:stCxn id="17" idx="0"/>
          </p:cNvCxnSpPr>
          <p:nvPr/>
        </p:nvCxnSpPr>
        <p:spPr bwMode="auto">
          <a:xfrm flipH="1" flipV="1">
            <a:off x="1524000" y="4304724"/>
            <a:ext cx="114300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828800" y="369512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Lucida Console" pitchFamily="49" charset="0"/>
              </a:rPr>
              <a:t> </a:t>
            </a:r>
            <a:r>
              <a:rPr lang="en-US" sz="1400" smtClean="0">
                <a:latin typeface="Lucida Console" pitchFamily="49" charset="0"/>
              </a:rPr>
              <a:t>dx</a:t>
            </a:r>
            <a:endParaRPr lang="en-US" sz="1400"/>
          </a:p>
        </p:txBody>
      </p:sp>
      <p:cxnSp>
        <p:nvCxnSpPr>
          <p:cNvPr id="48" name="Straight Arrow Connector 47"/>
          <p:cNvCxnSpPr>
            <a:endCxn id="50" idx="1"/>
          </p:cNvCxnSpPr>
          <p:nvPr/>
        </p:nvCxnSpPr>
        <p:spPr bwMode="auto">
          <a:xfrm flipH="1">
            <a:off x="1828800" y="3849012"/>
            <a:ext cx="228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2209800" y="3849012"/>
            <a:ext cx="228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953000" y="4569023"/>
            <a:ext cx="18288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ucida Console" pitchFamily="49" charset="0"/>
              </a:rPr>
              <a:t>X</a:t>
            </a:r>
            <a:r>
              <a:rPr lang="en-US" sz="1400" smtClean="0">
                <a:latin typeface="Lucida Console" pitchFamily="49" charset="0"/>
              </a:rPr>
              <a:t>(m) = b </a:t>
            </a:r>
            <a:r>
              <a:rPr lang="en-US" sz="1400">
                <a:latin typeface="Lucida Console" pitchFamily="49" charset="0"/>
              </a:rPr>
              <a:t>-</a:t>
            </a:r>
            <a:r>
              <a:rPr lang="en-US" sz="1400" smtClean="0">
                <a:latin typeface="Lucida Console" pitchFamily="49" charset="0"/>
              </a:rPr>
              <a:t> dx/2</a:t>
            </a:r>
            <a:endParaRPr lang="en-US" sz="14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5867400" y="4304724"/>
            <a:ext cx="0" cy="26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49530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49530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2578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5626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5626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58674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urved Connector 61"/>
          <p:cNvCxnSpPr/>
          <p:nvPr/>
        </p:nvCxnSpPr>
        <p:spPr bwMode="auto">
          <a:xfrm>
            <a:off x="3810000" y="3999924"/>
            <a:ext cx="228600" cy="12013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78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7620000" cy="762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Lucida Sans" pitchFamily="34" charset="0"/>
              </a:rPr>
              <a:t>Integration example (3): </a:t>
            </a:r>
            <a:r>
              <a:rPr lang="en-US" sz="2800" b="1" i="1" dirty="0" err="1" smtClean="0">
                <a:solidFill>
                  <a:schemeClr val="tx2"/>
                </a:solidFill>
                <a:latin typeface="Lucida Sans" pitchFamily="34" charset="0"/>
              </a:rPr>
              <a:t>parfor</a:t>
            </a:r>
            <a:endParaRPr lang="en-US" sz="2800" b="1" i="1" dirty="0" smtClean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10483"/>
            <a:ext cx="79248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This example performs parallel integration with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parfor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</a:t>
            </a:r>
          </a:p>
          <a:p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open 4</a:t>
            </a:r>
          </a:p>
          <a:p>
            <a:r>
              <a:rPr lang="en-US" sz="1800" dirty="0" smtClean="0">
                <a:latin typeface="Lucida Console" pitchFamily="49" charset="0"/>
              </a:rPr>
              <a:t>tic</a:t>
            </a:r>
          </a:p>
          <a:p>
            <a:r>
              <a:rPr lang="en-US" sz="1800" dirty="0" smtClean="0">
                <a:latin typeface="Lucida Console" pitchFamily="49" charset="0"/>
              </a:rPr>
              <a:t>   m = 10000;</a:t>
            </a:r>
          </a:p>
          <a:p>
            <a:r>
              <a:rPr lang="en-US" sz="1800" dirty="0" smtClean="0">
                <a:latin typeface="Lucida Console" pitchFamily="49" charset="0"/>
              </a:rPr>
              <a:t>   a = 0;</a:t>
            </a:r>
          </a:p>
          <a:p>
            <a:r>
              <a:rPr lang="en-US" sz="1800" dirty="0" smtClean="0">
                <a:latin typeface="Lucida Console" pitchFamily="49" charset="0"/>
              </a:rPr>
              <a:t>   b = pi/2;</a:t>
            </a:r>
          </a:p>
          <a:p>
            <a:r>
              <a:rPr lang="en-US" sz="1800" dirty="0" smtClean="0">
                <a:latin typeface="Lucida Console" pitchFamily="49" charset="0"/>
              </a:rPr>
              <a:t>   dx = (b – a)/</a:t>
            </a:r>
            <a:r>
              <a:rPr lang="en-US" sz="1800" dirty="0">
                <a:latin typeface="Lucida Console" pitchFamily="49" charset="0"/>
              </a:rPr>
              <a:t>m</a:t>
            </a:r>
            <a:r>
              <a:rPr lang="en-US" sz="1800" dirty="0" smtClean="0">
                <a:latin typeface="Lucida Console" pitchFamily="49" charset="0"/>
              </a:rPr>
              <a:t>;  % increment length</a:t>
            </a:r>
          </a:p>
          <a:p>
            <a:r>
              <a:rPr lang="en-US" sz="1800" dirty="0" smtClean="0">
                <a:latin typeface="Lucida Console" pitchFamily="49" charset="0"/>
              </a:rPr>
              <a:t>   intParfor2 = 0;</a:t>
            </a:r>
          </a:p>
          <a:p>
            <a:r>
              <a:rPr lang="en-US" sz="1800" dirty="0" smtClean="0">
                <a:latin typeface="Lucida Console" pitchFamily="49" charset="0"/>
              </a:rPr>
              <a:t>   </a:t>
            </a:r>
            <a:r>
              <a:rPr lang="en-US" sz="1800" dirty="0" err="1" smtClean="0">
                <a:latin typeface="Lucida Console" pitchFamily="49" charset="0"/>
              </a:rPr>
              <a:t>parfor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=1:m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800" dirty="0" smtClean="0">
                <a:latin typeface="Lucida Console" pitchFamily="49" charset="0"/>
              </a:rPr>
              <a:t>      intParfor2 = intParfor2 + cos(a+(i-0.5)*dx)*dx;</a:t>
            </a:r>
          </a:p>
          <a:p>
            <a:r>
              <a:rPr lang="en-US" sz="1800" dirty="0" smtClean="0">
                <a:latin typeface="Lucida Console" pitchFamily="49" charset="0"/>
              </a:rPr>
              <a:t>   end</a:t>
            </a:r>
          </a:p>
          <a:p>
            <a:r>
              <a:rPr lang="en-US" sz="1800" dirty="0" smtClean="0">
                <a:latin typeface="Lucida Console" pitchFamily="49" charset="0"/>
              </a:rPr>
              <a:t>toc</a:t>
            </a:r>
          </a:p>
          <a:p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close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87450"/>
            <a:ext cx="3333750" cy="549051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Lucida Sans" panose="020B0602030504020204" pitchFamily="34" charset="0"/>
              </a:rPr>
              <a:t>Definition:</a:t>
            </a:r>
            <a:r>
              <a:rPr lang="en-US" sz="2000" dirty="0">
                <a:latin typeface="Lucida Sans" panose="020B0602030504020204" pitchFamily="34" charset="0"/>
              </a:rPr>
              <a:t> T</a:t>
            </a:r>
            <a:r>
              <a:rPr lang="en-US" sz="2000" dirty="0" smtClean="0">
                <a:latin typeface="Lucida Sans" panose="020B0602030504020204" pitchFamily="34" charset="0"/>
              </a:rPr>
              <a:t>he </a:t>
            </a:r>
            <a:r>
              <a:rPr lang="en-US" sz="2000" dirty="0">
                <a:latin typeface="Lucida Sans" panose="020B0602030504020204" pitchFamily="34" charset="0"/>
              </a:rPr>
              <a:t>use of two or more processors </a:t>
            </a:r>
            <a:r>
              <a:rPr lang="en-US" sz="2000" dirty="0" smtClean="0">
                <a:latin typeface="Lucida Sans" panose="020B0602030504020204" pitchFamily="34" charset="0"/>
              </a:rPr>
              <a:t>in </a:t>
            </a:r>
            <a:r>
              <a:rPr lang="en-US" sz="2000" dirty="0">
                <a:latin typeface="Lucida Sans" panose="020B0602030504020204" pitchFamily="34" charset="0"/>
              </a:rPr>
              <a:t>combination to solve a single </a:t>
            </a:r>
            <a:r>
              <a:rPr lang="en-US" sz="2000" dirty="0" smtClean="0">
                <a:latin typeface="Lucida Sans" panose="020B0602030504020204" pitchFamily="34" charset="0"/>
              </a:rPr>
              <a:t>problem.</a:t>
            </a:r>
            <a:endParaRPr lang="en-US" sz="2000" i="1" dirty="0">
              <a:latin typeface="Lucida Sans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Lucida Sans" pitchFamily="34" charset="0"/>
            </a:endParaRPr>
          </a:p>
          <a:p>
            <a:r>
              <a:rPr lang="en-US" sz="2000" dirty="0" smtClean="0">
                <a:latin typeface="Lucida Sans" pitchFamily="34" charset="0"/>
              </a:rPr>
              <a:t>Serial performance improvements have slowed, while parallel hardware has become ubiquitous</a:t>
            </a:r>
          </a:p>
          <a:p>
            <a:pPr marL="0" indent="0">
              <a:buNone/>
            </a:pPr>
            <a:endParaRPr lang="en-US" sz="2000" dirty="0">
              <a:latin typeface="Lucida Sans" pitchFamily="34" charset="0"/>
            </a:endParaRPr>
          </a:p>
          <a:p>
            <a:r>
              <a:rPr lang="en-US" sz="2000" dirty="0">
                <a:latin typeface="Lucida Sans" pitchFamily="34" charset="0"/>
              </a:rPr>
              <a:t>Parallel programs are typically harder to write and debug than serial programs</a:t>
            </a:r>
            <a:r>
              <a:rPr lang="en-US" sz="2000" dirty="0" smtClean="0">
                <a:latin typeface="Lucida Sans" pitchFamily="34" charset="0"/>
              </a:rPr>
              <a:t>.</a:t>
            </a:r>
          </a:p>
          <a:p>
            <a:endParaRPr lang="en-US" sz="2000" dirty="0">
              <a:latin typeface="Lucida Sans" pitchFamily="34" charset="0"/>
            </a:endParaRPr>
          </a:p>
          <a:p>
            <a:pPr algn="ctr"/>
            <a:endParaRPr lang="en-US" sz="2000" dirty="0" smtClean="0">
              <a:latin typeface="Lucida Sans" pitchFamily="34" charset="0"/>
            </a:endParaRPr>
          </a:p>
          <a:p>
            <a:pPr algn="ctr"/>
            <a:endParaRPr lang="en-US" sz="2000" dirty="0">
              <a:latin typeface="Lucida Sans" pitchFamily="34" charset="0"/>
            </a:endParaRPr>
          </a:p>
          <a:p>
            <a:pPr algn="ctr"/>
            <a:endParaRPr lang="en-US" sz="2000" dirty="0" smtClean="0">
              <a:latin typeface="Lucida Sans" pitchFamily="34" charset="0"/>
            </a:endParaRPr>
          </a:p>
          <a:p>
            <a:pPr algn="ctr"/>
            <a:endParaRPr lang="en-US" sz="2000" dirty="0">
              <a:latin typeface="Lucida Sans" pitchFamily="34" charset="0"/>
            </a:endParaRPr>
          </a:p>
          <a:p>
            <a:pPr algn="ctr"/>
            <a:endParaRPr lang="en-US" sz="2000" dirty="0" smtClean="0">
              <a:latin typeface="Lucida Sans" pitchFamily="34" charset="0"/>
            </a:endParaRPr>
          </a:p>
          <a:p>
            <a:pPr algn="ctr"/>
            <a:endParaRPr lang="en-US" sz="2000" dirty="0">
              <a:latin typeface="Lucida Sans" pitchFamily="34" charset="0"/>
            </a:endParaRPr>
          </a:p>
          <a:p>
            <a:pPr algn="ctr"/>
            <a:endParaRPr lang="en-US" sz="2000" dirty="0" smtClean="0">
              <a:latin typeface="Lucida Sans" pitchFamily="34" charset="0"/>
            </a:endParaRPr>
          </a:p>
          <a:p>
            <a:pPr algn="ctr"/>
            <a:endParaRPr lang="en-US" sz="2000" dirty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ucida Sans" pitchFamily="34" charset="0"/>
              </a:rPr>
              <a:t>*http://web.eecs.umich.edu/~qstout/parallel.html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7350"/>
            <a:ext cx="7797800" cy="736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Sans" pitchFamily="34" charset="0"/>
              </a:rPr>
              <a:t>Parallel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MATLAB Parallel Computing Toolbox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30" y="676275"/>
            <a:ext cx="5849820" cy="5648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8058" y="6278229"/>
            <a:ext cx="577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Select features of Intel CPUs over time</a:t>
            </a:r>
            <a:r>
              <a:rPr lang="en-US" sz="1400" i="1" dirty="0" smtClean="0">
                <a:latin typeface="Lucida Sans" panose="020B0602030504020204" pitchFamily="34" charset="0"/>
              </a:rPr>
              <a:t>,  Sutter</a:t>
            </a:r>
            <a:r>
              <a:rPr lang="en-US" sz="1400" i="1" dirty="0">
                <a:latin typeface="Lucida Sans" panose="020B0602030504020204" pitchFamily="34" charset="0"/>
              </a:rPr>
              <a:t>, H. (2005). The free lunch is </a:t>
            </a:r>
            <a:r>
              <a:rPr lang="en-US" sz="1400" i="1" dirty="0" smtClean="0">
                <a:latin typeface="Lucida Sans" panose="020B0602030504020204" pitchFamily="34" charset="0"/>
              </a:rPr>
              <a:t>over. </a:t>
            </a:r>
            <a:r>
              <a:rPr lang="en-US" sz="1400" i="1" dirty="0">
                <a:latin typeface="Lucida Sans" panose="020B0602030504020204" pitchFamily="34" charset="0"/>
              </a:rPr>
              <a:t>Dr. Dobb’s Journal, 1–9. </a:t>
            </a:r>
          </a:p>
        </p:txBody>
      </p:sp>
    </p:spTree>
    <p:extLst>
      <p:ext uri="{BB962C8B-B14F-4D97-AF65-F5344CB8AC3E}">
        <p14:creationId xmlns:p14="http://schemas.microsoft.com/office/powerpoint/2010/main" val="2498067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(1)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Lucida Sans" pitchFamily="34" charset="0"/>
                <a:cs typeface="Lucida Sans" pitchFamily="34" charset="0"/>
              </a:rPr>
              <a:t>spmd</a:t>
            </a:r>
            <a:r>
              <a:rPr lang="en-US" b="1" dirty="0" smtClean="0">
                <a:latin typeface="Lucida Sans" pitchFamily="34" charset="0"/>
                <a:cs typeface="Lucida Sans" pitchFamily="34" charset="0"/>
              </a:rPr>
              <a:t> = </a:t>
            </a:r>
            <a:r>
              <a:rPr lang="en-US" b="1" dirty="0" smtClean="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s</a:t>
            </a:r>
            <a:r>
              <a:rPr lang="en-US" b="1" dirty="0" smtClean="0">
                <a:latin typeface="Lucida Sans" pitchFamily="34" charset="0"/>
                <a:cs typeface="Lucida Sans" pitchFamily="34" charset="0"/>
              </a:rPr>
              <a:t>ingle </a:t>
            </a:r>
            <a:r>
              <a:rPr lang="en-US" b="1" dirty="0" smtClean="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p</a:t>
            </a:r>
            <a:r>
              <a:rPr lang="en-US" b="1" dirty="0" smtClean="0">
                <a:latin typeface="Lucida Sans" pitchFamily="34" charset="0"/>
                <a:cs typeface="Lucida Sans" pitchFamily="34" charset="0"/>
              </a:rPr>
              <a:t>rogram </a:t>
            </a:r>
            <a:r>
              <a:rPr lang="en-US" b="1" dirty="0" smtClean="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m</a:t>
            </a:r>
            <a:r>
              <a:rPr lang="en-US" b="1" dirty="0" smtClean="0">
                <a:latin typeface="Lucida Sans" pitchFamily="34" charset="0"/>
                <a:cs typeface="Lucida Sans" pitchFamily="34" charset="0"/>
              </a:rPr>
              <a:t>ultiple </a:t>
            </a:r>
            <a:r>
              <a:rPr lang="en-US" b="1" dirty="0" smtClean="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d</a:t>
            </a:r>
            <a:r>
              <a:rPr lang="en-US" b="1" dirty="0" smtClean="0">
                <a:latin typeface="Lucida Sans" pitchFamily="34" charset="0"/>
                <a:cs typeface="Lucida Sans" pitchFamily="34" charset="0"/>
              </a:rPr>
              <a:t>ata</a:t>
            </a:r>
            <a:endParaRPr lang="en-US" dirty="0" smtClean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Explicitly and/or automatically…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divide work and data between workers/labs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communicate between workers/labs</a:t>
            </a:r>
          </a:p>
          <a:p>
            <a:pPr marL="274637" lvl="1" indent="0">
              <a:buNone/>
            </a:pPr>
            <a:endParaRPr lang="en-US" dirty="0" smtClean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Syntax: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execute on client/master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execute on all workers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execute on client/master</a:t>
            </a:r>
          </a:p>
        </p:txBody>
      </p:sp>
    </p:spTree>
    <p:extLst>
      <p:ext uri="{BB962C8B-B14F-4D97-AF65-F5344CB8AC3E}">
        <p14:creationId xmlns:p14="http://schemas.microsoft.com/office/powerpoint/2010/main" val="3220923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(2): Integration example (4)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Lucida Sans" pitchFamily="34" charset="0"/>
              </a:rPr>
              <a:t>Example: specifying different behavior for each worker</a:t>
            </a:r>
          </a:p>
          <a:p>
            <a:pPr lvl="1"/>
            <a:r>
              <a:rPr lang="en-US" dirty="0" err="1" smtClean="0">
                <a:latin typeface="Lucida Sans" pitchFamily="34" charset="0"/>
              </a:rPr>
              <a:t>numlabs</a:t>
            </a:r>
            <a:r>
              <a:rPr lang="en-US" dirty="0">
                <a:latin typeface="Lucida Sans" pitchFamily="34" charset="0"/>
              </a:rPr>
              <a:t>() --- Return the total number of labs operating in parallel</a:t>
            </a:r>
            <a:endParaRPr lang="en-US" dirty="0" smtClean="0">
              <a:latin typeface="Lucida Sans" pitchFamily="34" charset="0"/>
            </a:endParaRPr>
          </a:p>
          <a:p>
            <a:pPr lvl="1"/>
            <a:r>
              <a:rPr lang="en-US" dirty="0" err="1" smtClean="0">
                <a:latin typeface="Lucida Sans" pitchFamily="34" charset="0"/>
              </a:rPr>
              <a:t>labindex</a:t>
            </a:r>
            <a:r>
              <a:rPr lang="en-US" dirty="0">
                <a:latin typeface="Lucida Sans" pitchFamily="34" charset="0"/>
              </a:rPr>
              <a:t>() --- Return the ID for this </a:t>
            </a:r>
            <a:r>
              <a:rPr lang="en-US" dirty="0" smtClean="0">
                <a:latin typeface="Lucida Sans" pitchFamily="34" charset="0"/>
              </a:rPr>
              <a:t>lab</a:t>
            </a:r>
          </a:p>
          <a:p>
            <a:pPr lvl="1"/>
            <a:endParaRPr lang="en-US" dirty="0">
              <a:latin typeface="Lucida Sans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78374" y="7646124"/>
            <a:ext cx="741741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			 % execute on master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rand(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labindex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execute 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workers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% back to master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092" y="2333685"/>
            <a:ext cx="893866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parpool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tic  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includes the overhead cost of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spmd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= 10000;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 = pi/2;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 = 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% # of increments per lab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(b - a)/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length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 lab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 + 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local integration range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bi = a +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dx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/n;                 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increment length for lab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ai+dx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/2:dx:bi-dx/2;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mid-pts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n increments per worker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intSPMD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sum(cos(x)*dx);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integral sum per worker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intSPMD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(intSPMD,1);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global sum over all workers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 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spmd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2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477" y="258354"/>
            <a:ext cx="7797800" cy="736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Lucida Sans" pitchFamily="34" charset="0"/>
              </a:rPr>
              <a:t>s</a:t>
            </a:r>
            <a:r>
              <a:rPr lang="en-US" dirty="0" err="1" smtClean="0">
                <a:latin typeface="Lucida Sans" pitchFamily="34" charset="0"/>
              </a:rPr>
              <a:t>pmd</a:t>
            </a:r>
            <a:r>
              <a:rPr lang="en-US" dirty="0" smtClean="0">
                <a:latin typeface="Lucida Sans" pitchFamily="34" charset="0"/>
              </a:rPr>
              <a:t> (3): where are the data?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086" y="920094"/>
            <a:ext cx="8880993" cy="48768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Memory is not shared by the workers. Data can be shared between workers using </a:t>
            </a:r>
            <a:r>
              <a:rPr lang="en-US" b="1" dirty="0" smtClean="0">
                <a:latin typeface="Lucida Sans" pitchFamily="34" charset="0"/>
              </a:rPr>
              <a:t>explicit MPI-style commands</a:t>
            </a:r>
            <a:r>
              <a:rPr lang="en-US" dirty="0" smtClean="0">
                <a:latin typeface="Lucida Sans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labBroadcast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(1,1:N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sequence 1..N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all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labBroadcast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 receive data on other workers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an array chunk on each worker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find(A &gt; N*(labindex-1)/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N*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 the data to the right among all workers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mod(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+ 1; % one to the right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mod(labindex-2,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+ 1; % one to the left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labSendReceive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(I, 2, 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reconstruct the shifted array on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worker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537" lvl="1" indent="-342900">
              <a:buFont typeface="Wingdings" pitchFamily="2" charset="2"/>
              <a:buChar char="§"/>
            </a:pPr>
            <a:endParaRPr lang="en-US" dirty="0">
              <a:latin typeface="Lucida Sans" pitchFamily="34" charset="0"/>
            </a:endParaRPr>
          </a:p>
          <a:p>
            <a:pPr marL="617537" lvl="1" indent="-342900">
              <a:buFont typeface="Wingdings" pitchFamily="2" charset="2"/>
              <a:buChar char="§"/>
            </a:pPr>
            <a:endParaRPr lang="en-US" dirty="0" smtClean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Data can also be shared by special PCT data-types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composite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distributed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err="1" smtClean="0">
                <a:latin typeface="Lucida Sans" pitchFamily="34" charset="0"/>
              </a:rPr>
              <a:t>codistributed</a:t>
            </a:r>
            <a:endParaRPr lang="en-US" dirty="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2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477" y="258354"/>
            <a:ext cx="7797800" cy="736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Lucida Sans" pitchFamily="34" charset="0"/>
              </a:rPr>
              <a:t>s</a:t>
            </a:r>
            <a:r>
              <a:rPr lang="en-US" dirty="0" err="1" smtClean="0">
                <a:latin typeface="Lucida Sans" pitchFamily="34" charset="0"/>
              </a:rPr>
              <a:t>pmd</a:t>
            </a:r>
            <a:r>
              <a:rPr lang="en-US" dirty="0" smtClean="0">
                <a:latin typeface="Lucida Sans" pitchFamily="34" charset="0"/>
              </a:rPr>
              <a:t> (4): where are the data?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086" y="920094"/>
            <a:ext cx="8880993" cy="48768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Memory is not shared by the workers. Data can be shared between workers using </a:t>
            </a:r>
            <a:r>
              <a:rPr lang="en-US" b="1" dirty="0" smtClean="0">
                <a:latin typeface="Lucida Sans" pitchFamily="34" charset="0"/>
              </a:rPr>
              <a:t>special data types: composite, distributed, </a:t>
            </a:r>
            <a:r>
              <a:rPr lang="en-US" b="1" dirty="0" err="1" smtClean="0">
                <a:latin typeface="Lucida Sans" pitchFamily="34" charset="0"/>
              </a:rPr>
              <a:t>codistributed</a:t>
            </a:r>
            <a:endParaRPr lang="en-US" b="1" dirty="0" smtClean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b="1" dirty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Lucida Sans" pitchFamily="34" charset="0"/>
              </a:rPr>
              <a:t>Composite: </a:t>
            </a:r>
            <a:r>
              <a:rPr lang="en-US" dirty="0" smtClean="0">
                <a:latin typeface="Lucida Sans" pitchFamily="34" charset="0"/>
              </a:rPr>
              <a:t>variable containing references to unique values on</a:t>
            </a:r>
            <a:r>
              <a:rPr lang="en-US" b="1" dirty="0" smtClean="0">
                <a:latin typeface="Lucida Sans" pitchFamily="34" charset="0"/>
              </a:rPr>
              <a:t> </a:t>
            </a:r>
            <a:r>
              <a:rPr lang="en-US" dirty="0" smtClean="0">
                <a:latin typeface="Lucida Sans" pitchFamily="34" charset="0"/>
              </a:rPr>
              <a:t>each worker. 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On the workers, accessed like normal variables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On the client, elements on each worker are accessed using cell-array style notation.</a:t>
            </a:r>
            <a:endParaRPr lang="en-US" b="1" dirty="0" smtClean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b="1" dirty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Lucida Sans" pitchFamily="34" charset="0"/>
              </a:rPr>
              <a:t>Distributed/</a:t>
            </a:r>
            <a:r>
              <a:rPr lang="en-US" b="1" dirty="0" err="1" smtClean="0">
                <a:latin typeface="Lucida Sans" pitchFamily="34" charset="0"/>
              </a:rPr>
              <a:t>Codistributed</a:t>
            </a:r>
            <a:r>
              <a:rPr lang="en-US" b="1" dirty="0" smtClean="0">
                <a:latin typeface="Lucida Sans" pitchFamily="34" charset="0"/>
              </a:rPr>
              <a:t>: </a:t>
            </a:r>
            <a:r>
              <a:rPr lang="en-US" dirty="0" smtClean="0">
                <a:latin typeface="Lucida Sans" pitchFamily="34" charset="0"/>
              </a:rPr>
              <a:t>array is partitioned amongst the workers, each holds some of the data.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All elements are accessible to all workers</a:t>
            </a:r>
          </a:p>
          <a:p>
            <a:pPr marL="617537" lvl="1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The distinction is </a:t>
            </a:r>
            <a:r>
              <a:rPr lang="en-US" dirty="0">
                <a:latin typeface="Lucida Sans" pitchFamily="34" charset="0"/>
              </a:rPr>
              <a:t>subtle: a </a:t>
            </a:r>
            <a:r>
              <a:rPr lang="en-US" dirty="0" err="1" smtClean="0">
                <a:latin typeface="Lucida Sans" pitchFamily="34" charset="0"/>
              </a:rPr>
              <a:t>codistributed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>
                <a:latin typeface="Lucida Sans" pitchFamily="34" charset="0"/>
              </a:rPr>
              <a:t>array </a:t>
            </a:r>
            <a:r>
              <a:rPr lang="en-US" dirty="0" smtClean="0">
                <a:latin typeface="Lucida Sans" pitchFamily="34" charset="0"/>
              </a:rPr>
              <a:t>on </a:t>
            </a:r>
            <a:r>
              <a:rPr lang="en-US" dirty="0">
                <a:latin typeface="Lucida Sans" pitchFamily="34" charset="0"/>
              </a:rPr>
              <a:t>the workers is accessible on the client </a:t>
            </a:r>
            <a:r>
              <a:rPr lang="en-US" dirty="0" smtClean="0">
                <a:latin typeface="Lucida Sans" pitchFamily="34" charset="0"/>
              </a:rPr>
              <a:t>as </a:t>
            </a:r>
            <a:r>
              <a:rPr lang="en-US" dirty="0">
                <a:latin typeface="Lucida Sans" pitchFamily="34" charset="0"/>
              </a:rPr>
              <a:t>a distributed </a:t>
            </a:r>
            <a:r>
              <a:rPr lang="en-US" dirty="0" smtClean="0">
                <a:latin typeface="Lucida Sans" pitchFamily="34" charset="0"/>
              </a:rPr>
              <a:t>array,  </a:t>
            </a:r>
            <a:r>
              <a:rPr lang="en-US" dirty="0">
                <a:latin typeface="Lucida Sans" pitchFamily="34" charset="0"/>
              </a:rPr>
              <a:t>and vice versa</a:t>
            </a:r>
            <a:r>
              <a:rPr lang="en-US" b="1" dirty="0" smtClean="0">
                <a:latin typeface="Lucida Sans" pitchFamily="34" charset="0"/>
              </a:rPr>
              <a:t> </a:t>
            </a:r>
          </a:p>
          <a:p>
            <a:pPr marL="617537" lvl="1" indent="-342900">
              <a:buFont typeface="Wingdings" pitchFamily="2" charset="2"/>
              <a:buChar char="§"/>
            </a:pPr>
            <a:endParaRPr lang="en-US" dirty="0" smtClean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b="1" dirty="0">
              <a:latin typeface="Lucida Sans" pitchFamily="34" charset="0"/>
            </a:endParaRPr>
          </a:p>
          <a:p>
            <a:pPr marL="0" indent="0">
              <a:buNone/>
            </a:pPr>
            <a:endParaRPr lang="en-US" b="1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00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Lucida Sans" pitchFamily="34" charset="0"/>
              </a:rPr>
              <a:t>s</a:t>
            </a:r>
            <a:r>
              <a:rPr lang="en-US" dirty="0" err="1" smtClean="0">
                <a:latin typeface="Lucida Sans" pitchFamily="34" charset="0"/>
              </a:rPr>
              <a:t>pmd</a:t>
            </a:r>
            <a:r>
              <a:rPr lang="en-US" dirty="0" smtClean="0">
                <a:latin typeface="Lucida Sans" pitchFamily="34" charset="0"/>
              </a:rPr>
              <a:t> (5): where are the data?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48768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</a:t>
            </a:r>
            <a:r>
              <a:rPr lang="en-US" b="1" dirty="0" smtClean="0">
                <a:latin typeface="Lucida Sans" pitchFamily="34" charset="0"/>
              </a:rPr>
              <a:t>before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block: copied to all workers</a:t>
            </a:r>
            <a:endParaRPr lang="en-US" sz="1600" i="1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4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Lucida Sans" pitchFamily="34" charset="0"/>
              </a:rPr>
              <a:t>s</a:t>
            </a:r>
            <a:r>
              <a:rPr lang="en-US" dirty="0" err="1" smtClean="0">
                <a:latin typeface="Lucida Sans" pitchFamily="34" charset="0"/>
              </a:rPr>
              <a:t>pmd</a:t>
            </a:r>
            <a:r>
              <a:rPr lang="en-US" dirty="0" smtClean="0">
                <a:latin typeface="Lucida Sans" pitchFamily="34" charset="0"/>
              </a:rPr>
              <a:t> (6): where are the data?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48768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</a:t>
            </a:r>
            <a:r>
              <a:rPr lang="en-US" b="1" dirty="0" smtClean="0">
                <a:latin typeface="Lucida Sans" pitchFamily="34" charset="0"/>
              </a:rPr>
              <a:t>before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block: copied to all workers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</a:t>
            </a:r>
            <a:r>
              <a:rPr lang="en-US" b="1" dirty="0" smtClean="0">
                <a:latin typeface="Lucida Sans" pitchFamily="34" charset="0"/>
              </a:rPr>
              <a:t>in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block, then unique to worker, </a:t>
            </a:r>
            <a:r>
              <a:rPr lang="en-US" i="1" dirty="0" smtClean="0">
                <a:latin typeface="Lucida Sans" pitchFamily="34" charset="0"/>
              </a:rPr>
              <a:t>composite </a:t>
            </a:r>
            <a:r>
              <a:rPr lang="en-US" dirty="0" smtClean="0">
                <a:latin typeface="Lucida Sans" pitchFamily="34" charset="0"/>
              </a:rPr>
              <a:t>on client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&gt;&gt; </a:t>
            </a:r>
            <a:r>
              <a:rPr lang="en-US" sz="1600" i="1" dirty="0" err="1" smtClean="0">
                <a:latin typeface="Lucida Console" panose="020B0609040504020204" pitchFamily="49" charset="0"/>
              </a:rPr>
              <a:t>spmd</a:t>
            </a:r>
            <a:endParaRPr lang="en-US" sz="1600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&gt;&gt;    q </a:t>
            </a:r>
            <a:r>
              <a:rPr lang="en-US" sz="1600" i="1" dirty="0">
                <a:latin typeface="Lucida Console" panose="020B0609040504020204" pitchFamily="49" charset="0"/>
              </a:rPr>
              <a:t>= magic(</a:t>
            </a:r>
            <a:r>
              <a:rPr lang="en-US" sz="1600" i="1" dirty="0" err="1">
                <a:latin typeface="Lucida Console" panose="020B0609040504020204" pitchFamily="49" charset="0"/>
              </a:rPr>
              <a:t>labindex</a:t>
            </a:r>
            <a:r>
              <a:rPr lang="en-US" sz="1600" i="1" dirty="0">
                <a:latin typeface="Lucida Console" panose="020B0609040504020204" pitchFamily="49" charset="0"/>
              </a:rPr>
              <a:t> + 2);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&gt;&gt; end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&gt;&gt; q</a:t>
            </a:r>
          </a:p>
          <a:p>
            <a:pPr marL="0" indent="0">
              <a:buNone/>
            </a:pPr>
            <a:endParaRPr lang="en-US" sz="1600" i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q </a:t>
            </a:r>
            <a:r>
              <a:rPr lang="en-US" sz="1600" i="1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   Lab 1: class = double, size = [3  3]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   Lab 2: class = double, size = [4  4]</a:t>
            </a:r>
            <a:endParaRPr lang="en-US" sz="1600" i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&gt;&gt; q{1}</a:t>
            </a:r>
          </a:p>
          <a:p>
            <a:pPr marL="0" indent="0">
              <a:buNone/>
            </a:pPr>
            <a:endParaRPr lang="fr-FR" sz="1600" i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i="1" dirty="0" smtClean="0">
                <a:latin typeface="Lucida Console" panose="020B0609040504020204" pitchFamily="49" charset="0"/>
              </a:rPr>
              <a:t>ans </a:t>
            </a:r>
            <a:r>
              <a:rPr lang="fr-FR" sz="1600" i="1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buNone/>
            </a:pPr>
            <a:endParaRPr lang="fr-FR" sz="1600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i="1" dirty="0">
                <a:latin typeface="Lucida Console" panose="020B0609040504020204" pitchFamily="49" charset="0"/>
              </a:rPr>
              <a:t>     8     1     6</a:t>
            </a:r>
          </a:p>
          <a:p>
            <a:pPr marL="0" indent="0">
              <a:buNone/>
            </a:pPr>
            <a:r>
              <a:rPr lang="fr-FR" sz="1600" i="1" dirty="0">
                <a:latin typeface="Lucida Console" panose="020B0609040504020204" pitchFamily="49" charset="0"/>
              </a:rPr>
              <a:t>     3     5     7</a:t>
            </a:r>
          </a:p>
          <a:p>
            <a:pPr marL="0" indent="0">
              <a:buNone/>
            </a:pPr>
            <a:r>
              <a:rPr lang="fr-FR" sz="1600" i="1" dirty="0">
                <a:latin typeface="Lucida Console" panose="020B0609040504020204" pitchFamily="49" charset="0"/>
              </a:rPr>
              <a:t>     4     9     </a:t>
            </a:r>
            <a:r>
              <a:rPr lang="fr-FR" sz="1600" i="1" dirty="0" smtClean="0">
                <a:latin typeface="Lucida Console" panose="020B0609040504020204" pitchFamily="49" charset="0"/>
              </a:rPr>
              <a:t>2</a:t>
            </a:r>
            <a:endParaRPr lang="en-US" sz="1600" i="1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41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Lucida Sans" pitchFamily="34" charset="0"/>
              </a:rPr>
              <a:t>s</a:t>
            </a:r>
            <a:r>
              <a:rPr lang="en-US" dirty="0" err="1" smtClean="0">
                <a:latin typeface="Lucida Sans" pitchFamily="34" charset="0"/>
              </a:rPr>
              <a:t>pmd</a:t>
            </a:r>
            <a:r>
              <a:rPr lang="en-US" dirty="0" smtClean="0">
                <a:latin typeface="Lucida Sans" pitchFamily="34" charset="0"/>
              </a:rPr>
              <a:t> (7): where are the data?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48768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</a:t>
            </a:r>
            <a:r>
              <a:rPr lang="en-US" b="1" dirty="0" smtClean="0">
                <a:latin typeface="Lucida Sans" pitchFamily="34" charset="0"/>
              </a:rPr>
              <a:t>before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block: copied to all workers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</a:t>
            </a:r>
            <a:r>
              <a:rPr lang="en-US" b="1" dirty="0" smtClean="0">
                <a:latin typeface="Lucida Sans" pitchFamily="34" charset="0"/>
              </a:rPr>
              <a:t>in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block, then unique to worker, </a:t>
            </a:r>
            <a:r>
              <a:rPr lang="en-US" i="1" dirty="0" smtClean="0">
                <a:latin typeface="Lucida Sans" pitchFamily="34" charset="0"/>
              </a:rPr>
              <a:t>composite </a:t>
            </a:r>
            <a:r>
              <a:rPr lang="en-US" dirty="0" smtClean="0">
                <a:latin typeface="Lucida Sans" pitchFamily="34" charset="0"/>
              </a:rPr>
              <a:t>on client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as a </a:t>
            </a:r>
            <a:r>
              <a:rPr lang="en-US" u="sng" dirty="0" smtClean="0">
                <a:latin typeface="Lucida Sans" pitchFamily="34" charset="0"/>
              </a:rPr>
              <a:t>distributed</a:t>
            </a:r>
            <a:r>
              <a:rPr lang="en-US" dirty="0" smtClean="0">
                <a:latin typeface="Lucida Sans" pitchFamily="34" charset="0"/>
              </a:rPr>
              <a:t> array before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: divided up as a </a:t>
            </a:r>
            <a:r>
              <a:rPr lang="en-US" u="sng" dirty="0" err="1" smtClean="0">
                <a:latin typeface="Lucida Sans" pitchFamily="34" charset="0"/>
              </a:rPr>
              <a:t>codistributed</a:t>
            </a:r>
            <a:r>
              <a:rPr lang="en-US" dirty="0" smtClean="0">
                <a:latin typeface="Lucida Sans" pitchFamily="34" charset="0"/>
              </a:rPr>
              <a:t> array on workers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W = ones(6,6); </a:t>
            </a:r>
            <a:endParaRPr lang="en-US" sz="1600" i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W </a:t>
            </a:r>
            <a:r>
              <a:rPr lang="en-US" sz="1600" i="1" dirty="0">
                <a:latin typeface="Lucida Console" panose="020B0609040504020204" pitchFamily="49" charset="0"/>
              </a:rPr>
              <a:t>= distributed(W); </a:t>
            </a:r>
            <a:r>
              <a:rPr lang="en-US" sz="1600" i="1" dirty="0">
                <a:solidFill>
                  <a:schemeClr val="tx2"/>
                </a:solidFill>
                <a:latin typeface="Lucida Console" panose="020B0609040504020204" pitchFamily="49" charset="0"/>
              </a:rPr>
              <a:t>% Distribute to the workers </a:t>
            </a:r>
            <a:endParaRPr lang="en-US" sz="1600" i="1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i="1" dirty="0" err="1" smtClean="0">
                <a:latin typeface="Lucida Console" panose="020B0609040504020204" pitchFamily="49" charset="0"/>
              </a:rPr>
              <a:t>spmd</a:t>
            </a:r>
            <a:r>
              <a:rPr lang="en-US" sz="1600" i="1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  T </a:t>
            </a:r>
            <a:r>
              <a:rPr lang="en-US" sz="1600" i="1" dirty="0">
                <a:latin typeface="Lucida Console" panose="020B0609040504020204" pitchFamily="49" charset="0"/>
              </a:rPr>
              <a:t>= W*2</a:t>
            </a:r>
            <a:r>
              <a:rPr lang="en-US" sz="1600" i="1" dirty="0" smtClean="0">
                <a:latin typeface="Lucida Console" panose="020B0609040504020204" pitchFamily="49" charset="0"/>
              </a:rPr>
              <a:t>; </a:t>
            </a:r>
            <a:r>
              <a:rPr lang="en-US" sz="1600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% </a:t>
            </a:r>
            <a:r>
              <a:rPr lang="en-US" sz="1600" i="1" dirty="0">
                <a:solidFill>
                  <a:schemeClr val="tx2"/>
                </a:solidFill>
                <a:latin typeface="Lucida Console" panose="020B0609040504020204" pitchFamily="49" charset="0"/>
              </a:rPr>
              <a:t>Calculation performed on workers, in parallel </a:t>
            </a:r>
            <a:r>
              <a:rPr lang="en-US" sz="1600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 </a:t>
            </a:r>
            <a:r>
              <a:rPr lang="en-US" sz="1600" i="1" dirty="0" smtClean="0">
                <a:latin typeface="Lucida Console" panose="020B0609040504020204" pitchFamily="49" charset="0"/>
              </a:rPr>
              <a:t>          </a:t>
            </a:r>
            <a:r>
              <a:rPr lang="en-US" sz="1600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% T </a:t>
            </a:r>
            <a:r>
              <a:rPr lang="en-US" sz="1600" i="1" dirty="0">
                <a:solidFill>
                  <a:schemeClr val="tx2"/>
                </a:solidFill>
                <a:latin typeface="Lucida Console" panose="020B0609040504020204" pitchFamily="49" charset="0"/>
              </a:rPr>
              <a:t>and W are both </a:t>
            </a:r>
            <a:r>
              <a:rPr lang="en-US" sz="1600" b="1" i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codistributed</a:t>
            </a:r>
            <a:r>
              <a:rPr lang="en-US" sz="1600" i="1" dirty="0">
                <a:solidFill>
                  <a:schemeClr val="tx2"/>
                </a:solidFill>
                <a:latin typeface="Lucida Console" panose="020B0609040504020204" pitchFamily="49" charset="0"/>
              </a:rPr>
              <a:t> arrays here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end </a:t>
            </a:r>
            <a:endParaRPr lang="en-US" sz="1600" i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T </a:t>
            </a:r>
            <a:r>
              <a:rPr lang="en-US" sz="1600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% </a:t>
            </a:r>
            <a:r>
              <a:rPr lang="en-US" sz="1600" i="1" dirty="0">
                <a:solidFill>
                  <a:schemeClr val="tx2"/>
                </a:solidFill>
                <a:latin typeface="Lucida Console" panose="020B0609040504020204" pitchFamily="49" charset="0"/>
              </a:rPr>
              <a:t>View results in </a:t>
            </a:r>
            <a:r>
              <a:rPr lang="en-US" sz="1600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client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sz="1600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% T and W are both </a:t>
            </a:r>
            <a:r>
              <a:rPr lang="en-US" sz="1600" b="1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distributed</a:t>
            </a:r>
            <a:r>
              <a:rPr lang="en-US" sz="1600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arrays here</a:t>
            </a:r>
          </a:p>
          <a:p>
            <a:pPr marL="0" indent="0">
              <a:buNone/>
            </a:pPr>
            <a:endParaRPr lang="en-US" sz="2000" dirty="0">
              <a:latin typeface="Lucida Sans" pitchFamily="34" charset="0"/>
              <a:cs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88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Lucida Sans" pitchFamily="34" charset="0"/>
              </a:rPr>
              <a:t>s</a:t>
            </a:r>
            <a:r>
              <a:rPr lang="en-US" dirty="0" err="1" smtClean="0">
                <a:latin typeface="Lucida Sans" pitchFamily="34" charset="0"/>
              </a:rPr>
              <a:t>pmd</a:t>
            </a:r>
            <a:r>
              <a:rPr lang="en-US" dirty="0" smtClean="0">
                <a:latin typeface="Lucida Sans" pitchFamily="34" charset="0"/>
              </a:rPr>
              <a:t> (8): where are the data?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540745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</a:t>
            </a:r>
            <a:r>
              <a:rPr lang="en-US" b="1" dirty="0" smtClean="0">
                <a:latin typeface="Lucida Sans" pitchFamily="34" charset="0"/>
              </a:rPr>
              <a:t>before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block: copied to all workers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</a:t>
            </a:r>
            <a:r>
              <a:rPr lang="en-US" b="1" dirty="0" smtClean="0">
                <a:latin typeface="Lucida Sans" pitchFamily="34" charset="0"/>
              </a:rPr>
              <a:t>in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 block, then unique to worker, </a:t>
            </a:r>
            <a:r>
              <a:rPr lang="en-US" i="1" dirty="0" smtClean="0">
                <a:latin typeface="Lucida Sans" pitchFamily="34" charset="0"/>
              </a:rPr>
              <a:t>composite </a:t>
            </a:r>
            <a:r>
              <a:rPr lang="en-US" dirty="0" smtClean="0">
                <a:latin typeface="Lucida Sans" pitchFamily="34" charset="0"/>
              </a:rPr>
              <a:t>on client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created as a </a:t>
            </a:r>
            <a:r>
              <a:rPr lang="en-US" u="sng" dirty="0" smtClean="0">
                <a:latin typeface="Lucida Sans" pitchFamily="34" charset="0"/>
              </a:rPr>
              <a:t>distributed</a:t>
            </a:r>
            <a:r>
              <a:rPr lang="en-US" dirty="0" smtClean="0">
                <a:latin typeface="Lucida Sans" pitchFamily="34" charset="0"/>
              </a:rPr>
              <a:t> array </a:t>
            </a:r>
            <a:r>
              <a:rPr lang="en-US" b="1" dirty="0" smtClean="0">
                <a:latin typeface="Lucida Sans" pitchFamily="34" charset="0"/>
              </a:rPr>
              <a:t>before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 smtClean="0">
                <a:latin typeface="Lucida Sans" pitchFamily="34" charset="0"/>
              </a:rPr>
              <a:t>spmd</a:t>
            </a:r>
            <a:r>
              <a:rPr lang="en-US" dirty="0" smtClean="0">
                <a:latin typeface="Lucida Sans" pitchFamily="34" charset="0"/>
              </a:rPr>
              <a:t>: divided up as a </a:t>
            </a:r>
            <a:r>
              <a:rPr lang="en-US" u="sng" dirty="0" err="1" smtClean="0">
                <a:latin typeface="Lucida Sans" pitchFamily="34" charset="0"/>
              </a:rPr>
              <a:t>codistributed</a:t>
            </a:r>
            <a:r>
              <a:rPr lang="en-US" dirty="0" smtClean="0">
                <a:latin typeface="Lucida Sans" pitchFamily="34" charset="0"/>
              </a:rPr>
              <a:t> array on workers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Lucida Sans" pitchFamily="34" charset="0"/>
              </a:rPr>
              <a:t>created as a </a:t>
            </a:r>
            <a:r>
              <a:rPr lang="en-US" u="sng" dirty="0" err="1" smtClean="0">
                <a:latin typeface="Lucida Sans" pitchFamily="34" charset="0"/>
              </a:rPr>
              <a:t>codistributed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>
                <a:latin typeface="Lucida Sans" pitchFamily="34" charset="0"/>
              </a:rPr>
              <a:t>array </a:t>
            </a:r>
            <a:r>
              <a:rPr lang="en-US" b="1" dirty="0" smtClean="0">
                <a:latin typeface="Lucida Sans" pitchFamily="34" charset="0"/>
              </a:rPr>
              <a:t>in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i="1" dirty="0" err="1">
                <a:latin typeface="Lucida Sans" pitchFamily="34" charset="0"/>
              </a:rPr>
              <a:t>spmd</a:t>
            </a:r>
            <a:r>
              <a:rPr lang="en-US" dirty="0">
                <a:latin typeface="Lucida Sans" pitchFamily="34" charset="0"/>
              </a:rPr>
              <a:t>: divided up </a:t>
            </a:r>
            <a:r>
              <a:rPr lang="en-US" dirty="0" smtClean="0">
                <a:latin typeface="Lucida Sans" pitchFamily="34" charset="0"/>
              </a:rPr>
              <a:t>on workers, accessible as </a:t>
            </a:r>
            <a:r>
              <a:rPr lang="en-US" u="sng" dirty="0" smtClean="0">
                <a:latin typeface="Lucida Sans" pitchFamily="34" charset="0"/>
              </a:rPr>
              <a:t>distributed</a:t>
            </a:r>
            <a:r>
              <a:rPr lang="en-US" dirty="0" smtClean="0">
                <a:latin typeface="Lucida Sans" pitchFamily="34" charset="0"/>
              </a:rPr>
              <a:t> array on client</a:t>
            </a:r>
            <a:endParaRPr lang="en-US" dirty="0">
              <a:latin typeface="Lucida Sans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1600" i="1" dirty="0" err="1" smtClean="0">
                <a:latin typeface="Lucida Console" panose="020B0609040504020204" pitchFamily="49" charset="0"/>
              </a:rPr>
              <a:t>spmd</a:t>
            </a:r>
            <a:r>
              <a:rPr lang="en-US" sz="1600" i="1" dirty="0" smtClean="0">
                <a:latin typeface="Lucida Console" panose="020B0609040504020204" pitchFamily="49" charset="0"/>
              </a:rPr>
              <a:t>(2) 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   RR </a:t>
            </a:r>
            <a:r>
              <a:rPr lang="en-US" sz="1600" i="1" dirty="0">
                <a:latin typeface="Lucida Console" panose="020B0609040504020204" pitchFamily="49" charset="0"/>
              </a:rPr>
              <a:t>= </a:t>
            </a:r>
            <a:r>
              <a:rPr lang="en-US" sz="1600" i="1" dirty="0" smtClean="0">
                <a:latin typeface="Lucida Console" panose="020B0609040504020204" pitchFamily="49" charset="0"/>
              </a:rPr>
              <a:t>rand(20</a:t>
            </a:r>
            <a:r>
              <a:rPr lang="en-US" sz="1600" i="1" dirty="0">
                <a:latin typeface="Lucida Console" panose="020B0609040504020204" pitchFamily="49" charset="0"/>
              </a:rPr>
              <a:t>, </a:t>
            </a:r>
            <a:r>
              <a:rPr lang="en-US" sz="1600" i="1" dirty="0" err="1">
                <a:latin typeface="Lucida Console" panose="020B0609040504020204" pitchFamily="49" charset="0"/>
              </a:rPr>
              <a:t>codistributor</a:t>
            </a:r>
            <a:r>
              <a:rPr lang="en-US" sz="1600" i="1" dirty="0" smtClean="0">
                <a:latin typeface="Lucida Console" panose="020B0609040504020204" pitchFamily="49" charset="0"/>
              </a:rPr>
              <a:t>()); </a:t>
            </a:r>
            <a:r>
              <a:rPr lang="en-US" sz="1600" i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% worker stores 20x10 array </a:t>
            </a:r>
            <a:endParaRPr lang="en-US" sz="1600" i="1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anose="020B06090405040202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 smtClean="0">
              <a:latin typeface="Lucida Sans" pitchFamily="34" charset="0"/>
              <a:cs typeface="Lucida Sans" pitchFamily="34" charset="0"/>
            </a:endParaRPr>
          </a:p>
          <a:p>
            <a:pPr marL="0" indent="0">
              <a:buNone/>
            </a:pPr>
            <a:endParaRPr lang="en-US" dirty="0" smtClean="0">
              <a:latin typeface="Lucida Sans" pitchFamily="34" charset="0"/>
              <a:cs typeface="Lucida Sans" pitchFamily="34" charset="0"/>
            </a:endParaRPr>
          </a:p>
          <a:p>
            <a:pPr marL="0" indent="0">
              <a:buNone/>
            </a:pPr>
            <a:endParaRPr lang="en-US" dirty="0" smtClean="0">
              <a:latin typeface="Lucida Sans" pitchFamily="34" charset="0"/>
              <a:cs typeface="Lucida Sans" pitchFamily="34" charset="0"/>
            </a:endParaRPr>
          </a:p>
          <a:p>
            <a:pPr marL="0" indent="0">
              <a:buNone/>
            </a:pPr>
            <a:endParaRPr lang="en-US" dirty="0">
              <a:latin typeface="Lucida Sans" pitchFamily="34" charset="0"/>
              <a:cs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53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Lucida Sans" pitchFamily="34" charset="0"/>
              </a:rPr>
              <a:t>Distributed matrices (1): creation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540745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Lucida Sans" pitchFamily="34" charset="0"/>
              </a:rPr>
              <a:t>There are many ways to create distributed matrices – you have a great deal of control.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A </a:t>
            </a:r>
            <a:r>
              <a:rPr lang="en-US" sz="1600" i="1" dirty="0">
                <a:latin typeface="Lucida Console" pitchFamily="49" charset="0"/>
              </a:rPr>
              <a:t>= rand(3000); B = rand(3000</a:t>
            </a:r>
            <a:r>
              <a:rPr lang="en-US" sz="1600" i="1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1" dirty="0" err="1" smtClean="0">
                <a:latin typeface="Lucida Console" pitchFamily="49" charset="0"/>
              </a:rPr>
              <a:t>spmd</a:t>
            </a:r>
            <a:endParaRPr lang="en-US" sz="1600" i="1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>
                <a:latin typeface="Lucida Console" pitchFamily="49" charset="0"/>
              </a:rPr>
              <a:t> </a:t>
            </a:r>
            <a:r>
              <a:rPr lang="en-US" sz="1600" i="1" dirty="0" smtClean="0">
                <a:latin typeface="Lucida Console" pitchFamily="49" charset="0"/>
              </a:rPr>
              <a:t> p </a:t>
            </a:r>
            <a:r>
              <a:rPr lang="en-US" sz="1600" i="1" dirty="0">
                <a:latin typeface="Lucida Console" pitchFamily="49" charset="0"/>
              </a:rPr>
              <a:t>= rand(n, codistributor1d(1));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2 ways to directly create</a:t>
            </a:r>
          </a:p>
          <a:p>
            <a:pPr marL="0" indent="0">
              <a:buNone/>
            </a:pPr>
            <a:r>
              <a:rPr lang="en-US" sz="1600" i="1" dirty="0">
                <a:latin typeface="Lucida Console" pitchFamily="49" charset="0"/>
              </a:rPr>
              <a:t> </a:t>
            </a:r>
            <a:r>
              <a:rPr lang="en-US" sz="1600" i="1" dirty="0" smtClean="0">
                <a:latin typeface="Lucida Console" pitchFamily="49" charset="0"/>
              </a:rPr>
              <a:t> q </a:t>
            </a:r>
            <a:r>
              <a:rPr lang="en-US" sz="1600" i="1" dirty="0">
                <a:latin typeface="Lucida Console" pitchFamily="49" charset="0"/>
              </a:rPr>
              <a:t>= </a:t>
            </a:r>
            <a:r>
              <a:rPr lang="en-US" sz="1600" i="1" dirty="0" err="1">
                <a:latin typeface="Lucida Console" pitchFamily="49" charset="0"/>
              </a:rPr>
              <a:t>codistributed.rand</a:t>
            </a:r>
            <a:r>
              <a:rPr lang="en-US" sz="1600" i="1" dirty="0">
                <a:latin typeface="Lucida Console" pitchFamily="49" charset="0"/>
              </a:rPr>
              <a:t>(n);     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distributed random array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s </a:t>
            </a:r>
            <a:r>
              <a:rPr lang="en-US" sz="1600" i="1" dirty="0">
                <a:latin typeface="Lucida Console" pitchFamily="49" charset="0"/>
              </a:rPr>
              <a:t>= p * q;  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run on workers; s is distributed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% </a:t>
            </a:r>
            <a:r>
              <a:rPr lang="en-US" sz="1600" i="1" dirty="0">
                <a:latin typeface="Lucida Console" pitchFamily="49" charset="0"/>
              </a:rPr>
              <a:t>distribute matrix after it is created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u </a:t>
            </a:r>
            <a:r>
              <a:rPr lang="en-US" sz="1600" i="1" dirty="0">
                <a:latin typeface="Lucida Console" pitchFamily="49" charset="0"/>
              </a:rPr>
              <a:t>= </a:t>
            </a:r>
            <a:r>
              <a:rPr lang="en-US" sz="1600" i="1" dirty="0" err="1">
                <a:latin typeface="Lucida Console" pitchFamily="49" charset="0"/>
              </a:rPr>
              <a:t>codistributed</a:t>
            </a:r>
            <a:r>
              <a:rPr lang="en-US" sz="1600" i="1" dirty="0">
                <a:latin typeface="Lucida Console" pitchFamily="49" charset="0"/>
              </a:rPr>
              <a:t>(A, codistributor1d(1));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by row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v </a:t>
            </a:r>
            <a:r>
              <a:rPr lang="en-US" sz="1600" i="1" dirty="0">
                <a:latin typeface="Lucida Console" pitchFamily="49" charset="0"/>
              </a:rPr>
              <a:t>= </a:t>
            </a:r>
            <a:r>
              <a:rPr lang="en-US" sz="1600" i="1" dirty="0" err="1">
                <a:latin typeface="Lucida Console" pitchFamily="49" charset="0"/>
              </a:rPr>
              <a:t>codistributed</a:t>
            </a:r>
            <a:r>
              <a:rPr lang="en-US" sz="1600" i="1" dirty="0">
                <a:latin typeface="Lucida Console" pitchFamily="49" charset="0"/>
              </a:rPr>
              <a:t>(B, codistributor1d(2));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by column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w </a:t>
            </a:r>
            <a:r>
              <a:rPr lang="en-US" sz="1600" i="1" dirty="0">
                <a:latin typeface="Lucida Console" pitchFamily="49" charset="0"/>
              </a:rPr>
              <a:t>= u * v;  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run on workers; w is distributed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end</a:t>
            </a:r>
            <a:endParaRPr lang="en-US" sz="1600" i="1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1600" i="1" dirty="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02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0" y="406400"/>
            <a:ext cx="8520276" cy="736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Lucida Sans" pitchFamily="34" charset="0"/>
              </a:rPr>
              <a:t>Distributed matrices (2): efficiency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416102" cy="5407456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matrix-matrix multiply,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here </a:t>
            </a:r>
            <a:r>
              <a:rPr lang="en-US" dirty="0">
                <a:latin typeface="Arial" pitchFamily="34" charset="0"/>
                <a:cs typeface="Arial" pitchFamily="34" charset="0"/>
              </a:rPr>
              <a:t>are 4 combinations on how to distribute the 2 matrices (by row or column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- some </a:t>
            </a:r>
            <a:r>
              <a:rPr lang="en-US" dirty="0">
                <a:latin typeface="Arial" pitchFamily="34" charset="0"/>
                <a:cs typeface="Arial" pitchFamily="34" charset="0"/>
              </a:rPr>
              <a:t>perform better than others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n = 3000; A = rand(n); B = rand(n);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spmd</a:t>
            </a:r>
            <a:endParaRPr lang="en-US" sz="1600" dirty="0">
              <a:latin typeface="Lucida Console" panose="020B060904050402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  </a:t>
            </a:r>
            <a:r>
              <a:rPr lang="en-US" sz="1600" dirty="0" err="1" smtClean="0">
                <a:latin typeface="Lucida Console" panose="020B0609040504020204" pitchFamily="49" charset="0"/>
                <a:cs typeface="Arial" pitchFamily="34" charset="0"/>
              </a:rPr>
              <a:t>ar</a:t>
            </a: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codistributed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(A, codistributor1d(1))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%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distributed by row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  ac 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codistributed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(A, codistributor1d(2))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%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distributed by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col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  </a:t>
            </a:r>
            <a:r>
              <a:rPr lang="en-US" sz="1600" dirty="0" err="1" smtClean="0">
                <a:latin typeface="Lucida Console" panose="020B0609040504020204" pitchFamily="49" charset="0"/>
                <a:cs typeface="Arial" pitchFamily="34" charset="0"/>
              </a:rPr>
              <a:t>br</a:t>
            </a: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codistributed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(B, codistributor1d(1))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%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distributed by row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  </a:t>
            </a:r>
            <a:r>
              <a:rPr lang="en-US" sz="1600" dirty="0" err="1" smtClean="0">
                <a:latin typeface="Lucida Console" panose="020B0609040504020204" pitchFamily="49" charset="0"/>
                <a:cs typeface="Arial" pitchFamily="34" charset="0"/>
              </a:rPr>
              <a:t>bc</a:t>
            </a: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codistributed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(B, codistributor1d(2))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%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distributed by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Arial" pitchFamily="34" charset="0"/>
              </a:rPr>
              <a:t>col  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  </a:t>
            </a:r>
            <a:r>
              <a:rPr lang="en-US" sz="1600" dirty="0" err="1" smtClean="0">
                <a:latin typeface="Lucida Console" panose="020B0609040504020204" pitchFamily="49" charset="0"/>
                <a:cs typeface="Arial" pitchFamily="34" charset="0"/>
              </a:rPr>
              <a:t>crr</a:t>
            </a: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ar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 *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br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;    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crc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ar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 *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bc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; 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  </a:t>
            </a:r>
            <a:r>
              <a:rPr lang="en-US" sz="1600" dirty="0" err="1" smtClean="0">
                <a:latin typeface="Lucida Console" panose="020B0609040504020204" pitchFamily="49" charset="0"/>
                <a:cs typeface="Arial" pitchFamily="34" charset="0"/>
              </a:rPr>
              <a:t>ccr</a:t>
            </a: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= ac * </a:t>
            </a:r>
            <a:r>
              <a:rPr lang="en-US" sz="1600" dirty="0" err="1">
                <a:latin typeface="Lucida Console" panose="020B0609040504020204" pitchFamily="49" charset="0"/>
                <a:cs typeface="Arial" pitchFamily="34" charset="0"/>
              </a:rPr>
              <a:t>br</a:t>
            </a: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;    ccc = ac * </a:t>
            </a:r>
            <a:r>
              <a:rPr lang="en-US" sz="1600" dirty="0" err="1" smtClean="0">
                <a:latin typeface="Lucida Console" panose="020B0609040504020204" pitchFamily="49" charset="0"/>
                <a:cs typeface="Arial" pitchFamily="34" charset="0"/>
              </a:rPr>
              <a:t>bc</a:t>
            </a: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  <a:cs typeface="Arial" pitchFamily="34" charset="0"/>
              </a:rPr>
              <a:t>e</a:t>
            </a:r>
            <a:r>
              <a:rPr lang="en-US" sz="1600" dirty="0" smtClean="0">
                <a:latin typeface="Lucida Console" panose="020B0609040504020204" pitchFamily="49" charset="0"/>
                <a:cs typeface="Arial" pitchFamily="34" charset="0"/>
              </a:rPr>
              <a:t>nd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  <a:cs typeface="Arial" pitchFamily="34" charset="0"/>
              </a:rPr>
              <a:t>Wall-clock </a:t>
            </a:r>
            <a:r>
              <a:rPr lang="en-US" dirty="0">
                <a:latin typeface="Lucida Sans" panose="020B0602030504020204" pitchFamily="34" charset="0"/>
                <a:cs typeface="Arial" pitchFamily="34" charset="0"/>
              </a:rPr>
              <a:t>times of the four ways to distribute  </a:t>
            </a:r>
            <a:r>
              <a:rPr lang="en-US" i="1" dirty="0">
                <a:latin typeface="Lucida Sans" panose="020B0602030504020204" pitchFamily="34" charset="0"/>
                <a:cs typeface="Arial" pitchFamily="34" charset="0"/>
              </a:rPr>
              <a:t>A</a:t>
            </a:r>
            <a:r>
              <a:rPr lang="en-US" dirty="0">
                <a:latin typeface="Lucida Sans" panose="020B0602030504020204" pitchFamily="34" charset="0"/>
                <a:cs typeface="Arial" pitchFamily="34" charset="0"/>
              </a:rPr>
              <a:t>  and </a:t>
            </a:r>
            <a:r>
              <a:rPr lang="en-US" i="1" dirty="0">
                <a:latin typeface="Lucida Sans" panose="020B0602030504020204" pitchFamily="34" charset="0"/>
                <a:cs typeface="Arial" pitchFamily="34" charset="0"/>
              </a:rPr>
              <a:t>B</a:t>
            </a:r>
            <a:r>
              <a:rPr lang="en-US" dirty="0">
                <a:latin typeface="Lucida Sans" panose="020B0602030504020204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en-US" sz="1600" i="1" dirty="0" smtClean="0">
              <a:latin typeface="Lucida Sans" pitchFamily="34" charset="0"/>
            </a:endParaRPr>
          </a:p>
          <a:p>
            <a:pPr marL="0" indent="0">
              <a:buNone/>
            </a:pPr>
            <a:endParaRPr lang="en-US" sz="1600" i="1" dirty="0">
              <a:latin typeface="Lucida Sans" pitchFamily="34" charset="0"/>
            </a:endParaRPr>
          </a:p>
          <a:p>
            <a:pPr marL="0" indent="0">
              <a:buNone/>
            </a:pPr>
            <a:endParaRPr lang="en-US" sz="1600" i="1" dirty="0" smtClean="0">
              <a:latin typeface="Lucida Sans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10088"/>
              </p:ext>
            </p:extLst>
          </p:nvPr>
        </p:nvGraphicFramePr>
        <p:xfrm>
          <a:off x="1127332" y="5498506"/>
          <a:ext cx="6248402" cy="77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80"/>
                <a:gridCol w="1581874"/>
                <a:gridCol w="1581874"/>
                <a:gridCol w="158187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</a:rPr>
                        <a:t>C</a:t>
                      </a:r>
                      <a:r>
                        <a:rPr lang="en-US" sz="1600" baseline="0" dirty="0" smtClean="0">
                          <a:latin typeface="Arial" pitchFamily="34" charset="0"/>
                        </a:rPr>
                        <a:t> (row x row)</a:t>
                      </a:r>
                      <a:endParaRPr lang="en-US" sz="16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</a:rPr>
                        <a:t>C (row x col)</a:t>
                      </a:r>
                      <a:endParaRPr lang="en-US" sz="16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</a:rPr>
                        <a:t>C (col</a:t>
                      </a:r>
                      <a:r>
                        <a:rPr lang="en-US" sz="1600" baseline="0" dirty="0" smtClean="0">
                          <a:latin typeface="Arial" pitchFamily="34" charset="0"/>
                        </a:rPr>
                        <a:t> x row)</a:t>
                      </a:r>
                      <a:endParaRPr lang="en-US" sz="16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</a:rPr>
                        <a:t>C (col x col)</a:t>
                      </a:r>
                      <a:endParaRPr lang="en-US" sz="1600">
                        <a:latin typeface="Arial" pitchFamily="34" charset="0"/>
                      </a:endParaRPr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2.44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2.22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3.95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3.67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67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latin typeface="Lucida Sans" panose="020B0602030504020204" pitchFamily="34" charset="0"/>
                  </a:rPr>
                  <a:t>“Speedup” is a measure of performance improvement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Lucida Sans" panose="020B0602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speedup</m:t>
                      </m:r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𝑜𝑙𝑑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𝑛𝑒𝑤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Lucida Sans" panose="020B0602030504020204" pitchFamily="34" charset="0"/>
                </a:endParaRPr>
              </a:p>
              <a:p>
                <a:endParaRPr lang="en-US" sz="2000" dirty="0" smtClean="0">
                  <a:latin typeface="Lucida Sans" panose="020B0602030504020204" pitchFamily="34" charset="0"/>
                </a:endParaRPr>
              </a:p>
              <a:p>
                <a:r>
                  <a:rPr lang="en-US" sz="2000" dirty="0" smtClean="0">
                    <a:latin typeface="Lucida Sans" panose="020B0602030504020204" pitchFamily="34" charset="0"/>
                  </a:rPr>
                  <a:t>For a parallel program, we can with an arbitrary number of cores, </a:t>
                </a:r>
                <a:r>
                  <a:rPr lang="en-US" sz="2000" i="1" dirty="0" smtClean="0">
                    <a:latin typeface="Lucida Sans" panose="020B0602030504020204" pitchFamily="34" charset="0"/>
                  </a:rPr>
                  <a:t>n</a:t>
                </a:r>
                <a:r>
                  <a:rPr lang="en-US" sz="2000" dirty="0" smtClean="0">
                    <a:latin typeface="Lucida Sans" panose="020B0602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Lucida Sans" panose="020B0602030504020204" pitchFamily="34" charset="0"/>
                </a:endParaRPr>
              </a:p>
              <a:p>
                <a:r>
                  <a:rPr lang="en-US" sz="2000" dirty="0" smtClean="0">
                    <a:latin typeface="Lucida Sans" panose="020B0602030504020204" pitchFamily="34" charset="0"/>
                  </a:rPr>
                  <a:t>Parallel speedup is a function of the number of cores</a:t>
                </a:r>
                <a:endParaRPr lang="en-US" sz="2000" i="1" dirty="0" smtClean="0">
                  <a:latin typeface="Lucida Sans" panose="020B0602030504020204" pitchFamily="34" charset="0"/>
                </a:endParaRPr>
              </a:p>
              <a:p>
                <a:endParaRPr lang="en-US" sz="2000" i="1" dirty="0">
                  <a:latin typeface="Lucida Sans" panose="020B0602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speedup</m:t>
                      </m:r>
                      <m:r>
                        <a:rPr lang="en-US" sz="2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b="0" i="0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𝑜𝑙𝑑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0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Parallel speedup, and its limits (1)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0" y="406400"/>
            <a:ext cx="8520276" cy="736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Lucida Sans" pitchFamily="34" charset="0"/>
              </a:rPr>
              <a:t>Distributed matrices (3): function overloading 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416102" cy="5407456"/>
          </a:xfrm>
        </p:spPr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Some function/operators will recognize distributed array inputs and execute in parallel</a:t>
            </a:r>
          </a:p>
          <a:p>
            <a:pPr marL="0" indent="0">
              <a:buNone/>
            </a:pPr>
            <a:r>
              <a:rPr lang="en-US" dirty="0" smtClean="0">
                <a:latin typeface="Lucida Sans" panose="020B06020305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 err="1" smtClean="0">
                <a:latin typeface="Lucida Console" pitchFamily="49" charset="0"/>
              </a:rPr>
              <a:t>matlabpool</a:t>
            </a:r>
            <a:r>
              <a:rPr lang="en-US" sz="1600" i="1" dirty="0" smtClean="0">
                <a:latin typeface="Lucida Console" pitchFamily="49" charset="0"/>
              </a:rPr>
              <a:t> </a:t>
            </a:r>
            <a:r>
              <a:rPr lang="en-US" sz="1600" i="1" dirty="0">
                <a:latin typeface="Lucida Console" pitchFamily="49" charset="0"/>
              </a:rPr>
              <a:t>open </a:t>
            </a:r>
            <a:r>
              <a:rPr lang="en-US" sz="1600" i="1" dirty="0" smtClean="0">
                <a:latin typeface="Lucida Console" pitchFamily="49" charset="0"/>
              </a:rPr>
              <a:t>4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n </a:t>
            </a:r>
            <a:r>
              <a:rPr lang="en-US" sz="1600" i="1" dirty="0">
                <a:latin typeface="Lucida Console" pitchFamily="49" charset="0"/>
              </a:rPr>
              <a:t>= 3000; A = rand(n); B = rand(n);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C </a:t>
            </a:r>
            <a:r>
              <a:rPr lang="en-US" sz="1600" i="1" dirty="0">
                <a:latin typeface="Lucida Console" pitchFamily="49" charset="0"/>
              </a:rPr>
              <a:t>= A * B;         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run with 4 threads</a:t>
            </a:r>
          </a:p>
          <a:p>
            <a:pPr marL="0" indent="0">
              <a:buNone/>
            </a:pPr>
            <a:r>
              <a:rPr lang="en-US" sz="1600" i="1" dirty="0" err="1" smtClean="0">
                <a:latin typeface="Lucida Console" pitchFamily="49" charset="0"/>
              </a:rPr>
              <a:t>maxNumCompThreads</a:t>
            </a:r>
            <a:r>
              <a:rPr lang="en-US" sz="1600" i="1" dirty="0" smtClean="0">
                <a:latin typeface="Lucida Console" pitchFamily="49" charset="0"/>
              </a:rPr>
              <a:t>(1</a:t>
            </a:r>
            <a:r>
              <a:rPr lang="en-US" sz="1600" i="1" dirty="0">
                <a:latin typeface="Lucida Console" pitchFamily="49" charset="0"/>
              </a:rPr>
              <a:t>);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set threads to 1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C1 </a:t>
            </a:r>
            <a:r>
              <a:rPr lang="en-US" sz="1600" i="1" dirty="0">
                <a:latin typeface="Lucida Console" pitchFamily="49" charset="0"/>
              </a:rPr>
              <a:t>= A * B;        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run on single thread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a </a:t>
            </a:r>
            <a:r>
              <a:rPr lang="en-US" sz="1600" i="1" dirty="0">
                <a:latin typeface="Lucida Console" pitchFamily="49" charset="0"/>
              </a:rPr>
              <a:t>= distributed(A);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distributes A, B from client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b </a:t>
            </a:r>
            <a:r>
              <a:rPr lang="en-US" sz="1600" i="1" dirty="0">
                <a:latin typeface="Lucida Console" pitchFamily="49" charset="0"/>
              </a:rPr>
              <a:t>= distributed(B);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a, b on workers; accessible from client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c </a:t>
            </a:r>
            <a:r>
              <a:rPr lang="en-US" sz="1600" i="1" dirty="0">
                <a:latin typeface="Lucida Console" pitchFamily="49" charset="0"/>
              </a:rPr>
              <a:t>= a * b;         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run on workers; c is distributed</a:t>
            </a:r>
          </a:p>
          <a:p>
            <a:pPr marL="0" indent="0">
              <a:buNone/>
            </a:pPr>
            <a:r>
              <a:rPr lang="en-US" sz="1600" i="1" dirty="0" err="1" smtClean="0">
                <a:latin typeface="Lucida Console" pitchFamily="49" charset="0"/>
              </a:rPr>
              <a:t>matlabpool</a:t>
            </a:r>
            <a:r>
              <a:rPr lang="en-US" sz="1600" i="1" dirty="0" smtClean="0">
                <a:latin typeface="Lucida Console" pitchFamily="49" charset="0"/>
              </a:rPr>
              <a:t> close</a:t>
            </a:r>
          </a:p>
          <a:p>
            <a:pPr marL="0" indent="0">
              <a:buNone/>
            </a:pPr>
            <a:endParaRPr lang="en-US" sz="1600" i="1" dirty="0">
              <a:latin typeface="Lucida Console" pitchFamily="49" charset="0"/>
            </a:endParaRPr>
          </a:p>
          <a:p>
            <a:r>
              <a:rPr lang="en-US" dirty="0" err="1" smtClean="0">
                <a:latin typeface="Lucida Sans" panose="020B0602030504020204" pitchFamily="34" charset="0"/>
              </a:rPr>
              <a:t>Wallclock</a:t>
            </a:r>
            <a:r>
              <a:rPr lang="en-US" dirty="0" smtClean="0">
                <a:latin typeface="Lucida Sans" panose="020B0602030504020204" pitchFamily="34" charset="0"/>
              </a:rPr>
              <a:t> times for the above (distribution time accounted separately)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1600" i="1" dirty="0" smtClean="0">
              <a:latin typeface="Lucida Sans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8778"/>
              </p:ext>
            </p:extLst>
          </p:nvPr>
        </p:nvGraphicFramePr>
        <p:xfrm>
          <a:off x="809121" y="5490791"/>
          <a:ext cx="748030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075"/>
                <a:gridCol w="1870075"/>
                <a:gridCol w="1870075"/>
                <a:gridCol w="1870075"/>
              </a:tblGrid>
              <a:tr h="65937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*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(1 thread)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 *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(4 threads)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a = distribute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(A)</a:t>
                      </a:r>
                    </a:p>
                    <a:p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b = distribute(B)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c =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 *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(4 workers)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2021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12.06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3.25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2.15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3.89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50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Lucida Sans" pitchFamily="34" charset="0"/>
              </a:rPr>
              <a:t>Linear system example: Ax = b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881" y="1027528"/>
            <a:ext cx="8229600" cy="5407456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 smtClean="0">
                <a:solidFill>
                  <a:schemeClr val="tx2"/>
                </a:solidFill>
                <a:latin typeface="Lucida Console" pitchFamily="49" charset="0"/>
              </a:rPr>
              <a:t>%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serial </a:t>
            </a:r>
            <a:endParaRPr lang="en-US" sz="1600" i="1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n </a:t>
            </a:r>
            <a:r>
              <a:rPr lang="en-US" sz="1600" i="1" dirty="0">
                <a:latin typeface="Lucida Console" pitchFamily="49" charset="0"/>
              </a:rPr>
              <a:t>= 3000; M = rand(n); x = ones(n,1);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[A</a:t>
            </a:r>
            <a:r>
              <a:rPr lang="en-US" sz="1600" i="1" dirty="0">
                <a:latin typeface="Lucida Console" pitchFamily="49" charset="0"/>
              </a:rPr>
              <a:t>, b] = </a:t>
            </a:r>
            <a:r>
              <a:rPr lang="en-US" sz="1600" i="1" dirty="0" err="1">
                <a:latin typeface="Lucida Console" pitchFamily="49" charset="0"/>
              </a:rPr>
              <a:t>linearSystem</a:t>
            </a:r>
            <a:r>
              <a:rPr lang="en-US" sz="1600" i="1" dirty="0">
                <a:latin typeface="Lucida Console" pitchFamily="49" charset="0"/>
              </a:rPr>
              <a:t>(M, x);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u </a:t>
            </a:r>
            <a:r>
              <a:rPr lang="en-US" sz="1600" i="1" dirty="0">
                <a:latin typeface="Lucida Console" pitchFamily="49" charset="0"/>
              </a:rPr>
              <a:t>= A\b;   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solves Au = b; u should equal x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clear </a:t>
            </a:r>
            <a:r>
              <a:rPr lang="en-US" sz="1600" i="1" dirty="0">
                <a:latin typeface="Lucida Console" pitchFamily="49" charset="0"/>
              </a:rPr>
              <a:t>A b</a:t>
            </a:r>
          </a:p>
          <a:p>
            <a:pPr marL="0" indent="0">
              <a:buNone/>
            </a:pPr>
            <a:endParaRPr lang="en-US" sz="1600" i="1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tx2"/>
                </a:solidFill>
                <a:latin typeface="Lucida Console" pitchFamily="49" charset="0"/>
              </a:rPr>
              <a:t>% parallel in </a:t>
            </a:r>
            <a:r>
              <a:rPr lang="en-US" sz="1600" i="1" dirty="0" err="1">
                <a:solidFill>
                  <a:schemeClr val="tx2"/>
                </a:solidFill>
                <a:latin typeface="Lucida Console" pitchFamily="49" charset="0"/>
              </a:rPr>
              <a:t>spmd</a:t>
            </a:r>
            <a:endParaRPr lang="en-US" sz="1600" i="1" dirty="0">
              <a:solidFill>
                <a:schemeClr val="tx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 err="1" smtClean="0">
                <a:latin typeface="Lucida Console" pitchFamily="49" charset="0"/>
              </a:rPr>
              <a:t>spmd</a:t>
            </a:r>
            <a:endParaRPr lang="en-US" sz="1600" i="1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 m </a:t>
            </a:r>
            <a:r>
              <a:rPr lang="en-US" sz="1600" i="1" dirty="0">
                <a:latin typeface="Lucida Console" pitchFamily="49" charset="0"/>
              </a:rPr>
              <a:t>= </a:t>
            </a:r>
            <a:r>
              <a:rPr lang="en-US" sz="1600" i="1" dirty="0" err="1">
                <a:latin typeface="Lucida Console" pitchFamily="49" charset="0"/>
              </a:rPr>
              <a:t>codistributed</a:t>
            </a:r>
            <a:r>
              <a:rPr lang="en-US" sz="1600" i="1" dirty="0">
                <a:latin typeface="Lucida Console" pitchFamily="49" charset="0"/>
              </a:rPr>
              <a:t>(M, </a:t>
            </a:r>
            <a:r>
              <a:rPr lang="en-US" sz="1600" i="1" dirty="0" err="1">
                <a:latin typeface="Lucida Console" pitchFamily="49" charset="0"/>
              </a:rPr>
              <a:t>codistributor</a:t>
            </a:r>
            <a:r>
              <a:rPr lang="en-US" sz="1600" i="1" dirty="0">
                <a:latin typeface="Lucida Console" pitchFamily="49" charset="0"/>
              </a:rPr>
              <a:t>('1d',2));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by column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 y </a:t>
            </a:r>
            <a:r>
              <a:rPr lang="en-US" sz="1600" i="1" dirty="0">
                <a:latin typeface="Lucida Console" pitchFamily="49" charset="0"/>
              </a:rPr>
              <a:t>= </a:t>
            </a:r>
            <a:r>
              <a:rPr lang="en-US" sz="1600" i="1" dirty="0" err="1">
                <a:latin typeface="Lucida Console" pitchFamily="49" charset="0"/>
              </a:rPr>
              <a:t>codistributed</a:t>
            </a:r>
            <a:r>
              <a:rPr lang="en-US" sz="1600" i="1" dirty="0">
                <a:latin typeface="Lucida Console" pitchFamily="49" charset="0"/>
              </a:rPr>
              <a:t>(x, </a:t>
            </a:r>
            <a:r>
              <a:rPr lang="en-US" sz="1600" i="1" dirty="0" err="1">
                <a:latin typeface="Lucida Console" pitchFamily="49" charset="0"/>
              </a:rPr>
              <a:t>codistributor</a:t>
            </a:r>
            <a:r>
              <a:rPr lang="en-US" sz="1600" i="1" dirty="0">
                <a:latin typeface="Lucida Console" pitchFamily="49" charset="0"/>
              </a:rPr>
              <a:t>(‘1d’,1)); 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% by row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 [</a:t>
            </a:r>
            <a:r>
              <a:rPr lang="en-US" sz="1600" i="1" dirty="0">
                <a:latin typeface="Lucida Console" pitchFamily="49" charset="0"/>
              </a:rPr>
              <a:t>A, b] = </a:t>
            </a:r>
            <a:r>
              <a:rPr lang="en-US" sz="1600" i="1" dirty="0" err="1">
                <a:latin typeface="Lucida Console" pitchFamily="49" charset="0"/>
              </a:rPr>
              <a:t>linearSystem</a:t>
            </a:r>
            <a:r>
              <a:rPr lang="en-US" sz="1600" i="1" dirty="0">
                <a:latin typeface="Lucida Console" pitchFamily="49" charset="0"/>
              </a:rPr>
              <a:t>(m, y);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   v </a:t>
            </a:r>
            <a:r>
              <a:rPr lang="en-US" sz="1600" i="1" dirty="0">
                <a:latin typeface="Lucida Console" pitchFamily="49" charset="0"/>
              </a:rPr>
              <a:t>= A\b;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end</a:t>
            </a:r>
            <a:endParaRPr lang="en-US" sz="1600" i="1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clear </a:t>
            </a:r>
            <a:r>
              <a:rPr lang="en-US" sz="1600" i="1" dirty="0">
                <a:latin typeface="Lucida Console" pitchFamily="49" charset="0"/>
              </a:rPr>
              <a:t>A b m y</a:t>
            </a:r>
          </a:p>
          <a:p>
            <a:pPr marL="0" indent="0">
              <a:buNone/>
            </a:pPr>
            <a:endParaRPr lang="en-US" sz="1600" i="1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tx2"/>
                </a:solidFill>
                <a:latin typeface="Lucida Console" pitchFamily="49" charset="0"/>
              </a:rPr>
              <a:t>% </a:t>
            </a:r>
            <a:r>
              <a:rPr lang="en-US" sz="1600" i="1" dirty="0">
                <a:solidFill>
                  <a:schemeClr val="tx2"/>
                </a:solidFill>
                <a:latin typeface="Lucida Console" pitchFamily="49" charset="0"/>
              </a:rPr>
              <a:t>parallel </a:t>
            </a:r>
            <a:r>
              <a:rPr lang="en-US" sz="1600" i="1" dirty="0" smtClean="0">
                <a:solidFill>
                  <a:schemeClr val="tx2"/>
                </a:solidFill>
                <a:latin typeface="Lucida Console" pitchFamily="49" charset="0"/>
              </a:rPr>
              <a:t>using distributed array overloading</a:t>
            </a:r>
            <a:endParaRPr lang="en-US" sz="1600" i="1" dirty="0">
              <a:solidFill>
                <a:schemeClr val="tx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m </a:t>
            </a:r>
            <a:r>
              <a:rPr lang="en-US" sz="1600" i="1" dirty="0">
                <a:latin typeface="Lucida Console" pitchFamily="49" charset="0"/>
              </a:rPr>
              <a:t>= distributed(M); y = distributed(x);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[</a:t>
            </a:r>
            <a:r>
              <a:rPr lang="en-US" sz="1600" i="1" dirty="0">
                <a:latin typeface="Lucida Console" pitchFamily="49" charset="0"/>
              </a:rPr>
              <a:t>A, b] = </a:t>
            </a:r>
            <a:r>
              <a:rPr lang="en-US" sz="1600" i="1" dirty="0" err="1">
                <a:latin typeface="Lucida Console" pitchFamily="49" charset="0"/>
              </a:rPr>
              <a:t>linearSystem</a:t>
            </a:r>
            <a:r>
              <a:rPr lang="en-US" sz="1600" i="1" dirty="0">
                <a:latin typeface="Lucida Console" pitchFamily="49" charset="0"/>
              </a:rPr>
              <a:t>(m, y);</a:t>
            </a:r>
          </a:p>
          <a:p>
            <a:pPr marL="0" indent="0">
              <a:buNone/>
            </a:pPr>
            <a:r>
              <a:rPr lang="en-US" sz="1600" i="1" dirty="0" smtClean="0">
                <a:latin typeface="Lucida Console" pitchFamily="49" charset="0"/>
              </a:rPr>
              <a:t>W </a:t>
            </a:r>
            <a:r>
              <a:rPr lang="en-US" sz="1600" i="1" dirty="0">
                <a:latin typeface="Lucida Console" pitchFamily="49" charset="0"/>
              </a:rPr>
              <a:t>= A\b;</a:t>
            </a:r>
          </a:p>
          <a:p>
            <a:pPr marL="0" indent="0">
              <a:buNone/>
            </a:pPr>
            <a:endParaRPr lang="en-US" sz="1600" i="1" dirty="0" smtClean="0">
              <a:latin typeface="Lucida Sans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62813" y="2323204"/>
            <a:ext cx="4953000" cy="95410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function [A, b] = linearSystem(M, </a:t>
            </a:r>
            <a:r>
              <a:rPr lang="en-US" sz="1400" smtClean="0">
                <a:latin typeface="Lucida Console" pitchFamily="49" charset="0"/>
                <a:cs typeface="Arial" pitchFamily="34" charset="0"/>
              </a:rPr>
              <a:t>x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% Returns </a:t>
            </a:r>
            <a:r>
              <a:rPr lang="en-US" sz="1400" smtClean="0">
                <a:latin typeface="Lucida Console" pitchFamily="49" charset="0"/>
                <a:cs typeface="Arial" pitchFamily="34" charset="0"/>
              </a:rPr>
              <a:t>A and b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of linear system Ax =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 = M + M'; % A is real and symmetric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b = A * x;  % b is the RHS of linear system </a:t>
            </a:r>
          </a:p>
        </p:txBody>
      </p:sp>
    </p:spTree>
    <p:extLst>
      <p:ext uri="{BB962C8B-B14F-4D97-AF65-F5344CB8AC3E}">
        <p14:creationId xmlns:p14="http://schemas.microsoft.com/office/powerpoint/2010/main" val="3397510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pitchFamily="34" charset="0"/>
              </a:rPr>
              <a:t>Parallel </a:t>
            </a:r>
            <a:r>
              <a:rPr lang="en-US" dirty="0" smtClean="0">
                <a:latin typeface="Lucida Sans" pitchFamily="34" charset="0"/>
              </a:rPr>
              <a:t>Jobs</a:t>
            </a:r>
            <a:r>
              <a:rPr lang="en-US" dirty="0">
                <a:latin typeface="Lucida Sans" pitchFamily="34" charset="0"/>
              </a:rPr>
              <a:t>: </a:t>
            </a:r>
            <a:r>
              <a:rPr lang="en-US" dirty="0" err="1">
                <a:latin typeface="Lucida Sans" pitchFamily="34" charset="0"/>
              </a:rPr>
              <a:t>pmode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7142" y="1001243"/>
            <a:ext cx="787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600" dirty="0" smtClean="0">
                <a:latin typeface="Lucida Console" pitchFamily="49" charset="0"/>
              </a:rPr>
              <a:t>&gt;&gt; </a:t>
            </a:r>
            <a:r>
              <a:rPr lang="en-US" sz="1600" dirty="0" err="1" smtClean="0">
                <a:latin typeface="Lucida Console" pitchFamily="49" charset="0"/>
              </a:rPr>
              <a:t>pmode</a:t>
            </a:r>
            <a:r>
              <a:rPr lang="en-US" sz="1600" dirty="0" smtClean="0">
                <a:latin typeface="Lucida Console" pitchFamily="49" charset="0"/>
              </a:rPr>
              <a:t> start 4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957" y="5512506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Sans" pitchFamily="34" charset="0"/>
              </a:rPr>
              <a:t>Commands at the “P&gt;&gt;” prompt are executed on all workers</a:t>
            </a:r>
            <a:endParaRPr lang="en-US" sz="2000" dirty="0">
              <a:latin typeface="Lucida Sans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Sans" pitchFamily="34" charset="0"/>
              </a:rPr>
              <a:t>Use </a:t>
            </a:r>
            <a:r>
              <a:rPr lang="en-US" sz="2000" i="1" dirty="0" smtClean="0">
                <a:latin typeface="Lucida Sans" pitchFamily="34" charset="0"/>
              </a:rPr>
              <a:t>if </a:t>
            </a:r>
            <a:r>
              <a:rPr lang="en-US" sz="2000" dirty="0" smtClean="0">
                <a:latin typeface="Lucida Sans" pitchFamily="34" charset="0"/>
              </a:rPr>
              <a:t> with </a:t>
            </a:r>
            <a:r>
              <a:rPr lang="en-US" sz="2000" i="1" dirty="0" err="1" smtClean="0">
                <a:latin typeface="Lucida Sans" pitchFamily="34" charset="0"/>
              </a:rPr>
              <a:t>labindex</a:t>
            </a:r>
            <a:r>
              <a:rPr lang="en-US" sz="2000" dirty="0" smtClean="0">
                <a:latin typeface="Lucida Sans" pitchFamily="34" charset="0"/>
              </a:rPr>
              <a:t>  to issue instructions  specific 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Sans" pitchFamily="34" charset="0"/>
              </a:rPr>
              <a:t>Memory is NOT shared!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4445" y="1840368"/>
            <a:ext cx="2529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Lucida Sans" pitchFamily="34" charset="0"/>
              </a:rPr>
              <a:t>Terminology:</a:t>
            </a:r>
          </a:p>
          <a:p>
            <a:endParaRPr lang="en-US" sz="1400" dirty="0" smtClean="0">
              <a:latin typeface="Lucida Sans" pitchFamily="34" charset="0"/>
            </a:endParaRPr>
          </a:p>
          <a:p>
            <a:r>
              <a:rPr lang="en-US" sz="1400" dirty="0" smtClean="0">
                <a:latin typeface="Lucida Sans" pitchFamily="34" charset="0"/>
              </a:rPr>
              <a:t>worker = lab =  processor</a:t>
            </a:r>
          </a:p>
          <a:p>
            <a:endParaRPr lang="en-US" sz="1400" i="1" dirty="0" smtClean="0">
              <a:latin typeface="Lucida Sans" pitchFamily="34" charset="0"/>
            </a:endParaRPr>
          </a:p>
          <a:p>
            <a:r>
              <a:rPr lang="en-US" sz="1400" i="1" dirty="0" err="1" smtClean="0">
                <a:latin typeface="Lucida Sans" pitchFamily="34" charset="0"/>
              </a:rPr>
              <a:t>labindex</a:t>
            </a:r>
            <a:r>
              <a:rPr lang="en-US" sz="1400" i="1" dirty="0" smtClean="0">
                <a:latin typeface="Lucida Sans" pitchFamily="34" charset="0"/>
              </a:rPr>
              <a:t> = </a:t>
            </a:r>
            <a:r>
              <a:rPr lang="en-US" sz="1400" dirty="0" smtClean="0">
                <a:latin typeface="Lucida Sans" pitchFamily="34" charset="0"/>
              </a:rPr>
              <a:t>processor id </a:t>
            </a:r>
          </a:p>
          <a:p>
            <a:endParaRPr lang="en-US" sz="1400" i="1" dirty="0" smtClean="0">
              <a:latin typeface="Lucida Sans" pitchFamily="34" charset="0"/>
            </a:endParaRPr>
          </a:p>
          <a:p>
            <a:r>
              <a:rPr lang="en-US" sz="1400" i="1" dirty="0" err="1" smtClean="0">
                <a:latin typeface="Lucida Sans" pitchFamily="34" charset="0"/>
              </a:rPr>
              <a:t>numlabs</a:t>
            </a:r>
            <a:r>
              <a:rPr lang="en-US" sz="1400" i="1" dirty="0" smtClean="0">
                <a:latin typeface="Lucida Sans" pitchFamily="34" charset="0"/>
              </a:rPr>
              <a:t> =</a:t>
            </a:r>
            <a:r>
              <a:rPr lang="en-US" sz="1400" dirty="0" smtClean="0">
                <a:solidFill>
                  <a:srgbClr val="FFC000"/>
                </a:solidFill>
                <a:latin typeface="Lucida Sans" pitchFamily="34" charset="0"/>
              </a:rPr>
              <a:t> </a:t>
            </a:r>
            <a:r>
              <a:rPr lang="en-US" sz="1400" dirty="0">
                <a:latin typeface="Lucida Sans" pitchFamily="34" charset="0"/>
              </a:rPr>
              <a:t>n</a:t>
            </a:r>
            <a:r>
              <a:rPr lang="en-US" sz="1400" dirty="0" smtClean="0">
                <a:latin typeface="Lucida Sans" pitchFamily="34" charset="0"/>
              </a:rPr>
              <a:t>umber of </a:t>
            </a:r>
          </a:p>
          <a:p>
            <a:r>
              <a:rPr lang="en-US" sz="1400" dirty="0">
                <a:latin typeface="Lucida Sans" pitchFamily="34" charset="0"/>
              </a:rPr>
              <a:t>	</a:t>
            </a:r>
            <a:r>
              <a:rPr lang="en-US" sz="1400" dirty="0" smtClean="0">
                <a:latin typeface="Lucida Sans" pitchFamily="34" charset="0"/>
              </a:rPr>
              <a:t>processors  </a:t>
            </a:r>
            <a:endParaRPr lang="en-US" sz="1400" dirty="0">
              <a:latin typeface="Lucida Sans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5836" y="1402642"/>
            <a:ext cx="5931495" cy="3657600"/>
            <a:chOff x="1204957" y="1402642"/>
            <a:chExt cx="5931495" cy="3657600"/>
          </a:xfrm>
        </p:grpSpPr>
        <p:pic>
          <p:nvPicPr>
            <p:cNvPr id="16" name="Picture 15" descr="pmode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9052" y="1402642"/>
              <a:ext cx="4597400" cy="3657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81869" y="1875499"/>
              <a:ext cx="8852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itchFamily="34" charset="0"/>
                </a:rPr>
                <a:t>Worker number</a:t>
              </a:r>
              <a:endParaRPr lang="en-US" sz="1400" dirty="0">
                <a:latin typeface="Lucida Sans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4957" y="2940291"/>
              <a:ext cx="1107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itchFamily="34" charset="0"/>
                </a:rPr>
                <a:t>Last command</a:t>
              </a:r>
              <a:endParaRPr lang="en-US" sz="1400" dirty="0">
                <a:latin typeface="Lucida Sans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3144" y="4336104"/>
              <a:ext cx="10468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Sans" pitchFamily="34" charset="0"/>
                </a:rPr>
                <a:t>Enter command</a:t>
              </a:r>
              <a:endParaRPr lang="en-US" sz="1400" dirty="0">
                <a:latin typeface="Lucida Sans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 bwMode="auto">
            <a:xfrm>
              <a:off x="2167072" y="2137109"/>
              <a:ext cx="1328158" cy="11898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0" idx="3"/>
            </p:cNvCxnSpPr>
            <p:nvPr/>
          </p:nvCxnSpPr>
          <p:spPr bwMode="auto">
            <a:xfrm>
              <a:off x="2312351" y="3201901"/>
              <a:ext cx="1259791" cy="5240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1" idx="3"/>
            </p:cNvCxnSpPr>
            <p:nvPr/>
          </p:nvCxnSpPr>
          <p:spPr bwMode="auto">
            <a:xfrm>
              <a:off x="2380004" y="4597714"/>
              <a:ext cx="1022648" cy="2974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Lucida Sans" pitchFamily="34" charset="0"/>
              </a:rPr>
              <a:t>Using GPUs (1)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5407456"/>
          </a:xfrm>
        </p:spPr>
        <p:txBody>
          <a:bodyPr/>
          <a:lstStyle/>
          <a:p>
            <a:r>
              <a:rPr lang="en-US" sz="1600" dirty="0">
                <a:latin typeface="Lucida Sans" pitchFamily="34" charset="0"/>
              </a:rPr>
              <a:t>For some problems, </a:t>
            </a:r>
            <a:r>
              <a:rPr lang="en-US" sz="1600" dirty="0" smtClean="0">
                <a:latin typeface="Lucida Sans" pitchFamily="34" charset="0"/>
              </a:rPr>
              <a:t>GPUs achieve </a:t>
            </a:r>
            <a:r>
              <a:rPr lang="en-US" sz="1600" dirty="0">
                <a:latin typeface="Lucida Sans" pitchFamily="34" charset="0"/>
              </a:rPr>
              <a:t>better performance than </a:t>
            </a:r>
            <a:r>
              <a:rPr lang="en-US" sz="1600" dirty="0" smtClean="0">
                <a:latin typeface="Lucida Sans" pitchFamily="34" charset="0"/>
              </a:rPr>
              <a:t>CPUs.</a:t>
            </a:r>
          </a:p>
          <a:p>
            <a:r>
              <a:rPr lang="en-US" sz="1600" dirty="0" smtClean="0">
                <a:latin typeface="Lucida Sans" pitchFamily="34" charset="0"/>
              </a:rPr>
              <a:t>MATLAB </a:t>
            </a:r>
            <a:r>
              <a:rPr lang="en-US" sz="1600" dirty="0">
                <a:latin typeface="Lucida Sans" pitchFamily="34" charset="0"/>
              </a:rPr>
              <a:t>GPU utilities are </a:t>
            </a:r>
            <a:r>
              <a:rPr lang="en-US" sz="1600" dirty="0" smtClean="0">
                <a:latin typeface="Lucida Sans" pitchFamily="34" charset="0"/>
              </a:rPr>
              <a:t>limited, but growing.</a:t>
            </a:r>
          </a:p>
          <a:p>
            <a:pPr marL="0" indent="0">
              <a:buNone/>
            </a:pPr>
            <a:endParaRPr lang="en-US" sz="1600" dirty="0" smtClean="0">
              <a:latin typeface="Lucida Sans" pitchFamily="34" charset="0"/>
            </a:endParaRPr>
          </a:p>
          <a:p>
            <a:r>
              <a:rPr lang="en-US" sz="1600" i="1" dirty="0" smtClean="0">
                <a:latin typeface="Lucida Sans" pitchFamily="34" charset="0"/>
              </a:rPr>
              <a:t>Basic </a:t>
            </a:r>
            <a:r>
              <a:rPr lang="en-US" sz="1600" i="1" dirty="0">
                <a:latin typeface="Lucida Sans" pitchFamily="34" charset="0"/>
              </a:rPr>
              <a:t>GPU operations:</a:t>
            </a:r>
          </a:p>
          <a:p>
            <a:pPr marL="0" indent="0">
              <a:buNone/>
            </a:pPr>
            <a:r>
              <a:rPr lang="en-US" sz="1600" i="1" dirty="0">
                <a:latin typeface="Lucida Sans" pitchFamily="34" charset="0"/>
              </a:rPr>
              <a:t>&gt;&gt; n = 3000;                   % matrix size</a:t>
            </a:r>
          </a:p>
          <a:p>
            <a:pPr marL="0" indent="0">
              <a:buNone/>
            </a:pPr>
            <a:r>
              <a:rPr lang="en-US" sz="1600" i="1" dirty="0">
                <a:latin typeface="Lucida Sans" pitchFamily="34" charset="0"/>
              </a:rPr>
              <a:t>&gt;&gt; a = rand(n);                % n x n random matrix</a:t>
            </a:r>
          </a:p>
          <a:p>
            <a:pPr marL="0" indent="0">
              <a:buNone/>
            </a:pPr>
            <a:r>
              <a:rPr lang="en-US" sz="1600" i="1" dirty="0">
                <a:latin typeface="Lucida Sans" pitchFamily="34" charset="0"/>
              </a:rPr>
              <a:t>&gt;&gt; A = </a:t>
            </a:r>
            <a:r>
              <a:rPr lang="en-US" sz="1600" i="1" dirty="0" err="1">
                <a:latin typeface="Lucida Sans" pitchFamily="34" charset="0"/>
              </a:rPr>
              <a:t>gpuArray</a:t>
            </a:r>
            <a:r>
              <a:rPr lang="en-US" sz="1600" i="1" dirty="0">
                <a:latin typeface="Lucida Sans" pitchFamily="34" charset="0"/>
              </a:rPr>
              <a:t>(a)          % copy a to the GPU</a:t>
            </a:r>
          </a:p>
          <a:p>
            <a:pPr marL="0" indent="0">
              <a:buNone/>
            </a:pPr>
            <a:r>
              <a:rPr lang="en-US" sz="1600" i="1" dirty="0">
                <a:latin typeface="Lucida Sans" pitchFamily="34" charset="0"/>
              </a:rPr>
              <a:t>&gt;&gt; B = </a:t>
            </a:r>
            <a:r>
              <a:rPr lang="en-US" sz="1600" i="1" dirty="0" err="1">
                <a:latin typeface="Lucida Sans" pitchFamily="34" charset="0"/>
              </a:rPr>
              <a:t>gpuArray.rand</a:t>
            </a:r>
            <a:r>
              <a:rPr lang="en-US" sz="1600" i="1" dirty="0">
                <a:latin typeface="Lucida Sans" pitchFamily="34" charset="0"/>
              </a:rPr>
              <a:t>(n)  % create random array directly on GPU</a:t>
            </a:r>
          </a:p>
          <a:p>
            <a:pPr marL="0" indent="0">
              <a:buNone/>
            </a:pPr>
            <a:r>
              <a:rPr lang="en-US" sz="1600" i="1" dirty="0">
                <a:latin typeface="Lucida Sans" pitchFamily="34" charset="0"/>
              </a:rPr>
              <a:t>&gt;&gt; C = A * B;                   % matrix multiply on GPU</a:t>
            </a:r>
          </a:p>
          <a:p>
            <a:pPr marL="0" indent="0">
              <a:buNone/>
            </a:pPr>
            <a:r>
              <a:rPr lang="en-US" sz="1600" i="1" dirty="0">
                <a:latin typeface="Lucida Sans" pitchFamily="34" charset="0"/>
              </a:rPr>
              <a:t>&gt;&gt; c = gather(C);             % bring data back to base </a:t>
            </a:r>
            <a:r>
              <a:rPr lang="en-US" sz="1600" i="1" dirty="0" smtClean="0">
                <a:latin typeface="Lucida Sans" pitchFamily="34" charset="0"/>
              </a:rPr>
              <a:t>workspace</a:t>
            </a:r>
            <a:endParaRPr lang="en-US" sz="1600" dirty="0" smtClean="0">
              <a:latin typeface="Lucida Sans" pitchFamily="34" charset="0"/>
            </a:endParaRPr>
          </a:p>
          <a:p>
            <a:endParaRPr lang="en-US" sz="1600" dirty="0" smtClean="0">
              <a:latin typeface="Lucida Sans" pitchFamily="34" charset="0"/>
            </a:endParaRPr>
          </a:p>
          <a:p>
            <a:r>
              <a:rPr lang="en-US" sz="1600" dirty="0" smtClean="0">
                <a:latin typeface="Lucida Sans" pitchFamily="34" charset="0"/>
              </a:rPr>
              <a:t>On </a:t>
            </a:r>
            <a:r>
              <a:rPr lang="en-US" sz="1600" dirty="0">
                <a:latin typeface="Lucida Sans" pitchFamily="34" charset="0"/>
              </a:rPr>
              <a:t>the SCC, there  are compute nodes equipped with GPUs. </a:t>
            </a:r>
            <a:endParaRPr lang="en-US" sz="1600" dirty="0" smtClean="0">
              <a:latin typeface="Lucida Sans" pitchFamily="34" charset="0"/>
            </a:endParaRPr>
          </a:p>
          <a:p>
            <a:pPr marL="0" indent="0">
              <a:buNone/>
            </a:pPr>
            <a:endParaRPr lang="en-US" sz="1600" dirty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Sans" pitchFamily="34" charset="0"/>
              </a:rPr>
              <a:t>To </a:t>
            </a:r>
            <a:r>
              <a:rPr lang="en-US" sz="1600" dirty="0">
                <a:latin typeface="Lucida Sans" pitchFamily="34" charset="0"/>
              </a:rPr>
              <a:t>request a GPU for interactive use (for debugging, learning)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          scc1% </a:t>
            </a:r>
            <a:r>
              <a:rPr lang="en-US" sz="1600" i="1" dirty="0" err="1">
                <a:latin typeface="Lucida Console" panose="020B0609040504020204" pitchFamily="49" charset="0"/>
              </a:rPr>
              <a:t>qsh</a:t>
            </a:r>
            <a:r>
              <a:rPr lang="en-US" sz="1600" i="1" dirty="0">
                <a:latin typeface="Lucida Console" panose="020B0609040504020204" pitchFamily="49" charset="0"/>
              </a:rPr>
              <a:t> –l </a:t>
            </a:r>
            <a:r>
              <a:rPr lang="en-US" sz="1600" i="1" dirty="0" err="1">
                <a:latin typeface="Lucida Console" panose="020B0609040504020204" pitchFamily="49" charset="0"/>
              </a:rPr>
              <a:t>gpus</a:t>
            </a:r>
            <a:r>
              <a:rPr lang="en-US" sz="1600" i="1" dirty="0">
                <a:latin typeface="Lucida Console" panose="020B0609040504020204" pitchFamily="49" charset="0"/>
              </a:rPr>
              <a:t>=1</a:t>
            </a:r>
          </a:p>
          <a:p>
            <a:pPr marL="0" indent="0">
              <a:buNone/>
            </a:pPr>
            <a:endParaRPr lang="en-US" sz="1600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Sans" pitchFamily="34" charset="0"/>
              </a:rPr>
              <a:t>To </a:t>
            </a:r>
            <a:r>
              <a:rPr lang="en-US" sz="1600" dirty="0">
                <a:latin typeface="Lucida Sans" pitchFamily="34" charset="0"/>
              </a:rPr>
              <a:t>submit  batch job requesting a GPU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          scc1% </a:t>
            </a:r>
            <a:r>
              <a:rPr lang="en-US" sz="1600" i="1" dirty="0" err="1">
                <a:latin typeface="Lucida Console" panose="020B0609040504020204" pitchFamily="49" charset="0"/>
              </a:rPr>
              <a:t>qsub</a:t>
            </a:r>
            <a:r>
              <a:rPr lang="en-US" sz="1600" i="1" dirty="0">
                <a:latin typeface="Lucida Console" panose="020B0609040504020204" pitchFamily="49" charset="0"/>
              </a:rPr>
              <a:t> –l </a:t>
            </a:r>
            <a:r>
              <a:rPr lang="en-US" sz="1600" i="1" dirty="0" err="1">
                <a:latin typeface="Lucida Console" panose="020B0609040504020204" pitchFamily="49" charset="0"/>
              </a:rPr>
              <a:t>gpus</a:t>
            </a:r>
            <a:r>
              <a:rPr lang="en-US" sz="1600" i="1" dirty="0">
                <a:latin typeface="Lucida Console" panose="020B0609040504020204" pitchFamily="49" charset="0"/>
              </a:rPr>
              <a:t>=1 </a:t>
            </a:r>
            <a:r>
              <a:rPr lang="en-US" sz="1600" i="1" dirty="0" err="1">
                <a:latin typeface="Lucida Console" panose="020B0609040504020204" pitchFamily="49" charset="0"/>
              </a:rPr>
              <a:t>batch_scc</a:t>
            </a:r>
            <a:endParaRPr lang="en-US" sz="1600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i="1" dirty="0">
              <a:latin typeface="Lucida Sans" pitchFamily="34" charset="0"/>
            </a:endParaRPr>
          </a:p>
          <a:p>
            <a:pPr marL="0" indent="0">
              <a:buNone/>
            </a:pPr>
            <a:endParaRPr lang="en-US" sz="1600" i="1" dirty="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93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Lucida Sans" pitchFamily="34" charset="0"/>
              </a:rPr>
              <a:t>Using GPUs (2): </a:t>
            </a:r>
            <a:r>
              <a:rPr lang="en-US" dirty="0" err="1" smtClean="0">
                <a:latin typeface="Lucida Sans" pitchFamily="34" charset="0"/>
              </a:rPr>
              <a:t>arrayfun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887" y="1181351"/>
            <a:ext cx="8229600" cy="5407456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 err="1">
                <a:latin typeface="Lucida Console" panose="020B0609040504020204" pitchFamily="49" charset="0"/>
                <a:cs typeface="Lucida Sans" panose="020B0602030504020204" pitchFamily="34" charset="0"/>
              </a:rPr>
              <a:t>maxIterations</a:t>
            </a:r>
            <a:r>
              <a:rPr lang="en-US" sz="1600" i="1" dirty="0">
                <a:latin typeface="Lucida Console" panose="020B0609040504020204" pitchFamily="49" charset="0"/>
                <a:cs typeface="Lucida Sans" panose="020B0602030504020204" pitchFamily="34" charset="0"/>
              </a:rPr>
              <a:t> = 500;</a:t>
            </a:r>
          </a:p>
          <a:p>
            <a:pPr marL="0" indent="0">
              <a:buNone/>
            </a:pPr>
            <a:r>
              <a:rPr lang="en-US" sz="1600" i="1" dirty="0" err="1">
                <a:latin typeface="Lucida Console" panose="020B0609040504020204" pitchFamily="49" charset="0"/>
                <a:cs typeface="Lucida Sans" panose="020B0602030504020204" pitchFamily="34" charset="0"/>
              </a:rPr>
              <a:t>gridSize</a:t>
            </a:r>
            <a:r>
              <a:rPr lang="en-US" sz="1600" i="1" dirty="0">
                <a:latin typeface="Lucida Console" panose="020B0609040504020204" pitchFamily="49" charset="0"/>
                <a:cs typeface="Lucida Sans" panose="020B0602030504020204" pitchFamily="34" charset="0"/>
              </a:rPr>
              <a:t> = 3000;</a:t>
            </a:r>
          </a:p>
          <a:p>
            <a:pPr marL="0" indent="0">
              <a:buNone/>
            </a:pPr>
            <a:r>
              <a:rPr lang="en-US" sz="1600" i="1" dirty="0" err="1">
                <a:latin typeface="Lucida Console" panose="020B0609040504020204" pitchFamily="49" charset="0"/>
                <a:cs typeface="Lucida Sans" panose="020B0602030504020204" pitchFamily="34" charset="0"/>
              </a:rPr>
              <a:t>xlim</a:t>
            </a:r>
            <a:r>
              <a:rPr lang="en-US" sz="1600" i="1" dirty="0">
                <a:latin typeface="Lucida Console" panose="020B0609040504020204" pitchFamily="49" charset="0"/>
                <a:cs typeface="Lucida Sans" panose="020B0602030504020204" pitchFamily="34" charset="0"/>
              </a:rPr>
              <a:t> = [-1, 1];</a:t>
            </a:r>
          </a:p>
          <a:p>
            <a:pPr marL="0" indent="0">
              <a:buNone/>
            </a:pPr>
            <a:r>
              <a:rPr lang="en-US" sz="1600" i="1" dirty="0" err="1">
                <a:latin typeface="Lucida Console" panose="020B0609040504020204" pitchFamily="49" charset="0"/>
                <a:cs typeface="Lucida Sans" panose="020B0602030504020204" pitchFamily="34" charset="0"/>
              </a:rPr>
              <a:t>ylim</a:t>
            </a:r>
            <a:r>
              <a:rPr lang="en-US" sz="1600" i="1" dirty="0">
                <a:latin typeface="Lucida Console" panose="020B0609040504020204" pitchFamily="49" charset="0"/>
                <a:cs typeface="Lucida Sans" panose="020B0602030504020204" pitchFamily="34" charset="0"/>
              </a:rPr>
              <a:t> = [ 0, 2];</a:t>
            </a:r>
            <a:endParaRPr lang="en-US" sz="1600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x = </a:t>
            </a:r>
            <a:r>
              <a:rPr lang="en-US" sz="1600" i="1" dirty="0" err="1">
                <a:latin typeface="Lucida Console" panose="020B0609040504020204" pitchFamily="49" charset="0"/>
              </a:rPr>
              <a:t>gpuArray.linspace</a:t>
            </a:r>
            <a:r>
              <a:rPr lang="en-US" sz="1600" i="1" dirty="0">
                <a:latin typeface="Lucida Console" panose="020B0609040504020204" pitchFamily="49" charset="0"/>
              </a:rPr>
              <a:t>( </a:t>
            </a:r>
            <a:r>
              <a:rPr lang="en-US" sz="1600" i="1" dirty="0" err="1">
                <a:latin typeface="Lucida Console" panose="020B0609040504020204" pitchFamily="49" charset="0"/>
              </a:rPr>
              <a:t>xlim</a:t>
            </a:r>
            <a:r>
              <a:rPr lang="en-US" sz="1600" i="1" dirty="0">
                <a:latin typeface="Lucida Console" panose="020B0609040504020204" pitchFamily="49" charset="0"/>
              </a:rPr>
              <a:t>(1), </a:t>
            </a:r>
            <a:r>
              <a:rPr lang="en-US" sz="1600" i="1" dirty="0" err="1">
                <a:latin typeface="Lucida Console" panose="020B0609040504020204" pitchFamily="49" charset="0"/>
              </a:rPr>
              <a:t>xlim</a:t>
            </a:r>
            <a:r>
              <a:rPr lang="en-US" sz="1600" i="1" dirty="0">
                <a:latin typeface="Lucida Console" panose="020B0609040504020204" pitchFamily="49" charset="0"/>
              </a:rPr>
              <a:t>(2), </a:t>
            </a:r>
            <a:r>
              <a:rPr lang="en-US" sz="1600" i="1" dirty="0" err="1">
                <a:latin typeface="Lucida Console" panose="020B0609040504020204" pitchFamily="49" charset="0"/>
              </a:rPr>
              <a:t>gridSize</a:t>
            </a:r>
            <a:r>
              <a:rPr lang="en-US" sz="1600" i="1" dirty="0">
                <a:latin typeface="Lucida Console" panose="020B060904050402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y = </a:t>
            </a:r>
            <a:r>
              <a:rPr lang="en-US" sz="1600" i="1" dirty="0" err="1">
                <a:latin typeface="Lucida Console" panose="020B0609040504020204" pitchFamily="49" charset="0"/>
              </a:rPr>
              <a:t>gpuArray.linspace</a:t>
            </a:r>
            <a:r>
              <a:rPr lang="en-US" sz="1600" i="1" dirty="0">
                <a:latin typeface="Lucida Console" panose="020B0609040504020204" pitchFamily="49" charset="0"/>
              </a:rPr>
              <a:t>( </a:t>
            </a:r>
            <a:r>
              <a:rPr lang="en-US" sz="1600" i="1" dirty="0" err="1">
                <a:latin typeface="Lucida Console" panose="020B0609040504020204" pitchFamily="49" charset="0"/>
              </a:rPr>
              <a:t>ylim</a:t>
            </a:r>
            <a:r>
              <a:rPr lang="en-US" sz="1600" i="1" dirty="0">
                <a:latin typeface="Lucida Console" panose="020B0609040504020204" pitchFamily="49" charset="0"/>
              </a:rPr>
              <a:t>(1), </a:t>
            </a:r>
            <a:r>
              <a:rPr lang="en-US" sz="1600" i="1" dirty="0" err="1">
                <a:latin typeface="Lucida Console" panose="020B0609040504020204" pitchFamily="49" charset="0"/>
              </a:rPr>
              <a:t>ylim</a:t>
            </a:r>
            <a:r>
              <a:rPr lang="en-US" sz="1600" i="1" dirty="0">
                <a:latin typeface="Lucida Console" panose="020B0609040504020204" pitchFamily="49" charset="0"/>
              </a:rPr>
              <a:t>(2), </a:t>
            </a:r>
            <a:r>
              <a:rPr lang="en-US" sz="1600" i="1" dirty="0" err="1">
                <a:latin typeface="Lucida Console" panose="020B0609040504020204" pitchFamily="49" charset="0"/>
              </a:rPr>
              <a:t>gridSize</a:t>
            </a:r>
            <a:r>
              <a:rPr lang="en-US" sz="1600" i="1" dirty="0">
                <a:latin typeface="Lucida Console" panose="020B060904050402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[</a:t>
            </a:r>
            <a:r>
              <a:rPr lang="en-US" sz="1600" i="1" dirty="0" err="1">
                <a:latin typeface="Lucida Console" panose="020B0609040504020204" pitchFamily="49" charset="0"/>
              </a:rPr>
              <a:t>xGrid,yGrid</a:t>
            </a:r>
            <a:r>
              <a:rPr lang="en-US" sz="1600" i="1" dirty="0">
                <a:latin typeface="Lucida Console" panose="020B0609040504020204" pitchFamily="49" charset="0"/>
              </a:rPr>
              <a:t>] = </a:t>
            </a:r>
            <a:r>
              <a:rPr lang="en-US" sz="1600" i="1" dirty="0" err="1">
                <a:latin typeface="Lucida Console" panose="020B0609040504020204" pitchFamily="49" charset="0"/>
              </a:rPr>
              <a:t>meshgrid</a:t>
            </a:r>
            <a:r>
              <a:rPr lang="en-US" sz="1600" i="1" dirty="0">
                <a:latin typeface="Lucida Console" panose="020B0609040504020204" pitchFamily="49" charset="0"/>
              </a:rPr>
              <a:t>( x, y );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z0 = complex(</a:t>
            </a:r>
            <a:r>
              <a:rPr lang="en-US" sz="1600" i="1" dirty="0" err="1">
                <a:latin typeface="Lucida Console" panose="020B0609040504020204" pitchFamily="49" charset="0"/>
              </a:rPr>
              <a:t>xGrid</a:t>
            </a:r>
            <a:r>
              <a:rPr lang="en-US" sz="1600" i="1" dirty="0">
                <a:latin typeface="Lucida Console" panose="020B0609040504020204" pitchFamily="49" charset="0"/>
              </a:rPr>
              <a:t>, </a:t>
            </a:r>
            <a:r>
              <a:rPr lang="en-US" sz="1600" i="1" dirty="0" err="1">
                <a:latin typeface="Lucida Console" panose="020B0609040504020204" pitchFamily="49" charset="0"/>
              </a:rPr>
              <a:t>yGrid</a:t>
            </a:r>
            <a:r>
              <a:rPr lang="en-US" sz="1600" i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count0 = ones( size(z0) );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count = </a:t>
            </a:r>
            <a:r>
              <a:rPr lang="en-US" sz="1600" i="1" dirty="0" err="1">
                <a:latin typeface="Lucida Console" panose="020B0609040504020204" pitchFamily="49" charset="0"/>
              </a:rPr>
              <a:t>arrayfun</a:t>
            </a:r>
            <a:r>
              <a:rPr lang="en-US" sz="1600" i="1" dirty="0">
                <a:latin typeface="Lucida Console" panose="020B0609040504020204" pitchFamily="49" charset="0"/>
              </a:rPr>
              <a:t>( @</a:t>
            </a:r>
            <a:r>
              <a:rPr lang="en-US" sz="1600" i="1" dirty="0" err="1">
                <a:latin typeface="Lucida Console" panose="020B0609040504020204" pitchFamily="49" charset="0"/>
              </a:rPr>
              <a:t>aSerialFct</a:t>
            </a:r>
            <a:r>
              <a:rPr lang="en-US" sz="1600" i="1" dirty="0">
                <a:latin typeface="Lucida Console" panose="020B0609040504020204" pitchFamily="49" charset="0"/>
              </a:rPr>
              <a:t>, z0, count0, </a:t>
            </a:r>
            <a:r>
              <a:rPr lang="en-US" sz="1600" i="1" dirty="0" err="1">
                <a:latin typeface="Lucida Console" panose="020B0609040504020204" pitchFamily="49" charset="0"/>
              </a:rPr>
              <a:t>maxIterations</a:t>
            </a:r>
            <a:r>
              <a:rPr lang="en-US" sz="1600" i="1" dirty="0">
                <a:latin typeface="Lucida Console" panose="020B060904050402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i="1" dirty="0">
                <a:latin typeface="Lucida Console" panose="020B0609040504020204" pitchFamily="49" charset="0"/>
              </a:rPr>
              <a:t>count = gather( count ); </a:t>
            </a:r>
            <a:r>
              <a:rPr lang="en-US" sz="1600" i="1" dirty="0">
                <a:solidFill>
                  <a:schemeClr val="tx2"/>
                </a:solidFill>
                <a:latin typeface="Lucida Console" panose="020B0609040504020204" pitchFamily="49" charset="0"/>
              </a:rPr>
              <a:t>% Fetch the data back from the GPU</a:t>
            </a:r>
          </a:p>
          <a:p>
            <a:pPr marL="0" indent="0">
              <a:buNone/>
            </a:pPr>
            <a:endParaRPr lang="en-US" sz="1600" i="1" dirty="0">
              <a:latin typeface="Lucida Sans" pitchFamily="34" charset="0"/>
            </a:endParaRPr>
          </a:p>
          <a:p>
            <a:pPr marL="0" indent="0">
              <a:buNone/>
            </a:pPr>
            <a:endParaRPr lang="en-US" sz="1600" i="1" dirty="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12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Amdahl’s law: Ideal speedup for a problem of fixed size</a:t>
                </a:r>
              </a:p>
              <a:p>
                <a:r>
                  <a:rPr lang="en-US" dirty="0" smtClean="0"/>
                  <a:t>Let: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= number of processors/cores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          </a:t>
                </a:r>
                <a:r>
                  <a:rPr lang="el-GR" i="1" dirty="0" smtClean="0"/>
                  <a:t>α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= fraction of the program that is strictly serial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      T </a:t>
                </a:r>
                <a:r>
                  <a:rPr lang="en-US" dirty="0" smtClean="0"/>
                  <a:t>= execution time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US" sz="2800" b="0" i="1" smtClean="0">
                          <a:latin typeface="Cambria Math"/>
                        </a:rPr>
                        <m:t>(1)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/>
                            </a:rPr>
                            <m:t>α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α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And: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α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α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Think about the limiting cases: </a:t>
                </a:r>
                <a:r>
                  <a:rPr lang="el-GR" sz="2000" i="1" dirty="0" smtClean="0"/>
                  <a:t>α</a:t>
                </a:r>
                <a:r>
                  <a:rPr lang="en-US" sz="2000" i="1" dirty="0" smtClean="0"/>
                  <a:t> = 0, </a:t>
                </a:r>
                <a:r>
                  <a:rPr lang="el-GR" sz="2000" i="1" dirty="0"/>
                  <a:t>α</a:t>
                </a:r>
                <a:r>
                  <a:rPr lang="en-US" sz="2000" i="1" dirty="0" smtClean="0"/>
                  <a:t> = 1, p = 1, p = ∞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75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Parallel speedup, its limits (2)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70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Diminishing returns as more processors are added</a:t>
            </a:r>
          </a:p>
          <a:p>
            <a:r>
              <a:rPr lang="en-US" dirty="0" smtClean="0"/>
              <a:t>Speedup is limited if </a:t>
            </a:r>
            <a:r>
              <a:rPr lang="el-GR" dirty="0" smtClean="0"/>
              <a:t>α</a:t>
            </a:r>
            <a:r>
              <a:rPr lang="en-US" dirty="0" smtClean="0"/>
              <a:t> &lt; 0</a:t>
            </a:r>
          </a:p>
          <a:p>
            <a:r>
              <a:rPr lang="en-US" dirty="0" smtClean="0"/>
              <a:t>“Linear speedup” is the best you can do (usually)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Parallel speedup, and its limits (3)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02" y="2508407"/>
            <a:ext cx="5913689" cy="349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79867" y="6465342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Sans" panose="020B0602030504020204" pitchFamily="34" charset="0"/>
              </a:rPr>
              <a:t>*Accelerating </a:t>
            </a:r>
            <a:r>
              <a:rPr lang="en-US" sz="1200" dirty="0">
                <a:latin typeface="Lucida Sans" panose="020B0602030504020204" pitchFamily="34" charset="0"/>
              </a:rPr>
              <a:t>MATLAB </a:t>
            </a:r>
            <a:r>
              <a:rPr lang="en-US" sz="1200" dirty="0" smtClean="0">
                <a:latin typeface="Lucida Sans" panose="020B0602030504020204" pitchFamily="34" charset="0"/>
              </a:rPr>
              <a:t>Performance, </a:t>
            </a:r>
            <a:r>
              <a:rPr lang="en-US" sz="1200" dirty="0" err="1" smtClean="0">
                <a:latin typeface="Lucida Sans" panose="020B0602030504020204" pitchFamily="34" charset="0"/>
              </a:rPr>
              <a:t>Yair</a:t>
            </a:r>
            <a:r>
              <a:rPr lang="en-US" sz="1200" dirty="0" smtClean="0">
                <a:latin typeface="Lucida Sans" panose="020B0602030504020204" pitchFamily="34" charset="0"/>
              </a:rPr>
              <a:t> Altman, 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2528" y="24814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19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“chokes” if too many cores are added</a:t>
            </a:r>
          </a:p>
          <a:p>
            <a:r>
              <a:rPr lang="en-US" dirty="0" smtClean="0"/>
              <a:t>Caused by communication cost and overhead, resource contention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panose="020B0602030504020204" pitchFamily="34" charset="0"/>
              </a:rPr>
              <a:t>Parallel speedup, and its limits (3)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03" y="2435646"/>
            <a:ext cx="6088582" cy="349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6779" y="6439704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Sans" panose="020B0602030504020204" pitchFamily="34" charset="0"/>
              </a:rPr>
              <a:t>*Accelerating </a:t>
            </a:r>
            <a:r>
              <a:rPr lang="en-US" sz="1200" dirty="0">
                <a:latin typeface="Lucida Sans" panose="020B0602030504020204" pitchFamily="34" charset="0"/>
              </a:rPr>
              <a:t>MATLAB </a:t>
            </a:r>
            <a:r>
              <a:rPr lang="en-US" sz="1200" dirty="0" smtClean="0">
                <a:latin typeface="Lucida Sans" panose="020B0602030504020204" pitchFamily="34" charset="0"/>
              </a:rPr>
              <a:t>Performance, </a:t>
            </a:r>
            <a:r>
              <a:rPr lang="en-US" sz="1200" dirty="0" err="1" smtClean="0">
                <a:latin typeface="Lucida Sans" panose="020B0602030504020204" pitchFamily="34" charset="0"/>
              </a:rPr>
              <a:t>Yair</a:t>
            </a:r>
            <a:r>
              <a:rPr lang="en-US" sz="1200" dirty="0" smtClean="0">
                <a:latin typeface="Lucida Sans" panose="020B0602030504020204" pitchFamily="34" charset="0"/>
              </a:rPr>
              <a:t> Altman,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9440" y="24558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7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/>
          <p:cNvSpPr/>
          <p:nvPr/>
        </p:nvSpPr>
        <p:spPr>
          <a:xfrm>
            <a:off x="775606" y="1273644"/>
            <a:ext cx="4710793" cy="2294166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4370" y="1108528"/>
            <a:ext cx="3102429" cy="5578022"/>
          </a:xfrm>
        </p:spPr>
        <p:txBody>
          <a:bodyPr/>
          <a:lstStyle/>
          <a:p>
            <a:r>
              <a:rPr lang="en-US" sz="2000" dirty="0">
                <a:latin typeface="Lucida Sans" panose="020B0602030504020204" pitchFamily="34" charset="0"/>
              </a:rPr>
              <a:t>N</a:t>
            </a:r>
            <a:r>
              <a:rPr lang="en-US" sz="2000" dirty="0" smtClean="0">
                <a:latin typeface="Lucida Sans" panose="020B0602030504020204" pitchFamily="34" charset="0"/>
              </a:rPr>
              <a:t>o parallelism</a:t>
            </a: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Good luck finding one…</a:t>
            </a:r>
          </a:p>
          <a:p>
            <a:pPr marL="0" indent="0">
              <a:buNone/>
            </a:pP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Hardware: single core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87269" y="1806333"/>
            <a:ext cx="1521276" cy="28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53926" y="2522072"/>
            <a:ext cx="1020536" cy="7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1464194" y="2298819"/>
            <a:ext cx="526976" cy="145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6" idx="0"/>
          </p:cNvCxnSpPr>
          <p:nvPr/>
        </p:nvCxnSpPr>
        <p:spPr>
          <a:xfrm>
            <a:off x="1464194" y="2300272"/>
            <a:ext cx="0" cy="221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992811" y="2089359"/>
            <a:ext cx="0" cy="2217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61474" y="1498556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System memory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4468" y="324052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Processor 1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498021" y="2111844"/>
            <a:ext cx="438152" cy="27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/>
          <p:cNvSpPr/>
          <p:nvPr/>
        </p:nvSpPr>
        <p:spPr>
          <a:xfrm>
            <a:off x="930729" y="2016594"/>
            <a:ext cx="146956" cy="17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/>
          <p:cNvCxnSpPr>
            <a:stCxn id="231" idx="3"/>
          </p:cNvCxnSpPr>
          <p:nvPr/>
        </p:nvCxnSpPr>
        <p:spPr>
          <a:xfrm>
            <a:off x="1077685" y="2106402"/>
            <a:ext cx="383722" cy="20410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0" y="175350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Network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64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/>
          <p:cNvSpPr/>
          <p:nvPr/>
        </p:nvSpPr>
        <p:spPr>
          <a:xfrm>
            <a:off x="775606" y="1273644"/>
            <a:ext cx="4710793" cy="2294166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4370" y="1108528"/>
            <a:ext cx="3463836" cy="5578022"/>
          </a:xfrm>
        </p:spPr>
        <p:txBody>
          <a:bodyPr/>
          <a:lstStyle/>
          <a:p>
            <a:r>
              <a:rPr lang="en-US" sz="2000" dirty="0" smtClean="0">
                <a:latin typeface="Lucida Sans" panose="020B0602030504020204" pitchFamily="34" charset="0"/>
              </a:rPr>
              <a:t>Each processor core runs independently</a:t>
            </a: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All cores can access system memory</a:t>
            </a:r>
          </a:p>
          <a:p>
            <a:pPr marL="0" indent="0">
              <a:buNone/>
            </a:pPr>
            <a:endParaRPr lang="en-US" sz="2000" dirty="0" smtClean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Common in desktops, laptops, smartphones, probably toasters… </a:t>
            </a:r>
          </a:p>
          <a:p>
            <a:endParaRPr lang="en-US" sz="2000" dirty="0" smtClean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Hardware: multi-core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87269" y="1806333"/>
            <a:ext cx="1521276" cy="283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53926" y="2522072"/>
            <a:ext cx="1020536" cy="7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1043724" y="2606436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482549" y="2606435"/>
            <a:ext cx="402773" cy="56605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1464194" y="2290273"/>
            <a:ext cx="526976" cy="99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6" idx="0"/>
          </p:cNvCxnSpPr>
          <p:nvPr/>
        </p:nvCxnSpPr>
        <p:spPr>
          <a:xfrm>
            <a:off x="1464194" y="2300272"/>
            <a:ext cx="0" cy="221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992811" y="2089359"/>
            <a:ext cx="0" cy="2217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61474" y="1498556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System memory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4468" y="324052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Processor 1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498021" y="2111844"/>
            <a:ext cx="438152" cy="27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/>
          <p:cNvSpPr/>
          <p:nvPr/>
        </p:nvSpPr>
        <p:spPr>
          <a:xfrm>
            <a:off x="930729" y="2016594"/>
            <a:ext cx="146956" cy="17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/>
          <p:cNvCxnSpPr>
            <a:stCxn id="231" idx="3"/>
          </p:cNvCxnSpPr>
          <p:nvPr/>
        </p:nvCxnSpPr>
        <p:spPr>
          <a:xfrm>
            <a:off x="1077685" y="2106402"/>
            <a:ext cx="383722" cy="20410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177914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Network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29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E4978A"/>
      </a:hlink>
      <a:folHlink>
        <a:srgbClr val="E4978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20980</TotalTime>
  <Words>3790</Words>
  <Application>Microsoft Office PowerPoint</Application>
  <PresentationFormat>On-screen Show (4:3)</PresentationFormat>
  <Paragraphs>810</Paragraphs>
  <Slides>44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Garamond</vt:lpstr>
      <vt:lpstr>Lucida Console</vt:lpstr>
      <vt:lpstr>Lucida Sans</vt:lpstr>
      <vt:lpstr>Osaka</vt:lpstr>
      <vt:lpstr>Times</vt:lpstr>
      <vt:lpstr>Wingdings</vt:lpstr>
      <vt:lpstr>Clarity</vt:lpstr>
      <vt:lpstr>Custom Design</vt:lpstr>
      <vt:lpstr>Equation</vt:lpstr>
      <vt:lpstr>Introduction to MATLAB parallel computing toolbox</vt:lpstr>
      <vt:lpstr>Overview</vt:lpstr>
      <vt:lpstr>Parallel Computing</vt:lpstr>
      <vt:lpstr>Parallel speedup, and its limits (1)</vt:lpstr>
      <vt:lpstr>Parallel speedup, its limits (2)</vt:lpstr>
      <vt:lpstr>Parallel speedup, and its limits (3)</vt:lpstr>
      <vt:lpstr>Parallel speedup, and its limits (3)</vt:lpstr>
      <vt:lpstr>Hardware: single core</vt:lpstr>
      <vt:lpstr>Hardware: multi-core</vt:lpstr>
      <vt:lpstr>Hardware: multi-core, multi-processor</vt:lpstr>
      <vt:lpstr>Hardware: accelerators</vt:lpstr>
      <vt:lpstr>Hardware: clusters</vt:lpstr>
      <vt:lpstr>Three Types of Parallel Computing</vt:lpstr>
      <vt:lpstr>Three Types of Parallel Computing</vt:lpstr>
      <vt:lpstr>Three Types of Parallel Computing</vt:lpstr>
      <vt:lpstr>MATLAB parallel computing toolbox (PCT)</vt:lpstr>
      <vt:lpstr>Distributed Jobs</vt:lpstr>
      <vt:lpstr>Distributed Jobs on SCC</vt:lpstr>
      <vt:lpstr>Parallel  Jobs</vt:lpstr>
      <vt:lpstr>Parallel Jobs: matlabpool/parpool</vt:lpstr>
      <vt:lpstr>parfor (1)</vt:lpstr>
      <vt:lpstr>parfor (2)</vt:lpstr>
      <vt:lpstr>parfor (3): what can’t you do?</vt:lpstr>
      <vt:lpstr>parfor (4): what can’t you do?</vt:lpstr>
      <vt:lpstr>parfor (4): what can’t you do?</vt:lpstr>
      <vt:lpstr>parfor (5): what can’t you do?</vt:lpstr>
      <vt:lpstr>PowerPoint Presentation</vt:lpstr>
      <vt:lpstr>PowerPoint Presentation</vt:lpstr>
      <vt:lpstr>PowerPoint Presentation</vt:lpstr>
      <vt:lpstr>spmd (1)</vt:lpstr>
      <vt:lpstr>spmd (2): Integration example (4)</vt:lpstr>
      <vt:lpstr>spmd (3): where are the data?</vt:lpstr>
      <vt:lpstr>spmd (4): where are the data?</vt:lpstr>
      <vt:lpstr>spmd (5): where are the data?</vt:lpstr>
      <vt:lpstr>spmd (6): where are the data?</vt:lpstr>
      <vt:lpstr>spmd (7): where are the data?</vt:lpstr>
      <vt:lpstr>spmd (8): where are the data?</vt:lpstr>
      <vt:lpstr>Distributed matrices (1): creation</vt:lpstr>
      <vt:lpstr>Distributed matrices (2): efficiency</vt:lpstr>
      <vt:lpstr>Distributed matrices (3): function overloading </vt:lpstr>
      <vt:lpstr>Linear system example: Ax = b</vt:lpstr>
      <vt:lpstr>Parallel Jobs: pmode</vt:lpstr>
      <vt:lpstr>Using GPUs (1)</vt:lpstr>
      <vt:lpstr>Using GPUs (2): arrayfun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Sondak</dc:creator>
  <cp:lastModifiedBy>Ma, Keith Frederick</cp:lastModifiedBy>
  <cp:revision>489</cp:revision>
  <cp:lastPrinted>2012-06-15T13:07:07Z</cp:lastPrinted>
  <dcterms:created xsi:type="dcterms:W3CDTF">2011-01-14T19:12:41Z</dcterms:created>
  <dcterms:modified xsi:type="dcterms:W3CDTF">2015-09-22T13:56:19Z</dcterms:modified>
</cp:coreProperties>
</file>