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60" r:id="rId1"/>
    <p:sldMasterId id="214748407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6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37" r:id="rId19"/>
    <p:sldId id="338" r:id="rId20"/>
    <p:sldId id="312" r:id="rId21"/>
    <p:sldId id="313" r:id="rId22"/>
    <p:sldId id="314" r:id="rId23"/>
    <p:sldId id="318" r:id="rId24"/>
    <p:sldId id="316" r:id="rId25"/>
    <p:sldId id="319" r:id="rId26"/>
    <p:sldId id="320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296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  <a:srgbClr val="9FC8A5"/>
    <a:srgbClr val="E8F6F6"/>
    <a:srgbClr val="CD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5" autoAdjust="0"/>
    <p:restoredTop sz="94690" autoAdjust="0"/>
  </p:normalViewPr>
  <p:slideViewPr>
    <p:cSldViewPr snapToGrid="0">
      <p:cViewPr>
        <p:scale>
          <a:sx n="60" d="100"/>
          <a:sy n="60" d="100"/>
        </p:scale>
        <p:origin x="-82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515" y="-8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71" y="0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71" y="8829675"/>
            <a:ext cx="2981184" cy="465138"/>
          </a:xfrm>
          <a:prstGeom prst="rect">
            <a:avLst/>
          </a:prstGeom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0AB5A8A-C8F4-4EC6-90E9-E13EA775A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US"/>
              <a:t>Summer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05" y="4416426"/>
            <a:ext cx="5504204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A7B315F-1E65-4B20-BB22-E16C2EFE8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audio" Target="file:///\\SCVPC1\PEOPLE\kadin\OpenMP\Basics\parallel_0.wav" TargetMode="External"/><Relationship Id="rId4" Type="http://schemas.openxmlformats.org/officeDocument/2006/relationships/image" Target="../media/image5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7A170-2C7F-4F0E-826C-7EA9ECFAC98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pic>
        <p:nvPicPr>
          <p:cNvPr id="13317" name="parallel_0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505451" y="3951407"/>
            <a:ext cx="248510" cy="24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73100" y="19050"/>
            <a:ext cx="2019300" cy="328613"/>
          </a:xfrm>
        </p:spPr>
        <p:txBody>
          <a:bodyPr/>
          <a:lstStyle>
            <a:lvl1pPr>
              <a:defRPr i="1" smtClean="0"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0700" y="19050"/>
            <a:ext cx="2667000" cy="328613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D94D-B4EB-4693-8336-B600750B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72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9039-5721-4C37-907C-D3A9A307A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46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68046-4CBF-49B5-B3BF-5324F082C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 20XX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Parallel Computing Toolbox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751903-1D6A-448A-BFE5-AB7531F9E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8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8FD8-C1BE-4433-A692-C5EF36D73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5AC5F-8A28-4F9D-82AA-8EF8A9BF8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5D602-C3B4-4B06-ABF2-12266EC78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F9F1-DA95-49CF-AA37-28EF2F0DA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2388-24AE-4F87-BCBA-1EB6AAF5F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8825-513D-446B-A46D-456FDB4DE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2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9D43-FC65-43D7-8059-6F941C84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768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469900" y="406400"/>
            <a:ext cx="7797800" cy="736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>
          <a:xfrm>
            <a:off x="444500" y="0"/>
            <a:ext cx="1879600" cy="328613"/>
          </a:xfrm>
        </p:spPr>
        <p:txBody>
          <a:bodyPr/>
          <a:lstStyle>
            <a:lvl1pPr>
              <a:defRPr i="1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324100" y="19050"/>
            <a:ext cx="4114800" cy="328613"/>
          </a:xfrm>
        </p:spPr>
        <p:txBody>
          <a:bodyPr/>
          <a:lstStyle>
            <a:lvl1pPr>
              <a:defRPr i="0" smtClean="0">
                <a:solidFill>
                  <a:srgbClr val="FFFFFF"/>
                </a:solidFill>
                <a:latin typeface="Lucida Sans" pitchFamily="34" charset="0"/>
                <a:cs typeface="Lucida Sans" pitchFamily="34" charset="0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7632700" y="0"/>
            <a:ext cx="1066800" cy="328613"/>
          </a:xfrm>
        </p:spPr>
        <p:txBody>
          <a:bodyPr/>
          <a:lstStyle>
            <a:lvl1pPr>
              <a:defRPr sz="4400" b="0" i="1" smtClean="0">
                <a:latin typeface="+mj-lt"/>
              </a:defRPr>
            </a:lvl1pPr>
          </a:lstStyle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2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E6B2-42BD-4D17-BBCF-08DF1CC5A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1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86D9-C961-4F92-931E-6396BD9C9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3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9334-7E2D-469A-8D6C-347B70FB7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3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FB47-0C1D-4FA9-85BB-D19C32ABC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256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F9A9-73A8-487F-8219-353ED20D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7272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9200" y="19050"/>
            <a:ext cx="4114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76151-1DD0-4454-9483-ECC8F9F82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42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689100" cy="328613"/>
          </a:xfrm>
        </p:spPr>
        <p:txBody>
          <a:bodyPr/>
          <a:lstStyle>
            <a:lvl1pPr>
              <a:defRPr i="1"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622800" cy="328613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7C1D5-4491-4FE1-BE9A-1DE977B19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494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5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0B162-70D9-43AB-AC48-521FF0020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1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3208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79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7BFCB-CEF3-4AF3-A49E-1C3ADA979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15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1524000" cy="328613"/>
          </a:xfrm>
        </p:spPr>
        <p:txBody>
          <a:bodyPr/>
          <a:lstStyle>
            <a:lvl1pPr>
              <a:defRPr i="1"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6800" y="19050"/>
            <a:ext cx="4114800" cy="328613"/>
          </a:xfrm>
        </p:spPr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43EE-D5C9-4E96-BBB8-F235CDFA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8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0B1E4-CD6F-4D66-9E95-24BE3CA1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1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33E83B-24E9-4CD4-AA85-FFE79AEB5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25" r:id="rId9"/>
    <p:sldLayoutId id="2147484126" r:id="rId10"/>
    <p:sldLayoutId id="2147484127" r:id="rId11"/>
    <p:sldLayoutId id="2147484147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Summer 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7AF379-0708-41C7-9217-207F0AB58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.edu/tech/research/computation/linux-cluster/katana-cluster/runningjobs/multiple_matlab_task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.edu/tech/research" TargetMode="External"/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.edu/tech/research/training/tutorials" TargetMode="External"/><Relationship Id="rId4" Type="http://schemas.openxmlformats.org/officeDocument/2006/relationships/hyperlink" Target="http://www.bu.edu/tech/accounts/special/research/accou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571500" y="520700"/>
            <a:ext cx="8356600" cy="2536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MATLAB parallel computing toolbox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685800" y="3670300"/>
            <a:ext cx="64008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Kadin Tseng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Boston University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i="1" smtClean="0"/>
              <a:t>Scientific Computing and Visualization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Lucida Sans" pitchFamily="34" charset="0"/>
              </a:rPr>
              <a:t>For task-parallel applications on the Katana Cluster, we strongly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recommend the use of an SCV script instead of </a:t>
            </a:r>
            <a:r>
              <a:rPr lang="en-US" i="1">
                <a:latin typeface="Lucida Sans" pitchFamily="34" charset="0"/>
              </a:rPr>
              <a:t>dfeval</a:t>
            </a:r>
            <a:r>
              <a:rPr lang="en-US">
                <a:latin typeface="Lucida Sans" pitchFamily="34" charset="0"/>
              </a:rPr>
              <a:t>. 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This script does not use the PCT. For details, see</a:t>
            </a:r>
          </a:p>
          <a:p>
            <a:pPr marL="457200" indent="-457200"/>
            <a:endParaRPr lang="en-US">
              <a:latin typeface="Lucida Sans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Lucida Sans" pitchFamily="34" charset="0"/>
                <a:hlinkClick r:id="rId2"/>
              </a:rPr>
              <a:t>http://www.bu.edu/tech/research/computation/linux-cluster/katana-cluster/runningjobs/multiple_matlab_tasks/</a:t>
            </a:r>
            <a:endParaRPr lang="en-US">
              <a:solidFill>
                <a:srgbClr val="FF0000"/>
              </a:solidFill>
              <a:latin typeface="Lucida Sans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US" i="1">
                <a:latin typeface="Lucida Sans" pitchFamily="34" charset="0"/>
              </a:rPr>
              <a:t>If your application fits the description of a distributed job, </a:t>
            </a:r>
          </a:p>
          <a:p>
            <a:pPr marL="0" indent="0">
              <a:buNone/>
            </a:pPr>
            <a:r>
              <a:rPr lang="en-US" i="1">
                <a:latin typeface="Lucida Sans" pitchFamily="34" charset="0"/>
              </a:rPr>
              <a:t>you don’t need to know any more beyond this point  . . 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Lucida Sans" pitchFamily="34" charset="0"/>
              </a:rPr>
              <a:t>Distributed Jobs – SCV script</a:t>
            </a:r>
            <a:endParaRPr lang="en-US" i="1">
              <a:latin typeface="Lucida Sans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8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Lucida Sans" pitchFamily="34" charset="0"/>
              </a:rPr>
              <a:t>Two ways to run parallel jobs:  </a:t>
            </a: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</a:t>
            </a:r>
            <a:r>
              <a:rPr lang="en-US">
                <a:latin typeface="Lucida Sans" pitchFamily="34" charset="0"/>
              </a:rPr>
              <a:t>  or </a:t>
            </a: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matlabpool.</a:t>
            </a:r>
            <a:r>
              <a:rPr lang="en-US" i="1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This procedure turns on (off) parallelism and allocate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 (deallocate) resources.</a:t>
            </a:r>
          </a:p>
          <a:p>
            <a:pPr marL="457200" indent="-457200"/>
            <a:endParaRPr lang="en-US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</a:t>
            </a:r>
            <a:r>
              <a:rPr lang="en-US" i="1">
                <a:solidFill>
                  <a:srgbClr val="FFC000"/>
                </a:solidFill>
                <a:latin typeface="Lucida Sans" pitchFamily="34" charset="0"/>
              </a:rPr>
              <a:t> </a:t>
            </a:r>
            <a:r>
              <a:rPr lang="en-US">
                <a:latin typeface="Lucida Sans" pitchFamily="34" charset="0"/>
              </a:rPr>
              <a:t> is a special mode of application;  useful for learning the PCT and parallel program prototyping </a:t>
            </a:r>
            <a:r>
              <a:rPr lang="en-US" i="1">
                <a:latin typeface="Lucida Sans" pitchFamily="34" charset="0"/>
              </a:rPr>
              <a:t>interactively</a:t>
            </a:r>
            <a:r>
              <a:rPr lang="en-US">
                <a:latin typeface="Lucida Sans" pitchFamily="34" charset="0"/>
              </a:rPr>
              <a:t>.</a:t>
            </a:r>
          </a:p>
          <a:p>
            <a:pPr marL="457200" indent="-457200"/>
            <a:endParaRPr lang="en-US" i="1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matlabpool</a:t>
            </a:r>
            <a:r>
              <a:rPr lang="en-US" i="1">
                <a:solidFill>
                  <a:srgbClr val="FFC000"/>
                </a:solidFill>
                <a:latin typeface="Lucida Sans" pitchFamily="34" charset="0"/>
              </a:rPr>
              <a:t>  </a:t>
            </a:r>
            <a:r>
              <a:rPr lang="en-US">
                <a:latin typeface="Lucida Sans" pitchFamily="34" charset="0"/>
              </a:rPr>
              <a:t>is the general mode of application; it can be used for </a:t>
            </a:r>
            <a:r>
              <a:rPr lang="en-US" i="1">
                <a:latin typeface="Lucida Sans" pitchFamily="34" charset="0"/>
              </a:rPr>
              <a:t>interactive</a:t>
            </a:r>
            <a:r>
              <a:rPr lang="en-US">
                <a:latin typeface="Lucida Sans" pitchFamily="34" charset="0"/>
              </a:rPr>
              <a:t>  and </a:t>
            </a:r>
            <a:r>
              <a:rPr lang="en-US" i="1">
                <a:latin typeface="Lucida Sans" pitchFamily="34" charset="0"/>
              </a:rPr>
              <a:t>batch</a:t>
            </a:r>
            <a:r>
              <a:rPr lang="en-US">
                <a:latin typeface="Lucida Sans" pitchFamily="34" charset="0"/>
              </a:rPr>
              <a:t> processing.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Lucida Sans" pitchFamily="34" charset="0"/>
              </a:rPr>
              <a:t>How Do I Run Parallel Jobs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Lucida Console" pitchFamily="49" charset="0"/>
              </a:rPr>
              <a:t>&gt;&gt; pmode start local  % assuming 4 workers are available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809750"/>
            <a:ext cx="5715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5410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Sans" pitchFamily="34" charset="0"/>
              </a:rPr>
              <a:t>Above is a MATLAB window on a Katana node. A separate Parallel Command Window is spawned. (Similar for Windows)</a:t>
            </a:r>
          </a:p>
          <a:p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 Room B27, each thin client has 2 cores (workers).</a:t>
            </a:r>
            <a:endParaRPr lang="en-US" sz="200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4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mod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6400" y="1498600"/>
            <a:ext cx="45974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100048"/>
            <a:ext cx="787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600" smtClean="0">
                <a:latin typeface="Lucida Console" pitchFamily="49" charset="0"/>
              </a:rPr>
              <a:t>&gt;&gt; pmode start local % use 4 workers in </a:t>
            </a:r>
            <a:r>
              <a:rPr lang="en-US" sz="1600" i="1" smtClean="0">
                <a:latin typeface="Lucida Console" pitchFamily="49" charset="0"/>
              </a:rPr>
              <a:t>SPMD</a:t>
            </a:r>
            <a:r>
              <a:rPr lang="en-US" sz="1600" smtClean="0">
                <a:latin typeface="Lucida Console" pitchFamily="49" charset="0"/>
              </a:rPr>
              <a:t> (parallel) mode</a:t>
            </a:r>
            <a:endParaRPr lang="en-US" sz="1600"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5197614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Any command issued at the “P&gt;&gt;” prompt is executed on all</a:t>
            </a:r>
          </a:p>
          <a:p>
            <a:r>
              <a:rPr lang="en-US" sz="2000" smtClean="0">
                <a:latin typeface="Lucida Sans" pitchFamily="34" charset="0"/>
              </a:rPr>
              <a:t>    workers. Enter “labindex” to query for workers’ ID.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Use </a:t>
            </a:r>
            <a:r>
              <a:rPr lang="en-US" sz="2000" i="1" smtClean="0">
                <a:latin typeface="Lucida Sans" pitchFamily="34" charset="0"/>
              </a:rPr>
              <a:t>if </a:t>
            </a:r>
            <a:r>
              <a:rPr lang="en-US" sz="2000" smtClean="0">
                <a:latin typeface="Lucida Sans" pitchFamily="34" charset="0"/>
              </a:rPr>
              <a:t> conditional with </a:t>
            </a:r>
            <a:r>
              <a:rPr lang="en-US" sz="2000" i="1" smtClean="0">
                <a:latin typeface="Lucida Sans" pitchFamily="34" charset="0"/>
              </a:rPr>
              <a:t>labindex</a:t>
            </a:r>
            <a:r>
              <a:rPr lang="en-US" sz="2000" smtClean="0">
                <a:latin typeface="Lucida Sans" pitchFamily="34" charset="0"/>
              </a:rPr>
              <a:t>  to issue instructions  to</a:t>
            </a:r>
          </a:p>
          <a:p>
            <a:r>
              <a:rPr lang="en-US" sz="2000" smtClean="0">
                <a:latin typeface="Lucida Sans" pitchFamily="34" charset="0"/>
              </a:rPr>
              <a:t>    specific  workers, like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this: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</a:rPr>
              <a:t> </a:t>
            </a:r>
            <a:r>
              <a:rPr lang="en-US" sz="20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if labindex==1, numlabs, end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3159323"/>
            <a:ext cx="152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</a:rPr>
              <a:t>Worker number</a:t>
            </a:r>
            <a:endParaRPr lang="en-US" sz="140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3848100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</a:rPr>
              <a:t>Command entered</a:t>
            </a:r>
            <a:endParaRPr lang="en-US" sz="1400"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457700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</a:rPr>
              <a:t>Enter command here</a:t>
            </a:r>
            <a:endParaRPr lang="en-US" sz="140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56210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Sans" pitchFamily="34" charset="0"/>
              </a:rPr>
              <a:t>PCT terminologies:</a:t>
            </a:r>
          </a:p>
          <a:p>
            <a:r>
              <a:rPr lang="en-US" sz="1400" smtClean="0">
                <a:latin typeface="Lucida Sans" pitchFamily="34" charset="0"/>
              </a:rPr>
              <a:t>worker = processor</a:t>
            </a:r>
          </a:p>
          <a:p>
            <a:r>
              <a:rPr lang="en-US" sz="14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labindex:</a:t>
            </a:r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</a:p>
          <a:p>
            <a:r>
              <a:rPr lang="en-US" sz="1400" smtClean="0">
                <a:latin typeface="Lucida Sans" pitchFamily="34" charset="0"/>
              </a:rPr>
              <a:t>processor number</a:t>
            </a:r>
          </a:p>
          <a:p>
            <a:r>
              <a:rPr lang="en-US" sz="14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numlabs</a:t>
            </a:r>
            <a:r>
              <a:rPr lang="en-US" sz="1400" i="1" smtClean="0">
                <a:solidFill>
                  <a:srgbClr val="FFC000"/>
                </a:solidFill>
                <a:latin typeface="Lucida Sans" pitchFamily="34" charset="0"/>
              </a:rPr>
              <a:t>:</a:t>
            </a:r>
            <a:r>
              <a:rPr lang="en-US" sz="1400" smtClean="0">
                <a:solidFill>
                  <a:srgbClr val="FFC000"/>
                </a:solidFill>
                <a:latin typeface="Lucida Sans" pitchFamily="34" charset="0"/>
              </a:rPr>
              <a:t> </a:t>
            </a:r>
          </a:p>
          <a:p>
            <a:r>
              <a:rPr lang="en-US" sz="1400" smtClean="0">
                <a:latin typeface="Lucida Sans" pitchFamily="34" charset="0"/>
              </a:rPr>
              <a:t>Number of processors  </a:t>
            </a:r>
            <a:endParaRPr lang="en-US" sz="1400">
              <a:latin typeface="Lucida Sans" pitchFamily="34" charset="0"/>
            </a:endParaRP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 bwMode="auto">
          <a:xfrm flipV="1">
            <a:off x="2514600" y="2400301"/>
            <a:ext cx="1295400" cy="912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3"/>
          </p:cNvCxnSpPr>
          <p:nvPr/>
        </p:nvCxnSpPr>
        <p:spPr bwMode="auto">
          <a:xfrm flipV="1">
            <a:off x="2514600" y="3848101"/>
            <a:ext cx="1295400" cy="1538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514600" y="4610100"/>
            <a:ext cx="129540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4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"/>
            <a:ext cx="79248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latin typeface="Lucida Sans" pitchFamily="34" charset="0"/>
              </a:rPr>
              <a:t> 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Replicate array</a:t>
            </a:r>
            <a:endParaRPr lang="en-US" sz="2000" smtClean="0">
              <a:latin typeface="Lucida Console" pitchFamily="49" charset="0"/>
            </a:endParaRPr>
          </a:p>
          <a:p>
            <a:pPr lvl="1"/>
            <a:r>
              <a:rPr lang="en-US" sz="1600" smtClean="0">
                <a:latin typeface="Lucida Console" pitchFamily="49" charset="0"/>
              </a:rPr>
              <a:t> P&gt;&gt; A = magic(3);    % A is replicated on every worker</a:t>
            </a:r>
          </a:p>
          <a:p>
            <a:pPr lvl="1"/>
            <a:endParaRPr lang="en-US" sz="1600" smtClean="0">
              <a:latin typeface="Lucida Console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Variant array</a:t>
            </a:r>
          </a:p>
          <a:p>
            <a:pPr lvl="1"/>
            <a:r>
              <a:rPr lang="en-US" sz="1600" smtClean="0">
                <a:latin typeface="Lucida Console" pitchFamily="49" charset="0"/>
              </a:rPr>
              <a:t> P&gt;&gt; A = magic(3) + labindex – 1;   % labindex=1,2,3,4</a:t>
            </a:r>
          </a:p>
          <a:p>
            <a:pPr lvl="1"/>
            <a:endParaRPr lang="en-US" sz="1600" smtClean="0">
              <a:latin typeface="Lucida Console" pitchFamily="49" charset="0"/>
            </a:endParaRP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   LAB 1     LAB 2    LAB 3     LAB 4 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         |        |         |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|8   1   6|9   2  7|10   3  8|11   4   9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|3   5   7|4   6  8| 5   7  9| 6   8  10 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|4   9   2|5  10  3| 6  11  4| 7  12   5</a:t>
            </a:r>
          </a:p>
          <a:p>
            <a:pPr lvl="1"/>
            <a:endParaRPr lang="en-US" sz="1600" smtClean="0">
              <a:latin typeface="Lucida Console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Private array</a:t>
            </a:r>
          </a:p>
          <a:p>
            <a:pPr lvl="1"/>
            <a:r>
              <a:rPr lang="en-US" sz="2000" smtClean="0">
                <a:latin typeface="Lucida Sans" pitchFamily="34" charset="0"/>
              </a:rPr>
              <a:t>  P</a:t>
            </a:r>
            <a:r>
              <a:rPr lang="en-US" sz="1600" smtClean="0">
                <a:latin typeface="Lucida Console" pitchFamily="49" charset="0"/>
              </a:rPr>
              <a:t>&gt;&gt; if labindex==2, A = magic(3) + labindex – 1; end</a:t>
            </a:r>
          </a:p>
          <a:p>
            <a:pPr lvl="1"/>
            <a:endParaRPr lang="en-US" sz="1600" smtClean="0">
              <a:latin typeface="Lucida Console" pitchFamily="49" charset="0"/>
            </a:endParaRP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   LAB 1     LAB 2    LAB 3     LAB 4 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         |        |         |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         |9   2  7|         |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|undefined|4   6  8|undefined|undefined </a:t>
            </a:r>
          </a:p>
          <a:p>
            <a:pPr lvl="0"/>
            <a:r>
              <a:rPr lang="en-US" sz="1600" smtClean="0">
                <a:latin typeface="Lucida Console" pitchFamily="49" charset="0"/>
                <a:cs typeface="Arial" pitchFamily="34" charset="0"/>
              </a:rPr>
              <a:t>     |         |5  10  3|         |</a:t>
            </a:r>
            <a:endParaRPr lang="en-US" sz="160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Switch from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pmode 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to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matlabpool</a:t>
            </a:r>
            <a:endParaRPr lang="en-US" sz="2800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990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Sans" pitchFamily="34" charset="0"/>
              </a:rPr>
              <a:t>If you are running MATLAB  </a:t>
            </a:r>
            <a:r>
              <a:rPr lang="en-US" sz="2000" i="1" smtClean="0">
                <a:latin typeface="Lucida Sans" pitchFamily="34" charset="0"/>
              </a:rPr>
              <a:t>pmode</a:t>
            </a:r>
            <a:r>
              <a:rPr lang="en-US" sz="2000" smtClean="0">
                <a:latin typeface="Lucida Sans" pitchFamily="34" charset="0"/>
              </a:rPr>
              <a:t>, exit it.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P&gt;&gt; exit</a:t>
            </a:r>
          </a:p>
          <a:p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smtClean="0">
                <a:latin typeface="Lucida Sans" pitchFamily="34" charset="0"/>
              </a:rPr>
              <a:t> MATLAB allows only one parallel environment at a time.</a:t>
            </a:r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i="1" smtClean="0">
                <a:latin typeface="Lucida Sans" pitchFamily="34" charset="0"/>
              </a:rPr>
              <a:t> pmode</a:t>
            </a:r>
            <a:r>
              <a:rPr lang="en-US" sz="2000" smtClean="0">
                <a:latin typeface="Lucida Sans" pitchFamily="34" charset="0"/>
              </a:rPr>
              <a:t> may be started with the keyword </a:t>
            </a:r>
            <a:r>
              <a:rPr lang="en-US" sz="2000" i="1" smtClean="0">
                <a:latin typeface="Lucida Sans" pitchFamily="34" charset="0"/>
              </a:rPr>
              <a:t>open</a:t>
            </a:r>
            <a:r>
              <a:rPr lang="en-US" sz="2000" smtClean="0">
                <a:latin typeface="Lucida Sans" pitchFamily="34" charset="0"/>
              </a:rPr>
              <a:t> or </a:t>
            </a:r>
            <a:r>
              <a:rPr lang="en-US" sz="2000" i="1" smtClean="0">
                <a:latin typeface="Lucida Sans" pitchFamily="34" charset="0"/>
              </a:rPr>
              <a:t>start</a:t>
            </a:r>
            <a:r>
              <a:rPr lang="en-US" sz="2000" smtClean="0">
                <a:latin typeface="Lucida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i="1" smtClean="0">
                <a:latin typeface="Lucida Sans" pitchFamily="34" charset="0"/>
              </a:rPr>
              <a:t> matlabpool</a:t>
            </a:r>
            <a:r>
              <a:rPr lang="en-US" sz="2000" smtClean="0">
                <a:latin typeface="Lucida Sans" pitchFamily="34" charset="0"/>
              </a:rPr>
              <a:t> can only be started with the keyword </a:t>
            </a:r>
            <a:r>
              <a:rPr lang="en-US" sz="2000" i="1" smtClean="0">
                <a:latin typeface="Lucida Sans" pitchFamily="34" charset="0"/>
              </a:rPr>
              <a:t>open</a:t>
            </a:r>
            <a:r>
              <a:rPr lang="en-US" sz="2000" smtClean="0">
                <a:latin typeface="Lucida Sans" pitchFamily="34" charset="0"/>
              </a:rPr>
              <a:t>.</a:t>
            </a:r>
          </a:p>
          <a:p>
            <a:endParaRPr lang="en-US" sz="2000" smtClean="0">
              <a:latin typeface="Lucida Sans" pitchFamily="34" charset="0"/>
            </a:endParaRP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You can also close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pmode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 from the MATLAB window: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&gt;&gt; pmode close</a:t>
            </a:r>
          </a:p>
          <a:p>
            <a:endParaRPr lang="en-US" sz="2000" smtClean="0">
              <a:latin typeface="Lucida Sans" pitchFamily="34" charset="0"/>
            </a:endParaRPr>
          </a:p>
          <a:p>
            <a:r>
              <a:rPr lang="en-US" sz="2000" smtClean="0">
                <a:latin typeface="Lucida Sans" pitchFamily="34" charset="0"/>
              </a:rPr>
              <a:t>Now, open </a:t>
            </a:r>
            <a:r>
              <a:rPr lang="en-US" sz="2000" i="1" smtClean="0">
                <a:latin typeface="Lucida Sans" pitchFamily="34" charset="0"/>
              </a:rPr>
              <a:t>matlabpool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&gt;&gt; matlabpool open local    % rely on default worker size</a:t>
            </a:r>
          </a:p>
        </p:txBody>
      </p:sp>
    </p:spTree>
    <p:extLst>
      <p:ext uri="{BB962C8B-B14F-4D97-AF65-F5344CB8AC3E}">
        <p14:creationId xmlns:p14="http://schemas.microsoft.com/office/powerpoint/2010/main" val="38148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04800"/>
            <a:ext cx="5486400" cy="762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matlabpool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89" y="876871"/>
            <a:ext cx="83241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matlabpool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 is the essential tool for requesting processors for MATLAB parallel computing. Usage:</a:t>
            </a:r>
          </a:p>
          <a:p>
            <a:pPr marL="457200" indent="-457200"/>
            <a:r>
              <a:rPr lang="en-US" sz="1600">
                <a:latin typeface="Lucida Console" pitchFamily="49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matlabpool open 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[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Config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] [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Nworkers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]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    % 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[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optional item</a:t>
            </a:r>
            <a:r>
              <a:rPr lang="en-US" sz="200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 ]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endParaRPr lang="en-US" sz="2000" smtClean="0">
              <a:solidFill>
                <a:schemeClr val="tx2">
                  <a:lumMod val="75000"/>
                </a:schemeClr>
              </a:solidFill>
              <a:latin typeface="Lucida Sans" pitchFamily="34" charset="0"/>
              <a:cs typeface="Lucida Sans" pitchFamily="34" charset="0"/>
            </a:endParaRPr>
          </a:p>
          <a:p>
            <a:pPr marL="457200" indent="-457200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&gt;&gt; % Use default value if  </a:t>
            </a:r>
            <a:r>
              <a:rPr lang="en-US" sz="200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[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optional item 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Lucida Sans" pitchFamily="34" charset="0"/>
              </a:rPr>
              <a:t>]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is omitted</a:t>
            </a:r>
          </a:p>
          <a:p>
            <a:pPr marL="457200" indent="-457200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% Config is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local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or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SGE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on Katana</a:t>
            </a:r>
          </a:p>
          <a:p>
            <a:pPr marL="457200" indent="-457200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% Nworkers is no. of cores; if omitted, default to 2 in Rm B27</a:t>
            </a:r>
          </a:p>
          <a:p>
            <a:pPr marL="457200" indent="-457200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% parallel methods are: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parfor , spmd, drange</a:t>
            </a:r>
            <a:endParaRPr lang="en-US" sz="2000" smtClean="0">
              <a:solidFill>
                <a:schemeClr val="tx2">
                  <a:lumMod val="75000"/>
                </a:schemeClr>
              </a:solidFill>
              <a:latin typeface="Lucida Sans" pitchFamily="34" charset="0"/>
              <a:cs typeface="Lucida Sans" pitchFamily="34" charset="0"/>
            </a:endParaRPr>
          </a:p>
          <a:p>
            <a:pPr marL="457200" indent="-457200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&gt;&gt; %</a:t>
            </a:r>
          </a:p>
          <a:p>
            <a:pPr marL="457200" indent="-457200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% perform parallel tasks inside matlabpool region</a:t>
            </a:r>
          </a:p>
          <a:p>
            <a:pPr marL="457200" indent="-457200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&gt;&gt; % .  .  .  </a:t>
            </a:r>
          </a:p>
          <a:p>
            <a:pPr marL="457200" indent="-457200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&gt;&gt; matlabpool close    % ends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matlabpool</a:t>
            </a:r>
          </a:p>
          <a:p>
            <a:pPr marL="457200" indent="-457200"/>
            <a:endParaRPr lang="en-US" sz="2000" smtClean="0">
              <a:solidFill>
                <a:schemeClr val="tx2">
                  <a:lumMod val="75000"/>
                </a:schemeClr>
              </a:solidFill>
              <a:latin typeface="Lucida Sans" pitchFamily="34" charset="0"/>
              <a:cs typeface="Lucida Sans" pitchFamily="34" charset="0"/>
            </a:endParaRPr>
          </a:p>
          <a:p>
            <a:pPr marL="457200" indent="-457200"/>
            <a:r>
              <a:rPr lang="en-US" sz="2000" smtClean="0">
                <a:latin typeface="Lucida Sans" pitchFamily="34" charset="0"/>
                <a:cs typeface="Lucida Sans" pitchFamily="34" charset="0"/>
              </a:rPr>
              <a:t>Parallel method choices within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matlabpool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 region: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i="1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p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arfor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 – parallel for-loop; can’t mix with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spmd</a:t>
            </a:r>
            <a:endParaRPr lang="en-US" sz="2000" smtClean="0">
              <a:solidFill>
                <a:schemeClr val="tx2">
                  <a:lumMod val="75000"/>
                </a:schemeClr>
              </a:solidFill>
              <a:latin typeface="Lucida Sans" pitchFamily="34" charset="0"/>
              <a:cs typeface="Lucida Sans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spmd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– </a:t>
            </a:r>
            <a:r>
              <a:rPr lang="en-US" sz="180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s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ingle </a:t>
            </a:r>
            <a:r>
              <a:rPr lang="en-US" sz="180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p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rogram </a:t>
            </a:r>
            <a:r>
              <a:rPr lang="en-US" sz="180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m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ultiple </a:t>
            </a:r>
            <a:r>
              <a:rPr lang="en-US" sz="180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d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ata parallel region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>
                <a:latin typeface="Lucida Sans" pitchFamily="34" charset="0"/>
                <a:cs typeface="Lucida Sans" pitchFamily="34" charset="0"/>
              </a:rPr>
              <a:t>Arrays are distributed among the cores with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codistributed        </a:t>
            </a:r>
            <a:r>
              <a:rPr lang="en-US" sz="2000">
                <a:latin typeface="Lucida Sans" pitchFamily="34" charset="0"/>
                <a:cs typeface="Lucida Sans" pitchFamily="34" charset="0"/>
              </a:rPr>
              <a:t>and distributed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commands</a:t>
            </a:r>
            <a:endParaRPr lang="en-US" sz="2000">
              <a:latin typeface="Lucida Sans" pitchFamily="34" charset="0"/>
              <a:cs typeface="Lucida Sans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drange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–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parallel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for-loop within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spmd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region;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Lucida Sans" pitchFamily="34" charset="0"/>
              </a:rPr>
              <a:t>parfor</a:t>
            </a:r>
            <a:r>
              <a:rPr lang="en-US" sz="2000" i="1" smtClean="0">
                <a:latin typeface="Lucida Sans" pitchFamily="34" charset="0"/>
                <a:cs typeface="Lucida Sans" pitchFamily="34" charset="0"/>
              </a:rPr>
              <a:t>-like</a:t>
            </a:r>
          </a:p>
        </p:txBody>
      </p:sp>
    </p:spTree>
    <p:extLst>
      <p:ext uri="{BB962C8B-B14F-4D97-AF65-F5344CB8AC3E}">
        <p14:creationId xmlns:p14="http://schemas.microsoft.com/office/powerpoint/2010/main" val="2728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286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Parallel Methods </a:t>
            </a:r>
            <a:r>
              <a:rPr lang="en-US" sz="2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—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parfor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815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i="1" smtClean="0">
                <a:latin typeface="Lucida Sans" pitchFamily="34" charset="0"/>
              </a:rPr>
              <a:t>parfor</a:t>
            </a:r>
            <a:r>
              <a:rPr lang="en-US" sz="2000" smtClean="0">
                <a:latin typeface="Lucida Sans" pitchFamily="34" charset="0"/>
              </a:rPr>
              <a:t> is a parallel for-loop. Work load is distributed evenly and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automatically  according to loop index. Computation among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loop indices must be independent. 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Operates in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matlabpool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.</a:t>
            </a:r>
          </a:p>
          <a:p>
            <a:pPr marL="457200" indent="-457200"/>
            <a:endParaRPr lang="en-US" sz="2000" smtClean="0">
              <a:solidFill>
                <a:srgbClr val="FFC000"/>
              </a:solidFill>
              <a:latin typeface="Lucida Sans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i="1">
                <a:latin typeface="Lucida Sans" pitchFamily="34" charset="0"/>
              </a:rPr>
              <a:t>p</a:t>
            </a:r>
            <a:r>
              <a:rPr lang="en-US" sz="2000" i="1" smtClean="0">
                <a:latin typeface="Lucida Sans" pitchFamily="34" charset="0"/>
              </a:rPr>
              <a:t>arfor</a:t>
            </a:r>
            <a:r>
              <a:rPr lang="en-US" sz="2000" smtClean="0">
                <a:latin typeface="Lucida Sans" pitchFamily="34" charset="0"/>
              </a:rPr>
              <a:t> is task-parallel; computation for all iterations are independent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Number of iterations assigned to each worker </a:t>
            </a:r>
            <a:r>
              <a:rPr lang="en-US" sz="2000" i="1" smtClean="0">
                <a:latin typeface="Lucida Sans" pitchFamily="34" charset="0"/>
              </a:rPr>
              <a:t>may be</a:t>
            </a:r>
            <a:r>
              <a:rPr lang="en-US" sz="2000" smtClean="0">
                <a:latin typeface="Lucida Sans" pitchFamily="34" charset="0"/>
              </a:rPr>
              <a:t> in chunks; remaining iterations (if not evenly divided) distributed, one iteration each, until all used.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Data starts on client (base workspace), automatically copied to cores’ workspace. Output copied back to client when done.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00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286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Parallel Methods </a:t>
            </a:r>
            <a:r>
              <a:rPr lang="en-US" sz="2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—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parfor (2)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8153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matlabpool open  % use default number of workers ( 2 )</a:t>
            </a:r>
          </a:p>
          <a:p>
            <a:pPr marL="457200" indent="-457200"/>
            <a:r>
              <a:rPr lang="en-US" sz="1600" smtClean="0">
                <a:latin typeface="Lucida Console" pitchFamily="49" charset="0"/>
              </a:rPr>
              <a:t>s = 0;</a:t>
            </a:r>
          </a:p>
          <a:p>
            <a:pPr marL="457200" indent="-457200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parfor i=1:10</a:t>
            </a:r>
          </a:p>
          <a:p>
            <a:pPr marL="457200" indent="-457200"/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x(i) = sin(2*pi*i/10); </a:t>
            </a:r>
            <a:r>
              <a:rPr lang="en-US" sz="1600" smtClean="0">
                <a:latin typeface="Lucida Console" pitchFamily="49" charset="0"/>
              </a:rPr>
              <a:t>% i=1:5 by 1</a:t>
            </a:r>
            <a:r>
              <a:rPr lang="en-US" sz="1600" baseline="30000" smtClean="0">
                <a:latin typeface="Lucida Console" pitchFamily="49" charset="0"/>
              </a:rPr>
              <a:t>st</a:t>
            </a:r>
            <a:r>
              <a:rPr lang="en-US" sz="1600" smtClean="0">
                <a:latin typeface="Lucida Console" pitchFamily="49" charset="0"/>
              </a:rPr>
              <a:t> worker; i=6:10 by 2nd</a:t>
            </a:r>
          </a:p>
          <a:p>
            <a:pPr marL="457200" indent="-457200"/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 = s + i;</a:t>
            </a:r>
            <a:r>
              <a:rPr lang="en-US" sz="1600" smtClean="0">
                <a:latin typeface="Lucida Console" pitchFamily="49" charset="0"/>
              </a:rPr>
              <a:t>             % summation; a reduction operation</a:t>
            </a:r>
          </a:p>
          <a:p>
            <a:pPr marL="457200" indent="-457200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end</a:t>
            </a:r>
          </a:p>
          <a:p>
            <a:pPr marL="457200" indent="-457200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matlabpool close</a:t>
            </a:r>
          </a:p>
          <a:p>
            <a:pPr marL="457200" indent="-457200"/>
            <a:endParaRPr lang="en-US" sz="1600" smtClean="0">
              <a:latin typeface="Lucida Sans" pitchFamily="34" charset="0"/>
            </a:endParaRPr>
          </a:p>
          <a:p>
            <a:r>
              <a:rPr lang="en-US" sz="2000" smtClean="0">
                <a:latin typeface="Lucida Sans" pitchFamily="34" charset="0"/>
              </a:rPr>
              <a:t>Does </a:t>
            </a:r>
            <a:r>
              <a:rPr lang="en-US" sz="2000" i="1" smtClean="0">
                <a:latin typeface="Lucida Sans" pitchFamily="34" charset="0"/>
              </a:rPr>
              <a:t>parfor</a:t>
            </a:r>
            <a:r>
              <a:rPr lang="en-US" sz="2000" smtClean="0">
                <a:latin typeface="Lucida Sans" pitchFamily="34" charset="0"/>
              </a:rPr>
              <a:t>  work unconditionally ?</a:t>
            </a:r>
          </a:p>
          <a:p>
            <a:r>
              <a:rPr lang="en-US" sz="2000" smtClean="0">
                <a:latin typeface="Lucida Sans" pitchFamily="34" charset="0"/>
              </a:rPr>
              <a:t>No. Example</a:t>
            </a:r>
            <a:r>
              <a:rPr lang="en-US" sz="2000">
                <a:latin typeface="Lucida Sans" pitchFamily="34" charset="0"/>
              </a:rPr>
              <a:t>:</a:t>
            </a:r>
            <a:r>
              <a:rPr lang="en-US" sz="2000" smtClean="0">
                <a:latin typeface="Lucida Sans" pitchFamily="34" charset="0"/>
              </a:rPr>
              <a:t> a reduction </a:t>
            </a:r>
            <a:r>
              <a:rPr lang="en-US" sz="2000">
                <a:latin typeface="Lucida Sans" pitchFamily="34" charset="0"/>
              </a:rPr>
              <a:t>operation ◊ </a:t>
            </a:r>
            <a:r>
              <a:rPr lang="en-US" sz="2000" smtClean="0">
                <a:latin typeface="Lucida Sans" pitchFamily="34" charset="0"/>
              </a:rPr>
              <a:t> (such as addition, +)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must satisfy     x ◊ (y ◊ z) = (x ◊ y) ◊ z      associative rule 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Plus (+) and multiply (*) operators satisfy rule.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Subtract (-) and divide (/) operators fail rule</a:t>
            </a: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     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indeterministic</a:t>
            </a:r>
          </a:p>
          <a:p>
            <a:pPr>
              <a:buFont typeface="Arial" pitchFamily="34" charset="0"/>
              <a:buChar char="•"/>
            </a:pPr>
            <a:endParaRPr lang="en-US" sz="2000">
              <a:solidFill>
                <a:schemeClr val="tx2">
                  <a:lumMod val="75000"/>
                </a:schemeClr>
              </a:solidFill>
              <a:latin typeface="Lucida Sans" pitchFamily="34" charset="0"/>
            </a:endParaRPr>
          </a:p>
          <a:p>
            <a:r>
              <a:rPr lang="en-US" sz="1800">
                <a:latin typeface="+mn-lt"/>
              </a:rPr>
              <a:t>% Example of loop dependency</a:t>
            </a:r>
          </a:p>
          <a:p>
            <a:r>
              <a:rPr lang="en-US" sz="1800">
                <a:latin typeface="+mn-lt"/>
              </a:rPr>
              <a:t>% </a:t>
            </a:r>
            <a:r>
              <a:rPr lang="en-US" sz="1800" smtClean="0">
                <a:latin typeface="+mn-lt"/>
              </a:rPr>
              <a:t>matlab editor will tell you this parfor usage is wrong (see </a:t>
            </a:r>
            <a:r>
              <a:rPr lang="en-US" sz="1800">
                <a:latin typeface="+mn-lt"/>
              </a:rPr>
              <a:t>the the scroll bar</a:t>
            </a:r>
            <a:r>
              <a:rPr lang="en-US" sz="1800" smtClean="0">
                <a:latin typeface="+mn-lt"/>
              </a:rPr>
              <a:t>)</a:t>
            </a:r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a = </a:t>
            </a:r>
            <a:r>
              <a:rPr lang="en-US" sz="1800" smtClean="0">
                <a:latin typeface="+mn-lt"/>
              </a:rPr>
              <a:t>zeros(1,100);</a:t>
            </a:r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parfor </a:t>
            </a:r>
            <a:r>
              <a:rPr lang="en-US" sz="1800" smtClean="0">
                <a:latin typeface="+mn-lt"/>
              </a:rPr>
              <a:t>i </a:t>
            </a:r>
            <a:r>
              <a:rPr lang="en-US" sz="1800">
                <a:latin typeface="+mn-lt"/>
              </a:rPr>
              <a:t>= 2</a:t>
            </a:r>
            <a:r>
              <a:rPr lang="en-US" sz="1800" smtClean="0">
                <a:latin typeface="+mn-lt"/>
              </a:rPr>
              <a:t>:100 </a:t>
            </a:r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    </a:t>
            </a:r>
            <a:r>
              <a:rPr lang="en-US" sz="1800" smtClean="0">
                <a:latin typeface="+mn-lt"/>
              </a:rPr>
              <a:t>a(i) </a:t>
            </a:r>
            <a:r>
              <a:rPr lang="en-US" sz="1800">
                <a:latin typeface="+mn-lt"/>
              </a:rPr>
              <a:t>= </a:t>
            </a:r>
            <a:r>
              <a:rPr lang="en-US" sz="1800" smtClean="0">
                <a:latin typeface="+mn-lt"/>
              </a:rPr>
              <a:t>myfct(a(i-1</a:t>
            </a:r>
            <a:r>
              <a:rPr lang="en-US" sz="1800">
                <a:latin typeface="+mn-lt"/>
              </a:rPr>
              <a:t>));</a:t>
            </a:r>
          </a:p>
          <a:p>
            <a:r>
              <a:rPr lang="en-US" sz="1800">
                <a:latin typeface="+mn-lt"/>
              </a:rPr>
              <a:t>end</a:t>
            </a:r>
          </a:p>
          <a:p>
            <a:pPr>
              <a:buFont typeface="Arial" pitchFamily="34" charset="0"/>
              <a:buChar char="•"/>
            </a:pPr>
            <a:endParaRPr lang="en-US" sz="2000" smtClean="0">
              <a:solidFill>
                <a:schemeClr val="tx2">
                  <a:lumMod val="75000"/>
                </a:schemeClr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286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Parallel Methods </a:t>
            </a:r>
            <a:r>
              <a:rPr lang="en-US" sz="2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—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parfor (3)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05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smtClean="0">
                <a:latin typeface="Lucida Console" pitchFamily="49" charset="0"/>
              </a:rPr>
              <a:t>Try this:</a:t>
            </a:r>
          </a:p>
          <a:p>
            <a:pPr marL="457200" indent="-457200"/>
            <a:r>
              <a:rPr lang="en-US" sz="1600" smtClean="0">
                <a:latin typeface="Lucida Console" pitchFamily="49" charset="0"/>
              </a:rPr>
              <a:t>s = 0; parfor i=1:10, s = s + i</a:t>
            </a:r>
            <a:r>
              <a:rPr lang="en-US" sz="1600" smtClean="0">
                <a:solidFill>
                  <a:srgbClr val="FFC000"/>
                </a:solidFill>
                <a:latin typeface="Lucida Console" pitchFamily="49" charset="0"/>
              </a:rPr>
              <a:t>,</a:t>
            </a:r>
            <a:r>
              <a:rPr lang="en-US" sz="1600" smtClean="0">
                <a:latin typeface="Lucida Console" pitchFamily="49" charset="0"/>
              </a:rPr>
              <a:t> end, s    % s = 55; NO PRINT</a:t>
            </a:r>
            <a:endParaRPr lang="en-US" sz="2000" smtClean="0">
              <a:latin typeface="Lucida Console" pitchFamily="49" charset="0"/>
            </a:endParaRPr>
          </a:p>
          <a:p>
            <a:pPr marL="457200" indent="-457200"/>
            <a:r>
              <a:rPr lang="en-US" sz="2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(s = 1 + 2 + 3 + . . . + n;     s = n(n+1)/2)</a:t>
            </a:r>
          </a:p>
          <a:p>
            <a:pPr marL="457200" indent="-457200"/>
            <a:r>
              <a:rPr lang="en-US" sz="2000" smtClean="0">
                <a:latin typeface="Lucida Console" pitchFamily="49" charset="0"/>
              </a:rPr>
              <a:t>s=1000</a:t>
            </a:r>
            <a:r>
              <a:rPr lang="en-US" sz="2000">
                <a:latin typeface="Lucida Console" pitchFamily="49" charset="0"/>
              </a:rPr>
              <a:t>; parfor i=1:5, </a:t>
            </a:r>
            <a:r>
              <a:rPr lang="en-US" sz="2000" smtClean="0">
                <a:latin typeface="Lucida Console" pitchFamily="49" charset="0"/>
              </a:rPr>
              <a:t>s=s*i</a:t>
            </a:r>
            <a:r>
              <a:rPr lang="en-US" sz="2000">
                <a:solidFill>
                  <a:schemeClr val="accent5">
                    <a:lumMod val="20000"/>
                    <a:lumOff val="80000"/>
                  </a:schemeClr>
                </a:solidFill>
                <a:latin typeface="Lucida Console" pitchFamily="49" charset="0"/>
              </a:rPr>
              <a:t>,</a:t>
            </a:r>
            <a:r>
              <a:rPr lang="en-US" sz="2000">
                <a:latin typeface="Lucida Console" pitchFamily="49" charset="0"/>
              </a:rPr>
              <a:t> </a:t>
            </a:r>
            <a:r>
              <a:rPr lang="en-US" sz="2000" smtClean="0">
                <a:latin typeface="Lucida Console" pitchFamily="49" charset="0"/>
              </a:rPr>
              <a:t>end, s </a:t>
            </a:r>
            <a:r>
              <a:rPr lang="en-US" sz="2000">
                <a:latin typeface="Lucida Console" pitchFamily="49" charset="0"/>
              </a:rPr>
              <a:t>% do a few times</a:t>
            </a:r>
          </a:p>
          <a:p>
            <a:pPr marL="457200" indent="-457200"/>
            <a:r>
              <a:rPr lang="en-US" sz="2000" smtClean="0">
                <a:latin typeface="Lucida Console" pitchFamily="49" charset="0"/>
              </a:rPr>
              <a:t>s=1000</a:t>
            </a:r>
            <a:r>
              <a:rPr lang="en-US" sz="2000">
                <a:latin typeface="Lucida Console" pitchFamily="49" charset="0"/>
              </a:rPr>
              <a:t>; parfor i=1:5, </a:t>
            </a:r>
            <a:r>
              <a:rPr lang="en-US" sz="2000" smtClean="0">
                <a:latin typeface="Lucida Console" pitchFamily="49" charset="0"/>
              </a:rPr>
              <a:t>s=s/i</a:t>
            </a:r>
            <a:r>
              <a:rPr lang="en-US" sz="2000">
                <a:latin typeface="Lucida Console" pitchFamily="49" charset="0"/>
              </a:rPr>
              <a:t>, </a:t>
            </a:r>
            <a:r>
              <a:rPr lang="en-US" sz="2000" smtClean="0">
                <a:latin typeface="Lucida Console" pitchFamily="49" charset="0"/>
              </a:rPr>
              <a:t>end, s </a:t>
            </a:r>
            <a:r>
              <a:rPr lang="en-US" sz="2000">
                <a:latin typeface="Lucida Console" pitchFamily="49" charset="0"/>
              </a:rPr>
              <a:t>% do a few times</a:t>
            </a:r>
          </a:p>
          <a:p>
            <a:pPr marL="457200" indent="-457200"/>
            <a:endParaRPr lang="en-US" sz="200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pPr marL="457200" indent="-457200"/>
            <a:r>
              <a:rPr lang="en-US" sz="2000" smtClean="0">
                <a:latin typeface="Lucida Console" pitchFamily="49" charset="0"/>
              </a:rPr>
              <a:t>Above + , * operators satisfy associative</a:t>
            </a:r>
            <a:r>
              <a:rPr lang="en-US" sz="2000">
                <a:latin typeface="Lucida Console" pitchFamily="49" charset="0"/>
              </a:rPr>
              <a:t> </a:t>
            </a:r>
            <a:r>
              <a:rPr lang="en-US" sz="2000" smtClean="0">
                <a:latin typeface="Lucida Console" pitchFamily="49" charset="0"/>
              </a:rPr>
              <a:t>rule.</a:t>
            </a:r>
          </a:p>
          <a:p>
            <a:pPr marL="457200" indent="-457200"/>
            <a:r>
              <a:rPr lang="en-US" sz="2000" smtClean="0">
                <a:latin typeface="Lucida Console" pitchFamily="49" charset="0"/>
              </a:rPr>
              <a:t>The - , / operators fail rule. They may or may not</a:t>
            </a:r>
          </a:p>
          <a:p>
            <a:pPr marL="457200" indent="-457200"/>
            <a:r>
              <a:rPr lang="en-US" sz="2000" smtClean="0">
                <a:latin typeface="Lucida Console" pitchFamily="49" charset="0"/>
              </a:rPr>
              <a:t>produce same (correct) result each time.</a:t>
            </a:r>
          </a:p>
          <a:p>
            <a:pPr marL="457200" indent="-457200"/>
            <a:endParaRPr lang="en-US" sz="1600" smtClean="0">
              <a:latin typeface="Lucida Sans" pitchFamily="34" charset="0"/>
            </a:endParaRPr>
          </a:p>
          <a:p>
            <a:pPr marL="457200" indent="-457200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Some other operational rules for parfor: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Loop index must be  consecutive integers.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Loop index must not be altered within loop.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Loop count need not be divisible by number of workers.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No need to distribute arrays.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Solution remains in the MATLAB workspace.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Does not work in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spmd</a:t>
            </a:r>
            <a:r>
              <a:rPr lang="en-US" sz="2000" smtClean="0">
                <a:latin typeface="Lucida Sans" pitchFamily="34" charset="0"/>
              </a:rPr>
              <a:t>; can’t use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numlabs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,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labindex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No graphics can be displayed within </a:t>
            </a:r>
            <a:r>
              <a:rPr lang="en-US" sz="2000" i="1" smtClean="0">
                <a:latin typeface="Lucida Sans" pitchFamily="34" charset="0"/>
              </a:rPr>
              <a:t>parfor</a:t>
            </a:r>
            <a:r>
              <a:rPr lang="en-US" sz="2000" smtClean="0">
                <a:latin typeface="Lucida Sans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More rules depending on operations; consult the PCT doc.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876800" y="1447800"/>
            <a:ext cx="381000" cy="1524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24765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endParaRPr lang="en-US" sz="2000" smtClean="0">
              <a:latin typeface="Lucida Sans" pitchFamily="34" charset="0"/>
              <a:cs typeface="Lucida Sans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Log on with your BU userid and Kerboros password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solidFill>
                  <a:schemeClr val="tx2"/>
                </a:solidFill>
                <a:latin typeface="Lucida Sans" pitchFamily="34" charset="0"/>
                <a:cs typeface="Lucida Sans" pitchFamily="34" charset="0"/>
              </a:rPr>
              <a:t>If you don’t have BU userid, then use this: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  userid: </a:t>
            </a:r>
            <a:r>
              <a:rPr lang="en-US" sz="2000" smtClean="0">
                <a:solidFill>
                  <a:srgbClr val="93A299"/>
                </a:solidFill>
                <a:latin typeface="Lucida Sans" pitchFamily="34" charset="0"/>
                <a:cs typeface="Lucida Sans" pitchFamily="34" charset="0"/>
              </a:rPr>
              <a:t>tuta1 . . .  tuta18    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password: </a:t>
            </a:r>
            <a:r>
              <a:rPr lang="en-US" sz="2000" smtClean="0">
                <a:solidFill>
                  <a:srgbClr val="93A299"/>
                </a:solidFill>
                <a:latin typeface="Lucida Sans" pitchFamily="34" charset="0"/>
                <a:cs typeface="Lucida Sans" pitchFamily="34" charset="0"/>
              </a:rPr>
              <a:t>SCVsummer12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smtClean="0">
                <a:solidFill>
                  <a:srgbClr val="93A299"/>
                </a:solidFill>
                <a:latin typeface="Lucida Sans" pitchFamily="34" charset="0"/>
                <a:cs typeface="Lucida Sans" pitchFamily="34" charset="0"/>
              </a:rPr>
              <a:t>  The number after tuta should match the number affixed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smtClean="0">
                <a:solidFill>
                  <a:srgbClr val="93A299"/>
                </a:solidFill>
                <a:latin typeface="Lucida Sans" pitchFamily="34" charset="0"/>
                <a:cs typeface="Lucida Sans" pitchFamily="34" charset="0"/>
              </a:rPr>
              <a:t>  on the front of your PC tower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Start MATLAB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  <a:cs typeface="Arial" pitchFamily="34" charset="0"/>
              </a:rPr>
              <a:t>Log On To PC For Hands-on Practice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69900" y="4140200"/>
            <a:ext cx="71247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There are some files that you can copy over to your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local folder for hands-on practices: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i="1" smtClean="0">
                <a:latin typeface="Lucida Sans" pitchFamily="34" charset="0"/>
                <a:cs typeface="Lucida Sans" pitchFamily="34" charset="0"/>
              </a:rPr>
              <a:t>&gt;&gt; copyfile(‘T:\kadin\pct\*’  ,   ’.\’)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69900" y="3543300"/>
            <a:ext cx="3390900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/>
              <a:t>M-Files on T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4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7543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smtClean="0">
                <a:solidFill>
                  <a:srgbClr val="FFC000"/>
                </a:solidFill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An integration of the cosine function between 0 and </a:t>
            </a:r>
            <a:r>
              <a:rPr lang="el-GR" sz="2800" smtClean="0">
                <a:latin typeface="+mn-lt"/>
              </a:rPr>
              <a:t>π</a:t>
            </a:r>
            <a:r>
              <a:rPr lang="en-US" sz="2000" smtClean="0">
                <a:latin typeface="Lucida Sans" pitchFamily="34" charset="0"/>
              </a:rPr>
              <a:t>/2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Integration scheme is mid-point rule for simplicity.</a:t>
            </a: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Several parallel methods will be demonstrated.</a:t>
            </a:r>
          </a:p>
        </p:txBody>
      </p:sp>
      <p:pic>
        <p:nvPicPr>
          <p:cNvPr id="12" name="Picture 11" descr="midpoint_integr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676400"/>
            <a:ext cx="62230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600" y="37000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>
                <a:latin typeface="Lucida Console" pitchFamily="49" charset="0"/>
              </a:rPr>
              <a:t>cos(x)</a:t>
            </a:r>
            <a:endParaRPr lang="en-US" sz="1600" i="1">
              <a:latin typeface="Lucida Console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3505200"/>
            <a:ext cx="2819400" cy="181588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smtClean="0">
                <a:latin typeface="Lucida Sans" pitchFamily="34" charset="0"/>
              </a:rPr>
              <a:t>a = 0; b = pi/2</a:t>
            </a:r>
            <a:r>
              <a:rPr lang="en-US" sz="1600" smtClean="0">
                <a:latin typeface="Lucida Sans" pitchFamily="34" charset="0"/>
              </a:rPr>
              <a:t>;  % range</a:t>
            </a:r>
          </a:p>
          <a:p>
            <a:r>
              <a:rPr lang="en-US" sz="1600" i="1" smtClean="0">
                <a:latin typeface="Lucida Sans" pitchFamily="34" charset="0"/>
              </a:rPr>
              <a:t>m = 8</a:t>
            </a:r>
            <a:r>
              <a:rPr lang="en-US" sz="1600" smtClean="0">
                <a:latin typeface="Lucida Sans" pitchFamily="34" charset="0"/>
              </a:rPr>
              <a:t>;  % # of increments</a:t>
            </a:r>
          </a:p>
          <a:p>
            <a:r>
              <a:rPr lang="en-US" sz="1600" i="1" smtClean="0">
                <a:latin typeface="Lucida Sans" pitchFamily="34" charset="0"/>
              </a:rPr>
              <a:t>h = (b-a)/m</a:t>
            </a:r>
            <a:r>
              <a:rPr lang="en-US" sz="1600" smtClean="0">
                <a:latin typeface="Lucida Sans" pitchFamily="34" charset="0"/>
              </a:rPr>
              <a:t>;  % increment</a:t>
            </a:r>
          </a:p>
          <a:p>
            <a:r>
              <a:rPr lang="en-US" sz="1600" i="1" smtClean="0">
                <a:latin typeface="Lucida Sans" pitchFamily="34" charset="0"/>
              </a:rPr>
              <a:t>p = numlabs; </a:t>
            </a:r>
          </a:p>
          <a:p>
            <a:r>
              <a:rPr lang="en-US" sz="1600" i="1" smtClean="0">
                <a:latin typeface="Lucida Sans" pitchFamily="34" charset="0"/>
              </a:rPr>
              <a:t>n = m/p;  % inc. / worker</a:t>
            </a:r>
          </a:p>
          <a:p>
            <a:r>
              <a:rPr lang="en-US" sz="1600" i="1" smtClean="0">
                <a:latin typeface="Lucida Sans" pitchFamily="34" charset="0"/>
              </a:rPr>
              <a:t>ai = a + (i-1)*n*h;</a:t>
            </a:r>
          </a:p>
          <a:p>
            <a:r>
              <a:rPr lang="en-US" sz="1600" i="1" err="1" smtClean="0">
                <a:latin typeface="Lucida Sans" pitchFamily="34" charset="0"/>
              </a:rPr>
              <a:t>aij</a:t>
            </a:r>
            <a:r>
              <a:rPr lang="en-US" sz="1600" i="1" smtClean="0">
                <a:latin typeface="Lucida Sans" pitchFamily="34" charset="0"/>
              </a:rPr>
              <a:t> = ai + (j-1)*h;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83480" y="4191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Lucida Console" pitchFamily="49" charset="0"/>
              </a:rPr>
              <a:t>h</a:t>
            </a:r>
            <a:endParaRPr lang="en-US" i="1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7400" y="60930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FFC000"/>
                </a:solidFill>
                <a:latin typeface="Lucida Console" pitchFamily="49" charset="0"/>
              </a:rPr>
              <a:t>x=b</a:t>
            </a:r>
            <a:endParaRPr lang="en-US" sz="1400" i="1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0600" y="609302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smtClean="0">
                <a:solidFill>
                  <a:srgbClr val="FFC000"/>
                </a:solidFill>
                <a:latin typeface="Lucida Console" pitchFamily="49" charset="0"/>
              </a:rPr>
              <a:t>x=a</a:t>
            </a:r>
            <a:endParaRPr lang="en-US" sz="1400" i="1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45" name="Left Brace 44"/>
          <p:cNvSpPr/>
          <p:nvPr/>
        </p:nvSpPr>
        <p:spPr bwMode="auto">
          <a:xfrm rot="5400000">
            <a:off x="5105400" y="4343400"/>
            <a:ext cx="76200" cy="533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794" y="2971800"/>
            <a:ext cx="2590800" cy="33855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mid-point of increment</a:t>
            </a:r>
            <a:endParaRPr lang="en-US" sz="1600">
              <a:latin typeface="Lucida Sans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3772694" y="3238501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 flipV="1">
            <a:off x="3886994" y="3124199"/>
            <a:ext cx="6858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4419600" y="38862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352800" y="2057400"/>
          <a:ext cx="55133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3492360" imgH="495000" progId="Equation.3">
                  <p:embed/>
                </p:oleObj>
              </mc:Choice>
              <mc:Fallback>
                <p:oleObj name="Equation" r:id="rId5" imgW="34923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55133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95400" y="2971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  <a:latin typeface="Lucida Sans" pitchFamily="34" charset="0"/>
              </a:rPr>
              <a:t>Worker 1</a:t>
            </a:r>
            <a:endParaRPr lang="en-US" sz="1400">
              <a:solidFill>
                <a:srgbClr val="FFC000"/>
              </a:solidFill>
              <a:latin typeface="Lucida Sans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58863" y="3505200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  <a:latin typeface="Lucida Sans" pitchFamily="34" charset="0"/>
              </a:rPr>
              <a:t>Worker 2</a:t>
            </a:r>
            <a:endParaRPr lang="en-US" sz="1400">
              <a:solidFill>
                <a:srgbClr val="FFC000"/>
              </a:solidFill>
              <a:latin typeface="Lucida Sans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800" y="5026223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  <a:latin typeface="Lucida Sans" pitchFamily="34" charset="0"/>
              </a:rPr>
              <a:t>Worker 3</a:t>
            </a:r>
            <a:endParaRPr lang="en-US" sz="1400">
              <a:solidFill>
                <a:srgbClr val="FFC000"/>
              </a:solidFill>
              <a:latin typeface="Lucida Sans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73463" y="5574268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FFC000"/>
                </a:solidFill>
                <a:latin typeface="Lucida Sans" pitchFamily="34" charset="0"/>
              </a:rPr>
              <a:t>Worker 4</a:t>
            </a:r>
            <a:endParaRPr lang="en-US" sz="1400">
              <a:solidFill>
                <a:srgbClr val="FFC000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 — Serial Integration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042987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latin typeface="Lucida Console" pitchFamily="49" charset="0"/>
              </a:rPr>
              <a:t>% serial integration (with for-loop)</a:t>
            </a:r>
          </a:p>
          <a:p>
            <a:r>
              <a:rPr lang="en-US" sz="1400" smtClean="0">
                <a:latin typeface="Lucida Console" pitchFamily="49" charset="0"/>
              </a:rPr>
              <a:t>tic</a:t>
            </a:r>
          </a:p>
          <a:p>
            <a:r>
              <a:rPr lang="en-US" sz="1400" smtClean="0">
                <a:latin typeface="Lucida Console" pitchFamily="49" charset="0"/>
              </a:rPr>
              <a:t>   m = 10000;</a:t>
            </a:r>
          </a:p>
          <a:p>
            <a:r>
              <a:rPr lang="en-US" sz="1400" smtClean="0">
                <a:latin typeface="Lucida Console" pitchFamily="49" charset="0"/>
              </a:rPr>
              <a:t>   a = 0;               % lower limit of integration</a:t>
            </a:r>
          </a:p>
          <a:p>
            <a:r>
              <a:rPr lang="en-US" sz="1400" smtClean="0">
                <a:latin typeface="Lucida Console" pitchFamily="49" charset="0"/>
              </a:rPr>
              <a:t>   b = pi/2;            % upper limit of integration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 dx = (b – a)/m;      % increment length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 intSerial = 0;       % initialize intSerial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 for i=1:m</a:t>
            </a:r>
          </a:p>
          <a:p>
            <a:r>
              <a:rPr lang="en-US" sz="1400" smtClean="0">
                <a:latin typeface="Lucida Console" pitchFamily="49" charset="0"/>
              </a:rPr>
              <a:t>     x = a+(i-0.5)*dx;  % mid-point of increment i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   intSerial = intSerial + cos(x)*dx;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 end</a:t>
            </a:r>
          </a:p>
          <a:p>
            <a:r>
              <a:rPr lang="en-US" sz="1400" smtClean="0">
                <a:latin typeface="Lucida Console" pitchFamily="49" charset="0"/>
              </a:rPr>
              <a:t>toc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2192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2192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5240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24384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4384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7432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8288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8288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1336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30480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30480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3528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3434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1722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6482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85800" y="4565590"/>
            <a:ext cx="19050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X(1) </a:t>
            </a:r>
            <a:r>
              <a:rPr lang="en-US" sz="1400" smtClean="0">
                <a:latin typeface="Lucida Console" pitchFamily="49" charset="0"/>
              </a:rPr>
              <a:t>= a + dx/2</a:t>
            </a:r>
            <a:endParaRPr lang="en-US" sz="1400"/>
          </a:p>
        </p:txBody>
      </p:sp>
      <p:cxnSp>
        <p:nvCxnSpPr>
          <p:cNvPr id="44" name="Straight Arrow Connector 43"/>
          <p:cNvCxnSpPr>
            <a:stCxn id="17" idx="0"/>
          </p:cNvCxnSpPr>
          <p:nvPr/>
        </p:nvCxnSpPr>
        <p:spPr bwMode="auto">
          <a:xfrm flipH="1" flipV="1">
            <a:off x="1524000" y="4304724"/>
            <a:ext cx="114300" cy="26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828800" y="36951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dx</a:t>
            </a:r>
            <a:endParaRPr lang="en-US" sz="1400"/>
          </a:p>
        </p:txBody>
      </p:sp>
      <p:cxnSp>
        <p:nvCxnSpPr>
          <p:cNvPr id="48" name="Straight Arrow Connector 47"/>
          <p:cNvCxnSpPr>
            <a:endCxn id="50" idx="1"/>
          </p:cNvCxnSpPr>
          <p:nvPr/>
        </p:nvCxnSpPr>
        <p:spPr bwMode="auto">
          <a:xfrm flipH="1">
            <a:off x="1828800" y="38490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2209800" y="3849012"/>
            <a:ext cx="228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953000" y="4569023"/>
            <a:ext cx="1828800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Lucida Console" pitchFamily="49" charset="0"/>
              </a:rPr>
              <a:t>X</a:t>
            </a:r>
            <a:r>
              <a:rPr lang="en-US" sz="1400" smtClean="0">
                <a:latin typeface="Lucida Console" pitchFamily="49" charset="0"/>
              </a:rPr>
              <a:t>(m) = b </a:t>
            </a:r>
            <a:r>
              <a:rPr lang="en-US" sz="1400">
                <a:latin typeface="Lucida Console" pitchFamily="49" charset="0"/>
              </a:rPr>
              <a:t>-</a:t>
            </a:r>
            <a:r>
              <a:rPr lang="en-US" sz="1400" smtClean="0">
                <a:latin typeface="Lucida Console" pitchFamily="49" charset="0"/>
              </a:rPr>
              <a:t> dx/2</a:t>
            </a:r>
            <a:endParaRPr lang="en-US" sz="14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67400" y="4304724"/>
            <a:ext cx="0" cy="26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9530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9530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2578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562600" y="4076124"/>
            <a:ext cx="609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562600" y="3999924"/>
            <a:ext cx="0" cy="196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5867400" y="4054157"/>
            <a:ext cx="0" cy="98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urved Connector 61"/>
          <p:cNvCxnSpPr/>
          <p:nvPr/>
        </p:nvCxnSpPr>
        <p:spPr bwMode="auto">
          <a:xfrm>
            <a:off x="3810000" y="3999924"/>
            <a:ext cx="228600" cy="12013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02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 —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parfor 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10483"/>
            <a:ext cx="7924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 example performs parallel integration with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parfor.</a:t>
            </a:r>
          </a:p>
          <a:p>
            <a:endParaRPr lang="en-US" sz="140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800" smtClean="0">
                <a:latin typeface="Lucida Console" pitchFamily="49" charset="0"/>
              </a:rPr>
              <a:t>tic</a:t>
            </a:r>
          </a:p>
          <a:p>
            <a:r>
              <a:rPr lang="en-US" sz="1800" smtClean="0">
                <a:latin typeface="Lucida Console" pitchFamily="49" charset="0"/>
              </a:rPr>
              <a:t>   m = 10000;</a:t>
            </a:r>
          </a:p>
          <a:p>
            <a:r>
              <a:rPr lang="en-US" sz="1800" smtClean="0">
                <a:latin typeface="Lucida Console" pitchFamily="49" charset="0"/>
              </a:rPr>
              <a:t>   a = 0;</a:t>
            </a:r>
          </a:p>
          <a:p>
            <a:r>
              <a:rPr lang="en-US" sz="1800" smtClean="0">
                <a:latin typeface="Lucida Console" pitchFamily="49" charset="0"/>
              </a:rPr>
              <a:t>   b = pi/2;</a:t>
            </a:r>
          </a:p>
          <a:p>
            <a:r>
              <a:rPr lang="en-US" sz="1800" smtClean="0">
                <a:latin typeface="Lucida Console" pitchFamily="49" charset="0"/>
              </a:rPr>
              <a:t>   dx = (b – a)/</a:t>
            </a:r>
            <a:r>
              <a:rPr lang="en-US" sz="1800">
                <a:latin typeface="Lucida Console" pitchFamily="49" charset="0"/>
              </a:rPr>
              <a:t>m</a:t>
            </a:r>
            <a:r>
              <a:rPr lang="en-US" sz="1800" smtClean="0">
                <a:latin typeface="Lucida Console" pitchFamily="49" charset="0"/>
              </a:rPr>
              <a:t>;  % increment length</a:t>
            </a:r>
          </a:p>
          <a:p>
            <a:r>
              <a:rPr lang="en-US" sz="1800" smtClean="0">
                <a:latin typeface="Lucida Console" pitchFamily="49" charset="0"/>
              </a:rPr>
              <a:t>   intParfor2 = 0;</a:t>
            </a:r>
          </a:p>
          <a:p>
            <a:r>
              <a:rPr lang="en-US" sz="1800" smtClean="0">
                <a:latin typeface="Lucida Console" pitchFamily="49" charset="0"/>
              </a:rPr>
              <a:t>   parfor </a:t>
            </a:r>
            <a:r>
              <a:rPr lang="en-US" sz="18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i=1:m</a:t>
            </a:r>
            <a:endParaRPr lang="en-US" sz="180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  <a:p>
            <a:r>
              <a:rPr lang="en-US" sz="1800" smtClean="0">
                <a:latin typeface="Lucida Console" pitchFamily="49" charset="0"/>
              </a:rPr>
              <a:t>      intParfor2 = intParfor2 + cos(a+(i-0.5)*dx)*dx;</a:t>
            </a:r>
          </a:p>
          <a:p>
            <a:r>
              <a:rPr lang="en-US" sz="1800" smtClean="0">
                <a:latin typeface="Lucida Console" pitchFamily="49" charset="0"/>
              </a:rPr>
              <a:t>   end</a:t>
            </a:r>
          </a:p>
          <a:p>
            <a:r>
              <a:rPr lang="en-US" sz="1800" smtClean="0">
                <a:latin typeface="Lucida Console" pitchFamily="49" charset="0"/>
              </a:rPr>
              <a:t>toc</a:t>
            </a:r>
          </a:p>
          <a:p>
            <a:r>
              <a:rPr lang="en-US" sz="1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 —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spmd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8153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This example performs parallel integration in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spmd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 It uses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labindex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and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numlabs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to enable all workers to run the same command (“sp”) with different data (“md”).</a:t>
            </a:r>
          </a:p>
          <a:p>
            <a:endParaRPr lang="en-US" sz="140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local</a:t>
            </a:r>
            <a:r>
              <a:rPr lang="en-US" sz="1400" smtClean="0">
                <a:latin typeface="Lucida Console" pitchFamily="49" charset="0"/>
              </a:rPr>
              <a:t>     </a:t>
            </a:r>
          </a:p>
          <a:p>
            <a:r>
              <a:rPr lang="en-US" sz="1400" smtClean="0">
                <a:latin typeface="Lucida Console" pitchFamily="49" charset="0"/>
              </a:rPr>
              <a:t>tic   % includes the overhead cost of spmd</a:t>
            </a:r>
          </a:p>
          <a:p>
            <a:r>
              <a:rPr lang="en-US" sz="1400">
                <a:latin typeface="Lucida Console" pitchFamily="49" charset="0"/>
              </a:rPr>
              <a:t> </a:t>
            </a:r>
            <a:r>
              <a:rPr lang="en-US" sz="1400" smtClean="0">
                <a:latin typeface="Lucida Console" pitchFamily="49" charset="0"/>
              </a:rPr>
              <a:t> spmd</a:t>
            </a:r>
          </a:p>
          <a:p>
            <a:r>
              <a:rPr lang="en-US" sz="1400" smtClean="0">
                <a:latin typeface="Lucida Console" pitchFamily="49" charset="0"/>
              </a:rPr>
              <a:t>   m = 10000;</a:t>
            </a:r>
          </a:p>
          <a:p>
            <a:r>
              <a:rPr lang="en-US" sz="1400" smtClean="0">
                <a:latin typeface="Lucida Console" pitchFamily="49" charset="0"/>
              </a:rPr>
              <a:t>   a = 0;</a:t>
            </a:r>
          </a:p>
          <a:p>
            <a:r>
              <a:rPr lang="en-US" sz="1400" smtClean="0">
                <a:latin typeface="Lucida Console" pitchFamily="49" charset="0"/>
              </a:rPr>
              <a:t>   b = pi/2;</a:t>
            </a:r>
          </a:p>
          <a:p>
            <a:r>
              <a:rPr lang="en-US" sz="1400" smtClean="0">
                <a:latin typeface="Lucida Console" pitchFamily="49" charset="0"/>
              </a:rPr>
              <a:t>   </a:t>
            </a: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n = m/numlabs;  % # of increments per lab</a:t>
            </a:r>
          </a:p>
          <a:p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deltax = (b - a)/numlabs;   % length per lab</a:t>
            </a:r>
          </a:p>
          <a:p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ai = a + (labindex - 1)*deltax;   % local integration range</a:t>
            </a:r>
          </a:p>
          <a:p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 bi = a + labindex*deltax;</a:t>
            </a:r>
          </a:p>
          <a:p>
            <a:r>
              <a:rPr lang="en-US" sz="140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dx = deltax/n;                    % increment length for lab</a:t>
            </a:r>
          </a:p>
          <a:p>
            <a:r>
              <a:rPr lang="en-US" sz="1400" smtClean="0">
                <a:solidFill>
                  <a:srgbClr val="FFC000"/>
                </a:solidFill>
                <a:latin typeface="Lucida Console" pitchFamily="49" charset="0"/>
              </a:rPr>
              <a:t>   </a:t>
            </a:r>
            <a:r>
              <a:rPr lang="en-US" sz="1400">
                <a:latin typeface="Lucida Console" pitchFamily="49" charset="0"/>
              </a:rPr>
              <a:t>x = </a:t>
            </a:r>
            <a:r>
              <a:rPr lang="en-US" sz="1400" err="1" smtClean="0">
                <a:latin typeface="Lucida Console" pitchFamily="49" charset="0"/>
              </a:rPr>
              <a:t>ai+dx</a:t>
            </a:r>
            <a:r>
              <a:rPr lang="en-US" sz="1400" smtClean="0">
                <a:latin typeface="Lucida Console" pitchFamily="49" charset="0"/>
              </a:rPr>
              <a:t>/2:dx:bi-dx/2;  </a:t>
            </a:r>
            <a:r>
              <a:rPr lang="en-US" sz="1400">
                <a:latin typeface="Lucida Console" pitchFamily="49" charset="0"/>
              </a:rPr>
              <a:t>% mid-points of n </a:t>
            </a:r>
            <a:r>
              <a:rPr lang="en-US" sz="1400" smtClean="0">
                <a:latin typeface="Lucida Console" pitchFamily="49" charset="0"/>
              </a:rPr>
              <a:t>increments per worker</a:t>
            </a:r>
            <a:endParaRPr lang="en-US" sz="1400" smtClean="0">
              <a:solidFill>
                <a:srgbClr val="FFC000"/>
              </a:solidFill>
              <a:latin typeface="Lucida Console" pitchFamily="49" charset="0"/>
            </a:endParaRPr>
          </a:p>
          <a:p>
            <a:r>
              <a:rPr lang="en-US" sz="1400" smtClean="0">
                <a:latin typeface="Lucida Console" pitchFamily="49" charset="0"/>
              </a:rPr>
              <a:t>   intSPMD = sum(cos(x</a:t>
            </a:r>
            <a:r>
              <a:rPr lang="en-US" sz="1400">
                <a:latin typeface="Lucida Console" pitchFamily="49" charset="0"/>
              </a:rPr>
              <a:t>)*dx</a:t>
            </a:r>
            <a:r>
              <a:rPr lang="en-US" sz="1400" smtClean="0">
                <a:latin typeface="Lucida Console" pitchFamily="49" charset="0"/>
              </a:rPr>
              <a:t>);        % integral sum per worker</a:t>
            </a:r>
          </a:p>
          <a:p>
            <a:r>
              <a:rPr lang="en-US" sz="1400" smtClean="0">
                <a:latin typeface="Lucida Console" pitchFamily="49" charset="0"/>
              </a:rPr>
              <a:t>   intSPMD = </a:t>
            </a: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gplus</a:t>
            </a:r>
            <a:r>
              <a:rPr lang="en-US" sz="1400" smtClean="0">
                <a:latin typeface="Lucida Console" pitchFamily="49" charset="0"/>
              </a:rPr>
              <a:t>(intSPMD,1);      % global sum over all workers</a:t>
            </a:r>
          </a:p>
          <a:p>
            <a:r>
              <a:rPr lang="en-US" sz="1400" smtClean="0">
                <a:latin typeface="Lucida Console" pitchFamily="49" charset="0"/>
              </a:rPr>
              <a:t>  end  % spmd</a:t>
            </a:r>
          </a:p>
          <a:p>
            <a:r>
              <a:rPr lang="en-US" sz="1400" smtClean="0">
                <a:latin typeface="Lucida Console" pitchFamily="49" charset="0"/>
              </a:rPr>
              <a:t>toc</a:t>
            </a:r>
          </a:p>
          <a:p>
            <a:r>
              <a:rPr 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 —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drange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956370"/>
            <a:ext cx="8077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Similar to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r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but used within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spmd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</a:t>
            </a:r>
          </a:p>
          <a:p>
            <a:endParaRPr lang="en-US" sz="160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ic</a:t>
            </a:r>
          </a:p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= 10000; a = 0; b = pi/2;</a:t>
            </a:r>
          </a:p>
          <a:p>
            <a:r>
              <a:rPr lang="en-US" sz="1600" smtClean="0">
                <a:latin typeface="Lucida Console" pitchFamily="49" charset="0"/>
              </a:rPr>
              <a:t>spmd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  </a:t>
            </a:r>
            <a:r>
              <a:rPr lang="en-US" sz="1600" smtClean="0">
                <a:latin typeface="Lucida Console" pitchFamily="49" charset="0"/>
              </a:rPr>
              <a:t>n </a:t>
            </a:r>
            <a:r>
              <a:rPr lang="en-US" sz="1600">
                <a:latin typeface="Lucida Console" pitchFamily="49" charset="0"/>
              </a:rPr>
              <a:t>= m/</a:t>
            </a:r>
            <a:r>
              <a:rPr lang="en-US" sz="1600" err="1">
                <a:latin typeface="Lucida Console" pitchFamily="49" charset="0"/>
              </a:rPr>
              <a:t>numlabs</a:t>
            </a:r>
            <a:r>
              <a:rPr lang="en-US" sz="1600" smtClean="0">
                <a:latin typeface="Lucida Console" pitchFamily="49" charset="0"/>
              </a:rPr>
              <a:t>;  </a:t>
            </a:r>
            <a:r>
              <a:rPr lang="en-US" sz="1600">
                <a:latin typeface="Lucida Console" pitchFamily="49" charset="0"/>
              </a:rPr>
              <a:t>% </a:t>
            </a:r>
            <a:r>
              <a:rPr lang="en-US" sz="1600" smtClean="0">
                <a:latin typeface="Lucida Console" pitchFamily="49" charset="0"/>
              </a:rPr>
              <a:t>number of increments </a:t>
            </a:r>
            <a:r>
              <a:rPr lang="en-US" sz="1600">
                <a:latin typeface="Lucida Console" pitchFamily="49" charset="0"/>
              </a:rPr>
              <a:t>per lab (worker)</a:t>
            </a:r>
          </a:p>
          <a:p>
            <a:r>
              <a:rPr lang="en-US" sz="1600">
                <a:latin typeface="Lucida Console" pitchFamily="49" charset="0"/>
              </a:rPr>
              <a:t>   </a:t>
            </a:r>
            <a:r>
              <a:rPr lang="en-US" sz="1600" smtClean="0">
                <a:latin typeface="Lucida Console" pitchFamily="49" charset="0"/>
              </a:rPr>
              <a:t>deltax </a:t>
            </a:r>
            <a:r>
              <a:rPr lang="en-US" sz="1600">
                <a:latin typeface="Lucida Console" pitchFamily="49" charset="0"/>
              </a:rPr>
              <a:t>= (b - a)/numlabs;  % </a:t>
            </a:r>
            <a:r>
              <a:rPr lang="en-US" sz="1600" smtClean="0">
                <a:latin typeface="Lucida Console" pitchFamily="49" charset="0"/>
              </a:rPr>
              <a:t>increment length per worker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>
                <a:latin typeface="Lucida Console" pitchFamily="49" charset="0"/>
              </a:rPr>
              <a:t>for i=</a:t>
            </a:r>
            <a:r>
              <a:rPr lang="en-US" sz="1600" err="1">
                <a:latin typeface="Lucida Console" pitchFamily="49" charset="0"/>
              </a:rPr>
              <a:t>drange</a:t>
            </a:r>
            <a:r>
              <a:rPr lang="en-US" sz="1600">
                <a:latin typeface="Lucida Console" pitchFamily="49" charset="0"/>
              </a:rPr>
              <a:t>(1:numlabs)</a:t>
            </a:r>
          </a:p>
          <a:p>
            <a:r>
              <a:rPr lang="it-IT" sz="1600">
                <a:latin typeface="Lucida Console" pitchFamily="49" charset="0"/>
              </a:rPr>
              <a:t>    </a:t>
            </a:r>
            <a:r>
              <a:rPr lang="it-IT" sz="1600" smtClean="0">
                <a:latin typeface="Lucida Console" pitchFamily="49" charset="0"/>
              </a:rPr>
              <a:t>  </a:t>
            </a:r>
            <a:r>
              <a:rPr lang="it-IT" sz="1600">
                <a:latin typeface="Lucida Console" pitchFamily="49" charset="0"/>
              </a:rPr>
              <a:t>ai = a + (i - 1)*deltax;</a:t>
            </a: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   </a:t>
            </a:r>
            <a:r>
              <a:rPr lang="en-US" sz="1600">
                <a:latin typeface="Lucida Console" pitchFamily="49" charset="0"/>
              </a:rPr>
              <a:t>bi = a + i*deltax;</a:t>
            </a:r>
          </a:p>
          <a:p>
            <a:r>
              <a:rPr lang="en-US" sz="1600">
                <a:latin typeface="Lucida Console" pitchFamily="49" charset="0"/>
              </a:rPr>
              <a:t>     </a:t>
            </a:r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>
                <a:latin typeface="Lucida Console" pitchFamily="49" charset="0"/>
              </a:rPr>
              <a:t>dx = deltax/n;</a:t>
            </a:r>
          </a:p>
          <a:p>
            <a:r>
              <a:rPr lang="en-US" sz="1600">
                <a:latin typeface="Lucida Console" pitchFamily="49" charset="0"/>
              </a:rPr>
              <a:t>  </a:t>
            </a:r>
            <a:r>
              <a:rPr lang="en-US" sz="1600" smtClean="0">
                <a:latin typeface="Lucida Console" pitchFamily="49" charset="0"/>
              </a:rPr>
              <a:t>    </a:t>
            </a:r>
            <a:r>
              <a:rPr lang="en-US" sz="1600">
                <a:latin typeface="Lucida Console" pitchFamily="49" charset="0"/>
              </a:rPr>
              <a:t>x = </a:t>
            </a:r>
            <a:r>
              <a:rPr lang="en-US" sz="1600" err="1" smtClean="0">
                <a:latin typeface="Lucida Console" pitchFamily="49" charset="0"/>
              </a:rPr>
              <a:t>ai+dx</a:t>
            </a:r>
            <a:r>
              <a:rPr lang="en-US" sz="1600" smtClean="0">
                <a:latin typeface="Lucida Console" pitchFamily="49" charset="0"/>
              </a:rPr>
              <a:t>/2:dx:bi-dx/2;  </a:t>
            </a:r>
            <a:r>
              <a:rPr lang="en-US" sz="1600">
                <a:latin typeface="Lucida Console" pitchFamily="49" charset="0"/>
              </a:rPr>
              <a:t>% mid-points of n </a:t>
            </a:r>
            <a:r>
              <a:rPr lang="en-US" sz="1600" smtClean="0">
                <a:latin typeface="Lucida Console" pitchFamily="49" charset="0"/>
              </a:rPr>
              <a:t>increments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 </a:t>
            </a:r>
            <a:r>
              <a:rPr lang="en-US" sz="1600" smtClean="0">
                <a:latin typeface="Lucida Console" pitchFamily="49" charset="0"/>
              </a:rPr>
              <a:t>    intDrange1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smtClean="0">
                <a:latin typeface="Lucida Console" pitchFamily="49" charset="0"/>
              </a:rPr>
              <a:t>sum(</a:t>
            </a:r>
            <a:r>
              <a:rPr lang="en-US" sz="1600" err="1" smtClean="0">
                <a:latin typeface="Lucida Console" pitchFamily="49" charset="0"/>
              </a:rPr>
              <a:t>cos</a:t>
            </a:r>
            <a:r>
              <a:rPr lang="en-US" sz="1600" smtClean="0">
                <a:latin typeface="Lucida Console" pitchFamily="49" charset="0"/>
              </a:rPr>
              <a:t>(x</a:t>
            </a:r>
            <a:r>
              <a:rPr lang="en-US" sz="1600">
                <a:latin typeface="Lucida Console" pitchFamily="49" charset="0"/>
              </a:rPr>
              <a:t>)*dx);</a:t>
            </a: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>
                <a:latin typeface="Lucida Console" pitchFamily="49" charset="0"/>
              </a:rPr>
              <a:t>end</a:t>
            </a:r>
          </a:p>
          <a:p>
            <a:r>
              <a:rPr lang="en-US" sz="1600">
                <a:latin typeface="Lucida Console" pitchFamily="49" charset="0"/>
              </a:rPr>
              <a:t>   </a:t>
            </a:r>
            <a:r>
              <a:rPr lang="en-US" sz="1600" smtClean="0">
                <a:latin typeface="Lucida Console" pitchFamily="49" charset="0"/>
              </a:rPr>
              <a:t>intDrange1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err="1" smtClean="0">
                <a:latin typeface="Lucida Console" pitchFamily="49" charset="0"/>
              </a:rPr>
              <a:t>gplus</a:t>
            </a:r>
            <a:r>
              <a:rPr lang="en-US" sz="1600" smtClean="0">
                <a:latin typeface="Lucida Console" pitchFamily="49" charset="0"/>
              </a:rPr>
              <a:t>(intDrange1, </a:t>
            </a:r>
            <a:r>
              <a:rPr lang="en-US" sz="1600">
                <a:latin typeface="Lucida Console" pitchFamily="49" charset="0"/>
              </a:rPr>
              <a:t>1</a:t>
            </a:r>
            <a:r>
              <a:rPr lang="en-US" sz="1600" smtClean="0">
                <a:latin typeface="Lucida Console" pitchFamily="49" charset="0"/>
              </a:rPr>
              <a:t>); % send global sum to lab 1</a:t>
            </a:r>
            <a:endParaRPr lang="en-US" sz="160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end  </a:t>
            </a:r>
            <a:r>
              <a:rPr lang="en-US" sz="1600">
                <a:latin typeface="Lucida Console" pitchFamily="49" charset="0"/>
              </a:rPr>
              <a:t>% </a:t>
            </a:r>
            <a:r>
              <a:rPr lang="en-US" sz="1600" smtClean="0">
                <a:latin typeface="Lucida Console" pitchFamily="49" charset="0"/>
              </a:rPr>
              <a:t>spmd</a:t>
            </a:r>
            <a:endParaRPr lang="en-US" sz="160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intDrange1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smtClean="0">
                <a:latin typeface="Lucida Console" pitchFamily="49" charset="0"/>
              </a:rPr>
              <a:t>intDrange1{1};  % send integral to client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toc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Integration  Example —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drange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956370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Similar to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parfor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but used within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spmd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.</a:t>
            </a:r>
          </a:p>
          <a:p>
            <a:endParaRPr lang="en-US" sz="160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ic</a:t>
            </a:r>
          </a:p>
          <a:p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= 10000; a = 0; b = pi/2;</a:t>
            </a:r>
          </a:p>
          <a:p>
            <a:r>
              <a:rPr lang="en-US" sz="1600" smtClean="0">
                <a:latin typeface="Lucida Console" pitchFamily="49" charset="0"/>
              </a:rPr>
              <a:t>spmd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  </a:t>
            </a:r>
            <a:r>
              <a:rPr lang="en-US" sz="1600" smtClean="0">
                <a:latin typeface="Lucida Console" pitchFamily="49" charset="0"/>
              </a:rPr>
              <a:t>dx </a:t>
            </a:r>
            <a:r>
              <a:rPr lang="en-US" sz="1600">
                <a:latin typeface="Lucida Console" pitchFamily="49" charset="0"/>
              </a:rPr>
              <a:t>= (b - a</a:t>
            </a:r>
            <a:r>
              <a:rPr lang="en-US" sz="1600" smtClean="0">
                <a:latin typeface="Lucida Console" pitchFamily="49" charset="0"/>
              </a:rPr>
              <a:t>)/m;  </a:t>
            </a:r>
            <a:r>
              <a:rPr lang="en-US" sz="1600">
                <a:latin typeface="Lucida Console" pitchFamily="49" charset="0"/>
              </a:rPr>
              <a:t>% </a:t>
            </a:r>
            <a:r>
              <a:rPr lang="en-US" sz="1600" smtClean="0">
                <a:latin typeface="Lucida Console" pitchFamily="49" charset="0"/>
              </a:rPr>
              <a:t>increment length per worker</a:t>
            </a: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intDrange2 = 0;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>
                <a:latin typeface="Lucida Console" pitchFamily="49" charset="0"/>
              </a:rPr>
              <a:t>for </a:t>
            </a:r>
            <a:r>
              <a:rPr lang="en-US" sz="1600" smtClean="0">
                <a:latin typeface="Lucida Console" pitchFamily="49" charset="0"/>
              </a:rPr>
              <a:t>i=</a:t>
            </a:r>
            <a:r>
              <a:rPr lang="en-US" sz="1600" err="1" smtClean="0">
                <a:latin typeface="Lucida Console" pitchFamily="49" charset="0"/>
              </a:rPr>
              <a:t>drange</a:t>
            </a:r>
            <a:r>
              <a:rPr lang="en-US" sz="1600" smtClean="0">
                <a:latin typeface="Lucida Console" pitchFamily="49" charset="0"/>
              </a:rPr>
              <a:t>(1:m)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 </a:t>
            </a:r>
            <a:r>
              <a:rPr lang="en-US" sz="1600" smtClean="0">
                <a:latin typeface="Lucida Console" pitchFamily="49" charset="0"/>
              </a:rPr>
              <a:t>    intDrange2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smtClean="0">
                <a:latin typeface="Lucida Console" pitchFamily="49" charset="0"/>
              </a:rPr>
              <a:t>intDrange2 + </a:t>
            </a:r>
            <a:r>
              <a:rPr lang="en-US" sz="1600" err="1" smtClean="0">
                <a:latin typeface="Lucida Console" pitchFamily="49" charset="0"/>
              </a:rPr>
              <a:t>cos</a:t>
            </a:r>
            <a:r>
              <a:rPr lang="en-US" sz="1600" smtClean="0">
                <a:latin typeface="Lucida Console" pitchFamily="49" charset="0"/>
              </a:rPr>
              <a:t>(a+(i-0.5)*dx)*dx;</a:t>
            </a:r>
            <a:endParaRPr lang="en-US" sz="1600">
              <a:latin typeface="Lucida Console" pitchFamily="49" charset="0"/>
            </a:endParaRP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>
                <a:latin typeface="Lucida Console" pitchFamily="49" charset="0"/>
              </a:rPr>
              <a:t>end</a:t>
            </a:r>
          </a:p>
          <a:p>
            <a:r>
              <a:rPr lang="en-US" sz="1600">
                <a:latin typeface="Lucida Console" pitchFamily="49" charset="0"/>
              </a:rPr>
              <a:t>   </a:t>
            </a:r>
            <a:r>
              <a:rPr lang="en-US" sz="1600" smtClean="0">
                <a:latin typeface="Lucida Console" pitchFamily="49" charset="0"/>
              </a:rPr>
              <a:t>intDrange2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err="1" smtClean="0">
                <a:latin typeface="Lucida Console" pitchFamily="49" charset="0"/>
              </a:rPr>
              <a:t>gplus</a:t>
            </a:r>
            <a:r>
              <a:rPr lang="en-US" sz="1600" smtClean="0">
                <a:latin typeface="Lucida Console" pitchFamily="49" charset="0"/>
              </a:rPr>
              <a:t>(intDrange2, </a:t>
            </a:r>
            <a:r>
              <a:rPr lang="en-US" sz="1600">
                <a:latin typeface="Lucida Console" pitchFamily="49" charset="0"/>
              </a:rPr>
              <a:t>1</a:t>
            </a:r>
            <a:r>
              <a:rPr lang="en-US" sz="1600" smtClean="0">
                <a:latin typeface="Lucida Console" pitchFamily="49" charset="0"/>
              </a:rPr>
              <a:t>); % send global sum to lab 1</a:t>
            </a:r>
            <a:endParaRPr lang="en-US" sz="160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end  </a:t>
            </a:r>
            <a:r>
              <a:rPr lang="en-US" sz="1600">
                <a:latin typeface="Lucida Console" pitchFamily="49" charset="0"/>
              </a:rPr>
              <a:t>% </a:t>
            </a:r>
            <a:r>
              <a:rPr lang="en-US" sz="1600" smtClean="0">
                <a:latin typeface="Lucida Console" pitchFamily="49" charset="0"/>
              </a:rPr>
              <a:t>spmd</a:t>
            </a:r>
            <a:endParaRPr lang="en-US" sz="160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intDrange2 </a:t>
            </a:r>
            <a:r>
              <a:rPr lang="en-US" sz="1600">
                <a:latin typeface="Lucida Console" pitchFamily="49" charset="0"/>
              </a:rPr>
              <a:t>= </a:t>
            </a:r>
            <a:r>
              <a:rPr lang="en-US" sz="1600" smtClean="0">
                <a:latin typeface="Lucida Console" pitchFamily="49" charset="0"/>
              </a:rPr>
              <a:t>intDrange2{1};  % send integral to client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toc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81000"/>
            <a:ext cx="8763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Array Distributions </a:t>
            </a:r>
            <a:endParaRPr lang="en-US" sz="2800" i="1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170325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smtClean="0">
                <a:latin typeface="Lucida Sans" pitchFamily="34" charset="0"/>
              </a:rPr>
              <a:t>The purpose is to distribute data (</a:t>
            </a:r>
            <a:r>
              <a:rPr lang="en-US" sz="2000" i="1" smtClean="0">
                <a:latin typeface="Lucida Sans" pitchFamily="34" charset="0"/>
              </a:rPr>
              <a:t>e.g</a:t>
            </a:r>
            <a:r>
              <a:rPr lang="en-US" sz="2000" smtClean="0">
                <a:latin typeface="Lucida Sans" pitchFamily="34" charset="0"/>
              </a:rPr>
              <a:t>., an array) among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workers to reduce the memory usage and workload on each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worker in return for smaller wall clock time. </a:t>
            </a:r>
          </a:p>
          <a:p>
            <a:pPr marL="457200" indent="-457200"/>
            <a:endParaRPr lang="en-US" sz="2000" smtClean="0">
              <a:latin typeface="Lucida Sans" pitchFamily="34" charset="0"/>
            </a:endParaRP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For some parallel applications, creating a distributed array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often is the only thing you need to do to make your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application to run in parallel (</a:t>
            </a:r>
            <a:r>
              <a:rPr lang="en-US" sz="2000" i="1" smtClean="0">
                <a:latin typeface="Lucida Sans" pitchFamily="34" charset="0"/>
              </a:rPr>
              <a:t>e.g., </a:t>
            </a:r>
            <a:r>
              <a:rPr lang="en-US" sz="2000" smtClean="0">
                <a:latin typeface="Lucida Sans" pitchFamily="34" charset="0"/>
              </a:rPr>
              <a:t>due to function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overloading).</a:t>
            </a:r>
          </a:p>
          <a:p>
            <a:pPr marL="457200" indent="-457200"/>
            <a:endParaRPr lang="en-US" sz="2000" smtClean="0">
              <a:latin typeface="Lucida Sans" pitchFamily="34" charset="0"/>
            </a:endParaRP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Some operations distribute data automatically while others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require manual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1851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latin typeface="Lucida Sans" pitchFamily="34" charset="0"/>
              </a:rPr>
              <a:t> 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How To Distribute Arrays</a:t>
            </a:r>
            <a:endParaRPr lang="en-US" sz="2800" i="1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09600" y="1020901"/>
            <a:ext cx="8153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mtClean="0">
                <a:latin typeface="Lucida Sans" pitchFamily="34" charset="0"/>
                <a:cs typeface="Arial" pitchFamily="34" charset="0"/>
              </a:rPr>
              <a:t>Utilities  to distribute arrays:</a:t>
            </a:r>
            <a:endParaRPr kumimoji="0" lang="en-US" sz="2000" b="0" u="none" strike="noStrike" cap="none" normalizeH="0" smtClean="0">
              <a:ln>
                <a:noFill/>
              </a:ln>
              <a:effectLst/>
              <a:latin typeface="Lucida Sans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i="1" smtClean="0">
                <a:solidFill>
                  <a:srgbClr val="FFC000"/>
                </a:solidFill>
                <a:latin typeface="Lucida Sans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Arial" pitchFamily="34" charset="0"/>
              </a:rPr>
              <a:t>distributed</a:t>
            </a:r>
            <a:r>
              <a:rPr lang="en-US" sz="2000" smtClean="0">
                <a:latin typeface="Lucida Sans" pitchFamily="34" charset="0"/>
                <a:cs typeface="Arial" pitchFamily="34" charset="0"/>
              </a:rPr>
              <a:t>     – distribute data from client; convenient but</a:t>
            </a:r>
          </a:p>
          <a:p>
            <a:pPr lvl="0"/>
            <a:r>
              <a:rPr lang="en-US" sz="2000" smtClean="0">
                <a:latin typeface="Lucida Sans" pitchFamily="34" charset="0"/>
                <a:cs typeface="Arial" pitchFamily="34" charset="0"/>
              </a:rPr>
              <a:t>                           with restrictions</a:t>
            </a:r>
          </a:p>
          <a:p>
            <a:pPr lvl="0">
              <a:buFont typeface="Wingdings" pitchFamily="2" charset="2"/>
              <a:buChar char="§"/>
            </a:pPr>
            <a:r>
              <a:rPr lang="en-US" sz="2000" i="1" smtClean="0">
                <a:solidFill>
                  <a:srgbClr val="FFC000"/>
                </a:solidFill>
                <a:latin typeface="Lucida Sans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Arial" pitchFamily="34" charset="0"/>
              </a:rPr>
              <a:t>codistributed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Arial" pitchFamily="34" charset="0"/>
              </a:rPr>
              <a:t>  </a:t>
            </a:r>
            <a:r>
              <a:rPr lang="en-US" sz="2000" smtClean="0">
                <a:latin typeface="Lucida Sans" pitchFamily="34" charset="0"/>
                <a:cs typeface="Arial" pitchFamily="34" charset="0"/>
              </a:rPr>
              <a:t>– used in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Arial" pitchFamily="34" charset="0"/>
              </a:rPr>
              <a:t>spmd</a:t>
            </a:r>
            <a:r>
              <a:rPr lang="en-US" sz="2000" smtClean="0">
                <a:latin typeface="Lucida Sans" pitchFamily="34" charset="0"/>
                <a:cs typeface="Arial" pitchFamily="34" charset="0"/>
              </a:rPr>
              <a:t>  to distribute data on backend</a:t>
            </a:r>
          </a:p>
          <a:p>
            <a:pPr lvl="0">
              <a:buFont typeface="Wingdings" pitchFamily="2" charset="2"/>
              <a:buChar char="§"/>
            </a:pPr>
            <a:r>
              <a:rPr lang="en-US" sz="2000" i="1" smtClean="0">
                <a:solidFill>
                  <a:srgbClr val="FFC000"/>
                </a:solidFill>
                <a:latin typeface="Lucida Sans" pitchFamily="34" charset="0"/>
                <a:cs typeface="Arial" pitchFamily="34" charset="0"/>
              </a:rPr>
              <a:t>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  <a:cs typeface="Arial" pitchFamily="34" charset="0"/>
              </a:rPr>
              <a:t>Composite</a:t>
            </a:r>
            <a:r>
              <a:rPr lang="en-US" sz="2000" smtClean="0">
                <a:solidFill>
                  <a:srgbClr val="FFC000"/>
                </a:solidFill>
                <a:latin typeface="Lucida Sans" pitchFamily="34" charset="0"/>
                <a:cs typeface="Arial" pitchFamily="34" charset="0"/>
              </a:rPr>
              <a:t>      </a:t>
            </a:r>
            <a:r>
              <a:rPr lang="en-US" sz="2000" smtClean="0">
                <a:latin typeface="Lucida Sans" pitchFamily="34" charset="0"/>
                <a:cs typeface="Arial" pitchFamily="34" charset="0"/>
              </a:rPr>
              <a:t>– distribute data  on backend; access on</a:t>
            </a:r>
            <a:r>
              <a:rPr lang="en-US" sz="2000">
                <a:latin typeface="Lucida Sans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Lucida Sans" pitchFamily="34" charset="0"/>
                <a:cs typeface="Arial" pitchFamily="34" charset="0"/>
              </a:rPr>
              <a:t>client</a:t>
            </a:r>
            <a:endParaRPr kumimoji="0" lang="en-US" sz="2000" b="0" u="none" strike="noStrike" cap="none" normalizeH="0" baseline="0" smtClean="0">
              <a:ln>
                <a:noFill/>
              </a:ln>
              <a:effectLst/>
              <a:latin typeface="Lucida Sans" pitchFamily="34" charset="0"/>
              <a:cs typeface="Arial" pitchFamily="34" charset="0"/>
            </a:endParaRPr>
          </a:p>
          <a:p>
            <a:pPr lvl="0"/>
            <a:endParaRPr kumimoji="0" lang="en-US" sz="2000" b="0" u="none" strike="noStrike" cap="none" normalizeH="0" baseline="0" smtClean="0">
              <a:ln>
                <a:noFill/>
              </a:ln>
              <a:effectLst/>
              <a:latin typeface="Lucida Sans" pitchFamily="34" charset="0"/>
              <a:cs typeface="Arial" pitchFamily="34" charset="0"/>
            </a:endParaRPr>
          </a:p>
          <a:p>
            <a:pPr lvl="0"/>
            <a:r>
              <a:rPr lang="en-US" sz="2000" smtClean="0">
                <a:latin typeface="Lucida Sans" pitchFamily="34" charset="0"/>
                <a:cs typeface="Arial" pitchFamily="34" charset="0"/>
              </a:rPr>
              <a:t>Methods to distribute data:</a:t>
            </a:r>
          </a:p>
          <a:p>
            <a:pPr lvl="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  <a:cs typeface="Arial" pitchFamily="34" charset="0"/>
              </a:rPr>
              <a:t>  Partitioning a larger array.</a:t>
            </a:r>
          </a:p>
          <a:p>
            <a:pPr lvl="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  <a:cs typeface="Arial" pitchFamily="34" charset="0"/>
              </a:rPr>
              <a:t>  Building from smaller arrays.</a:t>
            </a:r>
          </a:p>
          <a:p>
            <a:pPr lvl="0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  <a:cs typeface="Arial" pitchFamily="34" charset="0"/>
              </a:rPr>
              <a:t>  Created with MATLAB constructor function (rand,  zeros, . . .).</a:t>
            </a:r>
          </a:p>
        </p:txBody>
      </p:sp>
    </p:spTree>
    <p:extLst>
      <p:ext uri="{BB962C8B-B14F-4D97-AF65-F5344CB8AC3E}">
        <p14:creationId xmlns:p14="http://schemas.microsoft.com/office/powerpoint/2010/main" val="41526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D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ata Parallel Example – Matrix Multiply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838200"/>
            <a:ext cx="8305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600" smtClean="0">
                <a:latin typeface="Lucida Console" pitchFamily="49" charset="0"/>
              </a:rPr>
              <a:t>&gt;&gt; n = 3000; A = rand(n); B = rand(n);</a:t>
            </a: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 = A * B;           </a:t>
            </a:r>
            <a:r>
              <a:rPr lang="en-US" sz="1600" smtClean="0">
                <a:latin typeface="Lucida Console" pitchFamily="49" charset="0"/>
              </a:rPr>
              <a:t>% run with 4 threads</a:t>
            </a: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err="1" smtClean="0">
                <a:latin typeface="Lucida Console" pitchFamily="49" charset="0"/>
              </a:rPr>
              <a:t>maxNumCompThreads</a:t>
            </a:r>
            <a:r>
              <a:rPr lang="en-US" sz="1600" smtClean="0">
                <a:latin typeface="Lucida Console" pitchFamily="49" charset="0"/>
              </a:rPr>
              <a:t>(1);% set threads to 1</a:t>
            </a:r>
          </a:p>
          <a:p>
            <a:r>
              <a:rPr lang="en-US" sz="160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C1 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* B;          </a:t>
            </a:r>
            <a:r>
              <a:rPr lang="en-US" sz="1600" smtClean="0">
                <a:latin typeface="Lucida Console" pitchFamily="49" charset="0"/>
              </a:rPr>
              <a:t>% run </a:t>
            </a:r>
            <a:r>
              <a:rPr lang="en-US" sz="1600">
                <a:latin typeface="Lucida Console" pitchFamily="49" charset="0"/>
              </a:rPr>
              <a:t>on </a:t>
            </a:r>
            <a:r>
              <a:rPr lang="en-US" sz="1600" smtClean="0">
                <a:latin typeface="Lucida Console" pitchFamily="49" charset="0"/>
              </a:rPr>
              <a:t>single thread</a:t>
            </a:r>
          </a:p>
          <a:p>
            <a:r>
              <a:rPr lang="en-US" sz="1600" smtClean="0">
                <a:latin typeface="Lucida Console" pitchFamily="49" charset="0"/>
              </a:rPr>
              <a:t>&gt;&gt; a = distributed(A);  % distributes A, B from client</a:t>
            </a:r>
          </a:p>
          <a:p>
            <a:r>
              <a:rPr lang="en-US" sz="1600" smtClean="0">
                <a:latin typeface="Lucida Console" pitchFamily="49" charset="0"/>
              </a:rPr>
              <a:t>&gt;&gt; b = distributed(B);  % a, b on workers; accessible from client</a:t>
            </a: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 = a * b;           </a:t>
            </a:r>
            <a:r>
              <a:rPr lang="en-US" sz="1600" smtClean="0">
                <a:latin typeface="Lucida Console" pitchFamily="49" charset="0"/>
              </a:rPr>
              <a:t>% run on workers; c is distributed</a:t>
            </a: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</a:p>
          <a:p>
            <a:endParaRPr lang="en-US" sz="1600" b="1">
              <a:solidFill>
                <a:schemeClr val="accent6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US" sz="1600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Lucida Console" pitchFamily="49" charset="0"/>
              </a:rPr>
              <a:t>    </a:t>
            </a:r>
            <a:r>
              <a:rPr lang="en-US" sz="1600" b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Wall clock time, in seconds, for the above operations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0691"/>
              </p:ext>
            </p:extLst>
          </p:nvPr>
        </p:nvGraphicFramePr>
        <p:xfrm>
          <a:off x="749300" y="3644900"/>
          <a:ext cx="74803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075"/>
                <a:gridCol w="1870075"/>
                <a:gridCol w="1870075"/>
                <a:gridCol w="1870075"/>
              </a:tblGrid>
              <a:tr h="659379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(1 thread)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(4 threads)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 = distribute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(A)</a:t>
                      </a:r>
                    </a:p>
                    <a:p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b = distribute(B)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c =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sz="1600" baseline="0" smtClean="0">
                          <a:latin typeface="Arial" pitchFamily="34" charset="0"/>
                          <a:cs typeface="Arial" pitchFamily="34" charset="0"/>
                        </a:rPr>
                        <a:t> * </a:t>
                      </a:r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  <a:p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(4 workers)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2021"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12.06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3.25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2.15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3.89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4898648"/>
            <a:ext cx="769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The cost for distributing the matrices is recorded separately as this is incurred only once over the life of the distributed matrices</a:t>
            </a:r>
            <a:r>
              <a:rPr lang="en-US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smtClean="0">
                <a:latin typeface="Arial" pitchFamily="34" charset="0"/>
                <a:cs typeface="Arial" pitchFamily="34" charset="0"/>
              </a:rPr>
              <a:t>Time required to distribute matrices is not significantly affected by  matrix size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286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Additional Ways to Distribute Matrices 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066800"/>
            <a:ext cx="82296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There are alternative ways to distribute matrices.</a:t>
            </a: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4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&gt;&gt; A = rand(3000); B = rand(3000);</a:t>
            </a:r>
            <a:endParaRPr lang="en-US" sz="160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&gt;&gt; spmd</a:t>
            </a:r>
          </a:p>
          <a:p>
            <a:r>
              <a:rPr lang="en-US" sz="1600" smtClean="0">
                <a:latin typeface="Lucida Console" pitchFamily="49" charset="0"/>
              </a:rPr>
              <a:t>     p = rand(n, codistributor1d(1)); % 2 ways to directly create</a:t>
            </a:r>
          </a:p>
          <a:p>
            <a:r>
              <a:rPr lang="en-US" sz="1600" smtClean="0">
                <a:latin typeface="Lucida Console" pitchFamily="49" charset="0"/>
              </a:rPr>
              <a:t>     q = codistributed.rand(n);       % distributed random array</a:t>
            </a:r>
          </a:p>
          <a:p>
            <a:r>
              <a:rPr lang="en-US" sz="1600" smtClean="0">
                <a:latin typeface="Lucida Console" pitchFamily="49" charset="0"/>
              </a:rPr>
              <a:t>    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 = p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* q;    </a:t>
            </a:r>
            <a:r>
              <a:rPr lang="en-US" sz="1600" smtClean="0">
                <a:latin typeface="Lucida Console" pitchFamily="49" charset="0"/>
              </a:rPr>
              <a:t>% run on workers; s is distributed</a:t>
            </a:r>
          </a:p>
          <a:p>
            <a:r>
              <a:rPr lang="en-US" sz="1600">
                <a:latin typeface="Lucida Console" pitchFamily="49" charset="0"/>
              </a:rPr>
              <a:t> </a:t>
            </a:r>
            <a:r>
              <a:rPr lang="en-US" sz="1600" smtClean="0">
                <a:latin typeface="Lucida Console" pitchFamily="49" charset="0"/>
              </a:rPr>
              <a:t>    % distribute matrix after it is created</a:t>
            </a:r>
          </a:p>
          <a:p>
            <a:r>
              <a:rPr lang="en-US" sz="1600" smtClean="0">
                <a:latin typeface="Lucida Console" pitchFamily="49" charset="0"/>
              </a:rPr>
              <a:t>     u = codistributed(A, codistributor1d(1));  % by row</a:t>
            </a:r>
          </a:p>
          <a:p>
            <a:r>
              <a:rPr lang="en-US" sz="1600" smtClean="0">
                <a:latin typeface="Lucida Console" pitchFamily="49" charset="0"/>
              </a:rPr>
              <a:t>     v = codistributed(B, codistributor1d(2));  % by column</a:t>
            </a:r>
          </a:p>
          <a:p>
            <a:r>
              <a:rPr lang="en-US" sz="1600" smtClean="0">
                <a:latin typeface="Lucida Console" pitchFamily="49" charset="0"/>
              </a:rPr>
              <a:t>    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w = u</a:t>
            </a:r>
            <a:r>
              <a:rPr lang="en-US" sz="160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* v;    </a:t>
            </a:r>
            <a:r>
              <a:rPr lang="en-US" sz="1600" smtClean="0">
                <a:latin typeface="Lucida Console" pitchFamily="49" charset="0"/>
              </a:rPr>
              <a:t>% run on workers; w is distributed</a:t>
            </a:r>
          </a:p>
          <a:p>
            <a:r>
              <a:rPr lang="en-US" sz="1600" smtClean="0">
                <a:latin typeface="Lucida Console" pitchFamily="49" charset="0"/>
              </a:rPr>
              <a:t>   end</a:t>
            </a:r>
          </a:p>
          <a:p>
            <a:endParaRPr lang="en-US" sz="1600" smtClean="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&gt;&gt; 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</a:p>
        </p:txBody>
      </p:sp>
    </p:spTree>
    <p:extLst>
      <p:ext uri="{BB962C8B-B14F-4D97-AF65-F5344CB8AC3E}">
        <p14:creationId xmlns:p14="http://schemas.microsoft.com/office/powerpoint/2010/main" val="35490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2032000"/>
          </a:xfrm>
        </p:spPr>
        <p:txBody>
          <a:bodyPr/>
          <a:lstStyle/>
          <a:p>
            <a:r>
              <a:rPr lang="en-US">
                <a:latin typeface="Lucida Sans" pitchFamily="34" charset="0"/>
              </a:rPr>
              <a:t> The Parallel Computing Toolbox is a MATLAB tool box.</a:t>
            </a:r>
          </a:p>
          <a:p>
            <a:endParaRPr lang="en-US">
              <a:latin typeface="Lucida Sans" pitchFamily="34" charset="0"/>
            </a:endParaRPr>
          </a:p>
          <a:p>
            <a:r>
              <a:rPr lang="en-US">
                <a:latin typeface="Lucida Sans" pitchFamily="34" charset="0"/>
              </a:rPr>
              <a:t> This tool box provides parallel utility  functions to enable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 </a:t>
            </a:r>
            <a:r>
              <a:rPr lang="en-US" smtClean="0">
                <a:latin typeface="Lucida Sans" pitchFamily="34" charset="0"/>
              </a:rPr>
              <a:t>   users </a:t>
            </a:r>
            <a:r>
              <a:rPr lang="en-US">
                <a:latin typeface="Lucida Sans" pitchFamily="34" charset="0"/>
              </a:rPr>
              <a:t>to run MATLAB operations or </a:t>
            </a:r>
            <a:r>
              <a:rPr lang="en-US" smtClean="0">
                <a:latin typeface="Lucida Sans" pitchFamily="34" charset="0"/>
              </a:rPr>
              <a:t>procedures in parallel</a:t>
            </a:r>
          </a:p>
          <a:p>
            <a:pPr marL="0" indent="0">
              <a:buNone/>
            </a:pPr>
            <a:r>
              <a:rPr lang="en-US">
                <a:latin typeface="Lucida Sans" pitchFamily="34" charset="0"/>
              </a:rPr>
              <a:t> </a:t>
            </a:r>
            <a:r>
              <a:rPr lang="en-US" smtClean="0">
                <a:latin typeface="Lucida Sans" pitchFamily="34" charset="0"/>
              </a:rPr>
              <a:t>   </a:t>
            </a:r>
            <a:r>
              <a:rPr lang="en-US">
                <a:latin typeface="Lucida Sans" pitchFamily="34" charset="0"/>
              </a:rPr>
              <a:t>to speed up processing time.</a:t>
            </a:r>
          </a:p>
          <a:p>
            <a:pPr algn="ctr"/>
            <a:endParaRPr lang="en-US">
              <a:latin typeface="Lucida Sans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What is the PCT </a:t>
            </a:r>
            <a:r>
              <a:rPr lang="en-US" smtClean="0">
                <a:latin typeface="Lucida Sans" pitchFamily="34" charset="0"/>
              </a:rPr>
              <a:t>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67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2286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Preferred Way to Distribute Matrices ? 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" y="762000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For matrix-matrix multiply, there are 4 combinations on how to distribute the 2 matrices (by row or column). While all 4 ways lead to the correct solution, some perform better than others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600" smtClean="0">
                <a:latin typeface="Arial" pitchFamily="34" charset="0"/>
                <a:cs typeface="Arial" pitchFamily="34" charset="0"/>
              </a:rPr>
              <a:t>n = 3000; A = rand(n); B = rand(n);</a:t>
            </a:r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600" smtClean="0">
                <a:latin typeface="Arial" pitchFamily="34" charset="0"/>
                <a:cs typeface="Arial" pitchFamily="34" charset="0"/>
              </a:rPr>
              <a:t>spmd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codistributed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(A, codistributor1d(1))   % distributed by row</a:t>
            </a:r>
          </a:p>
          <a:p>
            <a:r>
              <a:rPr lang="en-US" sz="1600" smtClean="0">
                <a:latin typeface="Arial" pitchFamily="34" charset="0"/>
                <a:cs typeface="Arial" pitchFamily="34" charset="0"/>
              </a:rPr>
              <a:t>     ac </a:t>
            </a:r>
            <a:r>
              <a:rPr lang="en-US" sz="1600">
                <a:latin typeface="Arial" pitchFamily="34" charset="0"/>
                <a:cs typeface="Arial" pitchFamily="34" charset="0"/>
              </a:rPr>
              <a:t>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codistributed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(A, codistributor1d(2))   </a:t>
            </a:r>
            <a:r>
              <a:rPr lang="en-US" sz="1600">
                <a:latin typeface="Arial" pitchFamily="34" charset="0"/>
                <a:cs typeface="Arial" pitchFamily="34" charset="0"/>
              </a:rPr>
              <a:t>% distributed by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column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codistributed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(B, </a:t>
            </a:r>
            <a:r>
              <a:rPr lang="en-US" sz="1600">
                <a:latin typeface="Arial" pitchFamily="34" charset="0"/>
                <a:cs typeface="Arial" pitchFamily="34" charset="0"/>
              </a:rPr>
              <a:t>codistributor1d(1))   % distributed by row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bc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codistributed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(B, </a:t>
            </a:r>
            <a:r>
              <a:rPr lang="en-US" sz="1600">
                <a:latin typeface="Arial" pitchFamily="34" charset="0"/>
                <a:cs typeface="Arial" pitchFamily="34" charset="0"/>
              </a:rPr>
              <a:t>codistributor1d(2))   % distributed by column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crr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;  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crc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ar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bc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;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ccr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ac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;    ccc </a:t>
            </a:r>
            <a:r>
              <a:rPr lang="en-US" sz="1600">
                <a:latin typeface="Arial" pitchFamily="34" charset="0"/>
                <a:cs typeface="Arial" pitchFamily="34" charset="0"/>
              </a:rPr>
              <a:t>=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ac * </a:t>
            </a:r>
            <a:r>
              <a:rPr lang="en-US" sz="1600" err="1" smtClean="0">
                <a:latin typeface="Arial" pitchFamily="34" charset="0"/>
                <a:cs typeface="Arial" pitchFamily="34" charset="0"/>
              </a:rPr>
              <a:t>bc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smtClean="0">
                <a:latin typeface="Arial" pitchFamily="34" charset="0"/>
                <a:cs typeface="Arial" pitchFamily="34" charset="0"/>
              </a:rPr>
              <a:t>end</a:t>
            </a:r>
          </a:p>
          <a:p>
            <a:r>
              <a:rPr lang="en-US" sz="1600" smtClean="0">
                <a:latin typeface="Arial" pitchFamily="34" charset="0"/>
                <a:cs typeface="Arial" pitchFamily="34" charset="0"/>
              </a:rPr>
              <a:t>                  Wall clock times of the four ways to distribute  </a:t>
            </a:r>
            <a:r>
              <a:rPr lang="en-US" sz="16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 and </a:t>
            </a:r>
            <a:r>
              <a:rPr lang="en-US" sz="1600" i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5115"/>
              </p:ext>
            </p:extLst>
          </p:nvPr>
        </p:nvGraphicFramePr>
        <p:xfrm>
          <a:off x="990599" y="4191000"/>
          <a:ext cx="6248402" cy="77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80"/>
                <a:gridCol w="1581874"/>
                <a:gridCol w="1581874"/>
                <a:gridCol w="158187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</a:t>
                      </a:r>
                      <a:r>
                        <a:rPr lang="en-US" sz="1600" baseline="0" smtClean="0">
                          <a:latin typeface="Arial" pitchFamily="34" charset="0"/>
                        </a:rPr>
                        <a:t> (row x row)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 (row x col)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 (col</a:t>
                      </a:r>
                      <a:r>
                        <a:rPr lang="en-US" sz="1600" baseline="0" smtClean="0">
                          <a:latin typeface="Arial" pitchFamily="34" charset="0"/>
                        </a:rPr>
                        <a:t> x row)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itchFamily="34" charset="0"/>
                        </a:rPr>
                        <a:t>C (col x col)</a:t>
                      </a:r>
                      <a:endParaRPr lang="en-US" sz="1600">
                        <a:latin typeface="Arial" pitchFamily="34" charset="0"/>
                      </a:endParaRPr>
                    </a:p>
                  </a:txBody>
                  <a:tcPr/>
                </a:tc>
              </a:tr>
              <a:tr h="391339"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2.44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2.22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3.95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smtClean="0">
                          <a:latin typeface="Arial" pitchFamily="34" charset="0"/>
                          <a:cs typeface="Arial" pitchFamily="34" charset="0"/>
                        </a:rPr>
                        <a:t>3.67</a:t>
                      </a:r>
                      <a:endParaRPr lang="en-US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518160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T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he above is true for on-node or across-nodes runs. Across-nodes array distribution and runs are more likely to be slower than on-node ones due to slower communications. Specifically for MATLAB, Katana uses 100-Mbits Ethernet for across-nodes communications instead of Gigabit InfiniBand.</a:t>
            </a:r>
            <a:endParaRPr 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Linear algebraic system Example: 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Ax = b </a:t>
            </a:r>
            <a:endParaRPr lang="en-US" sz="2800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7924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serial operations</a:t>
            </a:r>
          </a:p>
          <a:p>
            <a:r>
              <a:rPr lang="en-US" sz="1600" smtClean="0">
                <a:latin typeface="Lucida Console" pitchFamily="49" charset="0"/>
              </a:rPr>
              <a:t> n = 3000; M = rand(n); x = ones(n,1);</a:t>
            </a:r>
          </a:p>
          <a:p>
            <a:r>
              <a:rPr lang="en-US" sz="1600" smtClean="0">
                <a:latin typeface="Lucida Console" pitchFamily="49" charset="0"/>
              </a:rPr>
              <a:t> [A, b] = linearSystem(M, x);</a:t>
            </a:r>
          </a:p>
          <a:p>
            <a:r>
              <a:rPr lang="en-US" sz="1600" smtClean="0">
                <a:latin typeface="Lucida Console" pitchFamily="49" charset="0"/>
              </a:rPr>
              <a:t> u = A\b;     % solves Au = b; u should equal x</a:t>
            </a:r>
          </a:p>
          <a:p>
            <a:r>
              <a:rPr lang="en-US" sz="1600" smtClean="0">
                <a:latin typeface="Lucida Console" pitchFamily="49" charset="0"/>
              </a:rPr>
              <a:t> clear A b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parallel operations in spmd</a:t>
            </a:r>
          </a:p>
          <a:p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spmd</a:t>
            </a:r>
          </a:p>
          <a:p>
            <a:r>
              <a:rPr lang="en-US" sz="1600" smtClean="0">
                <a:latin typeface="Lucida Console" pitchFamily="49" charset="0"/>
              </a:rPr>
              <a:t>   m = codistributed(M, codistributor('1d',</a:t>
            </a:r>
            <a:r>
              <a:rPr lang="en-US" sz="1600" smtClean="0">
                <a:solidFill>
                  <a:srgbClr val="FFC000"/>
                </a:solidFill>
                <a:latin typeface="Lucida Console" pitchFamily="49" charset="0"/>
              </a:rPr>
              <a:t>2</a:t>
            </a:r>
            <a:r>
              <a:rPr lang="en-US" sz="1600" smtClean="0">
                <a:latin typeface="Lucida Console" pitchFamily="49" charset="0"/>
              </a:rPr>
              <a:t>));  % by column</a:t>
            </a:r>
          </a:p>
          <a:p>
            <a:r>
              <a:rPr lang="en-US" sz="1600" smtClean="0">
                <a:latin typeface="Lucida Console" pitchFamily="49" charset="0"/>
              </a:rPr>
              <a:t>   y = codistributed(x, codistributor(‘1d’,</a:t>
            </a:r>
            <a:r>
              <a:rPr lang="en-US" sz="1600" smtClean="0">
                <a:solidFill>
                  <a:srgbClr val="FFC000"/>
                </a:solidFill>
                <a:latin typeface="Lucida Console" pitchFamily="49" charset="0"/>
              </a:rPr>
              <a:t>1</a:t>
            </a:r>
            <a:r>
              <a:rPr lang="en-US" sz="1600" smtClean="0">
                <a:latin typeface="Lucida Console" pitchFamily="49" charset="0"/>
              </a:rPr>
              <a:t>));  % by row</a:t>
            </a:r>
          </a:p>
          <a:p>
            <a:r>
              <a:rPr lang="en-US" sz="1600" smtClean="0">
                <a:latin typeface="Lucida Console" pitchFamily="49" charset="0"/>
              </a:rPr>
              <a:t>   [A, b] = linearSystem(m, y);</a:t>
            </a:r>
          </a:p>
          <a:p>
            <a:r>
              <a:rPr lang="en-US" sz="1600" smtClean="0">
                <a:latin typeface="Lucida Console" pitchFamily="49" charset="0"/>
              </a:rPr>
              <a:t>   v = A\b;</a:t>
            </a:r>
            <a:endParaRPr lang="en-US" sz="1600" i="1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end</a:t>
            </a:r>
          </a:p>
          <a:p>
            <a:r>
              <a:rPr lang="en-US" sz="1600" smtClean="0">
                <a:latin typeface="Lucida Console" pitchFamily="49" charset="0"/>
              </a:rPr>
              <a:t> clear A b m y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parallel operations from client</a:t>
            </a:r>
          </a:p>
          <a:p>
            <a:r>
              <a:rPr lang="en-US" sz="1600" smtClean="0">
                <a:latin typeface="Lucida Console" pitchFamily="49" charset="0"/>
              </a:rPr>
              <a:t> m = distributed(M); y = distributed(x);</a:t>
            </a:r>
          </a:p>
          <a:p>
            <a:r>
              <a:rPr lang="en-US" sz="1600" smtClean="0">
                <a:latin typeface="Lucida Console" pitchFamily="49" charset="0"/>
              </a:rPr>
              <a:t> [A, b] = linearSystem(m, y);</a:t>
            </a:r>
          </a:p>
          <a:p>
            <a:r>
              <a:rPr lang="en-US" sz="1600" smtClean="0">
                <a:latin typeface="Lucida Console" pitchFamily="49" charset="0"/>
              </a:rPr>
              <a:t> W = A\b;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657600" y="5338971"/>
            <a:ext cx="4953000" cy="95410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function [A, b] = linearSystem(M,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x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% Returns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A and 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of linear system Ax =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 = M + M'; % A is real and symmetric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b = A * x;  % b is the RHS of linear system </a:t>
            </a:r>
          </a:p>
        </p:txBody>
      </p:sp>
    </p:spTree>
    <p:extLst>
      <p:ext uri="{BB962C8B-B14F-4D97-AF65-F5344CB8AC3E}">
        <p14:creationId xmlns:p14="http://schemas.microsoft.com/office/powerpoint/2010/main" val="28156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8600"/>
            <a:ext cx="7620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Task Parallel vs. Data Parallel</a:t>
            </a:r>
            <a:r>
              <a:rPr lang="en-US" sz="28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  <a:endParaRPr lang="en-US" sz="2800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838200"/>
            <a:ext cx="7848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open 4</a:t>
            </a:r>
          </a:p>
          <a:p>
            <a:r>
              <a:rPr lang="en-US" sz="1600" smtClean="0">
                <a:latin typeface="Lucida Console" pitchFamily="49" charset="0"/>
              </a:rPr>
              <a:t> n = 3000; M = rand(n); x = ones(n,1);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Solves 4 cases of Ax=b sequentially, each with 4 workers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for </a:t>
            </a:r>
            <a:r>
              <a:rPr lang="en-US" sz="160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=1:4</a:t>
            </a:r>
          </a:p>
          <a:p>
            <a:r>
              <a:rPr lang="en-US" sz="1600" smtClean="0">
                <a:latin typeface="Lucida Console" pitchFamily="49" charset="0"/>
              </a:rPr>
              <a:t>   m = distributed(M); y = distributed(x</a:t>
            </a:r>
            <a:r>
              <a:rPr lang="en-US" sz="1600" smtClean="0">
                <a:solidFill>
                  <a:srgbClr val="FFC000"/>
                </a:solidFill>
                <a:latin typeface="Lucida Console" pitchFamily="49" charset="0"/>
              </a:rPr>
              <a:t>*</a:t>
            </a:r>
            <a:r>
              <a:rPr lang="en-US" sz="1600" err="1" smtClean="0">
                <a:solidFill>
                  <a:srgbClr val="FFC000"/>
                </a:solidFill>
                <a:latin typeface="Lucida Console" pitchFamily="49" charset="0"/>
              </a:rPr>
              <a:t>i</a:t>
            </a:r>
            <a:r>
              <a:rPr lang="en-US" sz="1600" smtClean="0">
                <a:latin typeface="Lucida Console" pitchFamily="49" charset="0"/>
              </a:rPr>
              <a:t>);</a:t>
            </a:r>
          </a:p>
          <a:p>
            <a:r>
              <a:rPr lang="en-US" sz="1600" smtClean="0">
                <a:latin typeface="Lucida Console" pitchFamily="49" charset="0"/>
              </a:rPr>
              <a:t>   [A, b] = linearSystem(m, y);   % computes with 4 workers</a:t>
            </a:r>
          </a:p>
          <a:p>
            <a:r>
              <a:rPr lang="en-US" sz="1600" smtClean="0">
                <a:latin typeface="Lucida Console" pitchFamily="49" charset="0"/>
              </a:rPr>
              <a:t>   u = A\b;               % solves each case with 4 workers</a:t>
            </a:r>
          </a:p>
          <a:p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end</a:t>
            </a:r>
          </a:p>
          <a:p>
            <a:r>
              <a:rPr lang="en-US" sz="1600" smtClean="0">
                <a:latin typeface="Lucida Console" pitchFamily="49" charset="0"/>
              </a:rPr>
              <a:t> clear A b m y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solves 4 cases of Ax=b concurrently (with parfor)</a:t>
            </a:r>
          </a:p>
          <a:p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parfor i=1:4</a:t>
            </a:r>
          </a:p>
          <a:p>
            <a:r>
              <a:rPr lang="en-US" sz="1600" smtClean="0">
                <a:latin typeface="Lucida Console" pitchFamily="49" charset="0"/>
              </a:rPr>
              <a:t>   [A, b] = linearSystem(M, x</a:t>
            </a:r>
            <a:r>
              <a:rPr lang="en-US" sz="1600" smtClean="0">
                <a:solidFill>
                  <a:srgbClr val="FFC000"/>
                </a:solidFill>
                <a:latin typeface="Lucida Console" pitchFamily="49" charset="0"/>
              </a:rPr>
              <a:t>*</a:t>
            </a:r>
            <a:r>
              <a:rPr lang="en-US" sz="1600" err="1" smtClean="0">
                <a:solidFill>
                  <a:srgbClr val="FFC000"/>
                </a:solidFill>
                <a:latin typeface="Lucida Console" pitchFamily="49" charset="0"/>
              </a:rPr>
              <a:t>i</a:t>
            </a:r>
            <a:r>
              <a:rPr lang="en-US" sz="1600" smtClean="0">
                <a:latin typeface="Lucida Console" pitchFamily="49" charset="0"/>
              </a:rPr>
              <a:t>);     % computes on 1 worker</a:t>
            </a:r>
          </a:p>
          <a:p>
            <a:r>
              <a:rPr lang="en-US" sz="1600" smtClean="0">
                <a:latin typeface="Lucida Console" pitchFamily="49" charset="0"/>
              </a:rPr>
              <a:t>   v = A\b;                           % solves with 1 worker</a:t>
            </a:r>
          </a:p>
          <a:p>
            <a:r>
              <a:rPr lang="en-US" sz="1600" smtClean="0">
                <a:latin typeface="Lucida Console" pitchFamily="49" charset="0"/>
              </a:rPr>
              <a:t>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end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% solves 4 cases of Ax=b concurrently (with drange)</a:t>
            </a:r>
          </a:p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spmd</a:t>
            </a:r>
          </a:p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 for i=</a:t>
            </a:r>
            <a:r>
              <a:rPr lang="en-US" sz="160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drange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(1:4)</a:t>
            </a:r>
          </a:p>
          <a:p>
            <a:r>
              <a:rPr lang="en-US" sz="1600" smtClean="0">
                <a:latin typeface="Lucida Console" pitchFamily="49" charset="0"/>
              </a:rPr>
              <a:t>    [A, b] = linearSystem(M, x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*</a:t>
            </a:r>
            <a:r>
              <a:rPr lang="en-US" sz="160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i</a:t>
            </a:r>
            <a:r>
              <a:rPr lang="en-US" sz="1600" smtClean="0">
                <a:latin typeface="Lucida Console" pitchFamily="49" charset="0"/>
              </a:rPr>
              <a:t>);    % computes on 1 worker</a:t>
            </a:r>
          </a:p>
          <a:p>
            <a:r>
              <a:rPr lang="en-US" sz="1600" smtClean="0">
                <a:latin typeface="Lucida Console" pitchFamily="49" charset="0"/>
              </a:rPr>
              <a:t>    w = A\b;  % 1 worker</a:t>
            </a:r>
          </a:p>
          <a:p>
            <a:r>
              <a:rPr lang="en-US" sz="1600" smtClean="0">
                <a:latin typeface="Lucida Console" pitchFamily="49" charset="0"/>
              </a:rPr>
              <a:t>  </a:t>
            </a:r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end</a:t>
            </a:r>
          </a:p>
          <a:p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end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matlabpool close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733800" y="5402015"/>
            <a:ext cx="4953000" cy="954107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function [A, b] = linearSystem(M,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x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en-US" sz="1400" smtClean="0">
                <a:latin typeface="Lucida Console" pitchFamily="49" charset="0"/>
                <a:cs typeface="Arial" pitchFamily="34" charset="0"/>
              </a:rPr>
              <a:t>% Returns A and b of linear system Ax = b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 = M + M'; % A is real and symmetric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b = A * x;  % b is the RHS of linear system </a:t>
            </a:r>
          </a:p>
        </p:txBody>
      </p:sp>
    </p:spTree>
    <p:extLst>
      <p:ext uri="{BB962C8B-B14F-4D97-AF65-F5344CB8AC3E}">
        <p14:creationId xmlns:p14="http://schemas.microsoft.com/office/powerpoint/2010/main" val="6560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04800"/>
            <a:ext cx="69342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7. How Do I Parallelize My Code ?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46525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Profile serial code with </a:t>
            </a:r>
            <a:r>
              <a:rPr lang="en-US" sz="2000" i="1" smtClean="0">
                <a:latin typeface="Lucida Sans" pitchFamily="34" charset="0"/>
              </a:rPr>
              <a:t>profile.</a:t>
            </a:r>
            <a:endParaRPr lang="en-US" i="1" smtClean="0"/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Identify section of code or function within code using the most CPU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Look for ways to improve code section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See if section is parallelizable and worth parallelizing.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If warranted, research and choose a suitable parallel algorithm and parallel paradigm for code section.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Parallelize code section with chosen parallel algorithm.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To improve performance further, work on the next most CPU-time-intensive section. Repeats steps 2 – 7.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Analyze the performance efficiency to know what the sweet-spot is, i.e., given the implementation and platforms on which code is intended, what is the minimum number of workers for speediest turn-around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    (see the Amdahl’s Law page).</a:t>
            </a:r>
          </a:p>
        </p:txBody>
      </p:sp>
    </p:spTree>
    <p:extLst>
      <p:ext uri="{BB962C8B-B14F-4D97-AF65-F5344CB8AC3E}">
        <p14:creationId xmlns:p14="http://schemas.microsoft.com/office/powerpoint/2010/main" val="8036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81000"/>
            <a:ext cx="8610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8. How Well Does PCT Scales ?</a:t>
            </a:r>
          </a:p>
          <a:p>
            <a:pPr algn="ctr" eaLnBrk="1" hangingPunct="1">
              <a:buFontTx/>
              <a:buNone/>
              <a:defRPr/>
            </a:pPr>
            <a:r>
              <a:rPr lang="en-US" sz="2800" smtClean="0">
                <a:latin typeface="Lucida Sans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Task parallel applications generally scale linearly.</a:t>
            </a:r>
          </a:p>
          <a:p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Data parallel applications’ parallel efficiency depend</a:t>
            </a:r>
          </a:p>
          <a:p>
            <a:r>
              <a:rPr lang="en-US" sz="2000" smtClean="0">
                <a:latin typeface="Lucida Sans" pitchFamily="34" charset="0"/>
              </a:rPr>
              <a:t>  on individual code and algorithm used.</a:t>
            </a:r>
          </a:p>
          <a:p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My personal experience is that the runtime of a reasonably </a:t>
            </a:r>
          </a:p>
          <a:p>
            <a:r>
              <a:rPr lang="en-US" sz="2000" smtClean="0">
                <a:latin typeface="Lucida Sans" pitchFamily="34" charset="0"/>
              </a:rPr>
              <a:t>  well tuned MATLAB program running on single or multi-</a:t>
            </a:r>
          </a:p>
          <a:p>
            <a:r>
              <a:rPr lang="en-US" sz="2000" smtClean="0">
                <a:latin typeface="Lucida Sans" pitchFamily="34" charset="0"/>
              </a:rPr>
              <a:t>  processor is at least an order of magnitude slower than an</a:t>
            </a:r>
          </a:p>
          <a:p>
            <a:r>
              <a:rPr lang="en-US" sz="2000" smtClean="0">
                <a:latin typeface="Lucida Sans" pitchFamily="34" charset="0"/>
              </a:rPr>
              <a:t>  equivalent C/FORTRAN code.</a:t>
            </a:r>
          </a:p>
          <a:p>
            <a:pPr>
              <a:buFont typeface="Arial" pitchFamily="34" charset="0"/>
              <a:buChar char="•"/>
            </a:pPr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Additionally, the PCT’s communication is based on the</a:t>
            </a:r>
          </a:p>
          <a:p>
            <a:r>
              <a:rPr lang="en-US" sz="2000" smtClean="0">
                <a:latin typeface="Lucida Sans" pitchFamily="34" charset="0"/>
              </a:rPr>
              <a:t>  Ethernet. MPI on Katana uses </a:t>
            </a:r>
            <a:r>
              <a:rPr lang="en-US" sz="2000" err="1" smtClean="0">
                <a:latin typeface="Lucida Sans" pitchFamily="34" charset="0"/>
              </a:rPr>
              <a:t>Infiniband</a:t>
            </a:r>
            <a:r>
              <a:rPr lang="en-US" sz="2000" smtClean="0">
                <a:latin typeface="Lucida Sans" pitchFamily="34" charset="0"/>
              </a:rPr>
              <a:t> and is faster than </a:t>
            </a:r>
          </a:p>
          <a:p>
            <a:r>
              <a:rPr lang="en-US" sz="2000" smtClean="0">
                <a:latin typeface="Lucida Sans" pitchFamily="34" charset="0"/>
              </a:rPr>
              <a:t>  Ethernet. This further disadvantaged PCT if your code is</a:t>
            </a:r>
          </a:p>
          <a:p>
            <a:r>
              <a:rPr lang="en-US" sz="2000" smtClean="0">
                <a:latin typeface="Lucida Sans" pitchFamily="34" charset="0"/>
              </a:rPr>
              <a:t>  communication-bound.</a:t>
            </a:r>
          </a:p>
          <a:p>
            <a:pPr>
              <a:buFont typeface="Arial" pitchFamily="34" charset="0"/>
              <a:buChar char="•"/>
            </a:pPr>
            <a:endParaRPr lang="en-US" sz="200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Spring  2012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28600"/>
            <a:ext cx="69342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Speedup Ratio and Parallel Efficiency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23865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i="1" smtClean="0">
                <a:latin typeface="Lucida Sans" pitchFamily="34" charset="0"/>
              </a:rPr>
              <a:t>S  </a:t>
            </a:r>
            <a:r>
              <a:rPr lang="en-US" sz="2000" smtClean="0">
                <a:latin typeface="Lucida Sans" pitchFamily="34" charset="0"/>
              </a:rPr>
              <a:t>is ratio of </a:t>
            </a:r>
            <a:r>
              <a:rPr lang="en-US" sz="2000" i="1" smtClean="0">
                <a:latin typeface="Lucida Sans" pitchFamily="34" charset="0"/>
              </a:rPr>
              <a:t>T</a:t>
            </a:r>
            <a:r>
              <a:rPr lang="en-US" sz="2000" i="1" baseline="-25000" smtClean="0">
                <a:latin typeface="Lucida Sans" pitchFamily="34" charset="0"/>
              </a:rPr>
              <a:t>1  </a:t>
            </a:r>
            <a:r>
              <a:rPr lang="en-US" sz="2000" smtClean="0">
                <a:latin typeface="Lucida Sans" pitchFamily="34" charset="0"/>
              </a:rPr>
              <a:t>over </a:t>
            </a:r>
            <a:r>
              <a:rPr lang="en-US" sz="2000" i="1" smtClean="0">
                <a:latin typeface="Lucida Sans" pitchFamily="34" charset="0"/>
              </a:rPr>
              <a:t>T</a:t>
            </a:r>
            <a:r>
              <a:rPr lang="en-US" sz="2000" i="1" baseline="-25000" smtClean="0">
                <a:latin typeface="Lucida Sans" pitchFamily="34" charset="0"/>
              </a:rPr>
              <a:t>N , </a:t>
            </a:r>
            <a:r>
              <a:rPr lang="en-US" sz="2000" i="1" smtClean="0">
                <a:latin typeface="Lucida Sans" pitchFamily="34" charset="0"/>
              </a:rPr>
              <a:t>elapsed times of 1 and N</a:t>
            </a:r>
            <a:r>
              <a:rPr lang="en-US" sz="2000" smtClean="0">
                <a:latin typeface="Lucida Sans" pitchFamily="34" charset="0"/>
              </a:rPr>
              <a:t>  workers.</a:t>
            </a:r>
          </a:p>
          <a:p>
            <a:pPr marL="342900" indent="-342900"/>
            <a:r>
              <a:rPr lang="en-US" sz="2000" i="1" smtClean="0">
                <a:latin typeface="Lucida Sans" pitchFamily="34" charset="0"/>
              </a:rPr>
              <a:t>f</a:t>
            </a:r>
            <a:r>
              <a:rPr lang="en-US" sz="2000" smtClean="0">
                <a:latin typeface="Lucida Sans" pitchFamily="34" charset="0"/>
              </a:rPr>
              <a:t>  is fraction of </a:t>
            </a:r>
            <a:r>
              <a:rPr lang="en-US" sz="2000" i="1" smtClean="0">
                <a:latin typeface="Lucida Sans" pitchFamily="34" charset="0"/>
              </a:rPr>
              <a:t>T</a:t>
            </a:r>
            <a:r>
              <a:rPr lang="en-US" sz="2000" i="1" baseline="-25000" smtClean="0">
                <a:latin typeface="Lucida Sans" pitchFamily="34" charset="0"/>
              </a:rPr>
              <a:t>1  </a:t>
            </a:r>
            <a:r>
              <a:rPr lang="en-US" sz="2000" smtClean="0">
                <a:latin typeface="Lucida Sans" pitchFamily="34" charset="0"/>
              </a:rPr>
              <a:t>due to code sections not parallelizable.</a:t>
            </a:r>
          </a:p>
          <a:p>
            <a:pPr marL="342900" indent="-342900"/>
            <a:endParaRPr lang="en-US" sz="2000" i="1" smtClean="0">
              <a:latin typeface="Lucida Sans" pitchFamily="34" charset="0"/>
            </a:endParaRPr>
          </a:p>
          <a:p>
            <a:pPr marL="342900" indent="-342900"/>
            <a:endParaRPr lang="en-US" sz="2000" smtClean="0">
              <a:latin typeface="Lucida Sans" pitchFamily="34" charset="0"/>
            </a:endParaRPr>
          </a:p>
          <a:p>
            <a:pPr marL="342900" indent="-342900"/>
            <a:endParaRPr lang="en-US" sz="2000" i="1" smtClean="0">
              <a:latin typeface="Lucida Sans" pitchFamily="34" charset="0"/>
            </a:endParaRPr>
          </a:p>
          <a:p>
            <a:pPr marL="342900" indent="-342900"/>
            <a:endParaRPr lang="en-US" sz="2000" i="1" smtClean="0">
              <a:latin typeface="Lucida Sans" pitchFamily="34" charset="0"/>
            </a:endParaRP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Amdahl’s Law above states that a code with its parallelizable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component comprising 90% of total computation time can at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best achieve a 10X speedup with lots of workers. A code that is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50% parallelizable speeds up two-fold with lots of workers.</a:t>
            </a:r>
          </a:p>
          <a:p>
            <a:pPr marL="342900" indent="-342900"/>
            <a:endParaRPr lang="en-US" sz="2000" smtClean="0">
              <a:latin typeface="Lucida Sans" pitchFamily="34" charset="0"/>
            </a:endParaRP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The parallel efficiency is  </a:t>
            </a:r>
            <a:r>
              <a:rPr lang="en-US" sz="2000" i="1" smtClean="0">
                <a:latin typeface="Lucida Sans" pitchFamily="34" charset="0"/>
              </a:rPr>
              <a:t>E = S / N   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Program that scales linearly  (</a:t>
            </a:r>
            <a:r>
              <a:rPr lang="en-US" sz="2000" i="1" smtClean="0">
                <a:latin typeface="Lucida Sans" pitchFamily="34" charset="0"/>
              </a:rPr>
              <a:t>S = N)  </a:t>
            </a:r>
            <a:r>
              <a:rPr lang="en-US" sz="2000" smtClean="0">
                <a:latin typeface="Lucida Sans" pitchFamily="34" charset="0"/>
              </a:rPr>
              <a:t>has parallel efficiency </a:t>
            </a:r>
            <a:r>
              <a:rPr lang="en-US" sz="2000" i="1" smtClean="0">
                <a:latin typeface="Lucida Sans" pitchFamily="34" charset="0"/>
              </a:rPr>
              <a:t>1.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A task-parallel program is usually more efficient than a data-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parallel program. Parallel codes can sometimes achieve</a:t>
            </a:r>
          </a:p>
          <a:p>
            <a:pPr marL="342900" indent="-342900"/>
            <a:r>
              <a:rPr lang="en-US" sz="2000" smtClean="0">
                <a:latin typeface="Lucida Sans" pitchFamily="34" charset="0"/>
              </a:rPr>
              <a:t>super-linear behavior due to efficient cache usage per worker.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24000" y="1676400"/>
          <a:ext cx="5691516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2209680" imgH="507960" progId="Equation.3">
                  <p:embed/>
                </p:oleObj>
              </mc:Choice>
              <mc:Fallback>
                <p:oleObj name="Equation" r:id="rId4" imgW="2209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5691516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4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3820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Example of Speedup Ratio &amp; Parallel Efficiency</a:t>
            </a: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pic>
        <p:nvPicPr>
          <p:cNvPr id="9" name="Picture 8" descr="speeduprat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1003300"/>
            <a:ext cx="7505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"/>
            <a:ext cx="7086600" cy="76200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Batch Processing On Katana</a:t>
            </a:r>
            <a:endParaRPr lang="en-US" sz="2800" i="1" smtClean="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US" sz="2800" smtClean="0">
              <a:latin typeface="Lucida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00" y="952500"/>
            <a:ext cx="806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smtClean="0">
                <a:latin typeface="Lucida Sans" pitchFamily="34" charset="0"/>
              </a:rPr>
              <a:t>MATLAB provides various ways to submit and run jobs in the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background or in batch. SCV recommends a simple and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effective method for </a:t>
            </a:r>
            <a:r>
              <a:rPr lang="en-US" sz="2000" b="1" smtClean="0">
                <a:latin typeface="Lucida Sans" pitchFamily="34" charset="0"/>
              </a:rPr>
              <a:t>all</a:t>
            </a:r>
            <a:r>
              <a:rPr lang="en-US" sz="2000" smtClean="0">
                <a:latin typeface="Lucida Sans" pitchFamily="34" charset="0"/>
              </a:rPr>
              <a:t> PCT batch processing on Katana.</a:t>
            </a:r>
            <a:endParaRPr lang="en-US" sz="2000" i="1" smtClean="0">
              <a:latin typeface="Lucida Sans" pitchFamily="34" charset="0"/>
            </a:endParaRPr>
          </a:p>
          <a:p>
            <a:pPr marL="457200" indent="-457200"/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Cut-and-paste the below into a file, say, </a:t>
            </a:r>
            <a:r>
              <a:rPr lang="en-US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mbatch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0" y="2553831"/>
            <a:ext cx="7924800" cy="2246769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#!/bin/</a:t>
            </a:r>
            <a:r>
              <a:rPr kumimoji="0" lang="en-US" sz="14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csh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-f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MATLAB script for running serial or parallel background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For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MATLAB applications that contain MATLAB Parallel Computing Toolbox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parallel operations request (matlabpool or dfeval), a batch job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will be queued and run in batch (using the SGE configuration)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Script name: mbatch (you can change it)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Usage: katana% mbatch &lt;m-file&gt; &lt;output-file&gt;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&lt;m-file&gt;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: name of m-file to be executed, DONOT include .m  ($1)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# </a:t>
            </a:r>
            <a:r>
              <a:rPr lang="en-US" sz="1400" smtClean="0">
                <a:latin typeface="Lucida Console" pitchFamily="49" charset="0"/>
                <a:cs typeface="Arial" pitchFamily="34" charset="0"/>
              </a:rPr>
              <a:t>&lt;output-file&gt;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: output file name; may include path   ($2)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nohup matlab</a:t>
            </a:r>
            <a:r>
              <a:rPr kumimoji="0" lang="en-US" sz="14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–nodisplay 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-r “$1 exit” &gt;! $2 &amp;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5062716"/>
            <a:ext cx="792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Console" pitchFamily="49" charset="0"/>
              </a:rPr>
              <a:t>katana% chmod</a:t>
            </a:r>
            <a:r>
              <a:rPr lang="en-US" sz="1400" i="1" smtClean="0">
                <a:latin typeface="Lucida Console" pitchFamily="49" charset="0"/>
              </a:rPr>
              <a:t> +x mbatch</a:t>
            </a:r>
            <a:r>
              <a:rPr lang="en-US" sz="1400" smtClean="0">
                <a:latin typeface="Lucida Console" pitchFamily="49" charset="0"/>
              </a:rPr>
              <a:t>            </a:t>
            </a: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give </a:t>
            </a:r>
            <a:r>
              <a:rPr lang="en-US" sz="1400" i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mbatch</a:t>
            </a:r>
            <a:r>
              <a:rPr lang="en-US" sz="14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 execute attribute</a:t>
            </a:r>
          </a:p>
          <a:p>
            <a:endParaRPr lang="en-US" sz="1400" smtClean="0">
              <a:solidFill>
                <a:srgbClr val="FFC000"/>
              </a:solidFill>
              <a:latin typeface="Lucida Console" pitchFamily="49" charset="0"/>
            </a:endParaRPr>
          </a:p>
          <a:p>
            <a:r>
              <a:rPr lang="en-US" sz="1400" smtClean="0">
                <a:latin typeface="Lucida Console" pitchFamily="49" charset="0"/>
              </a:rPr>
              <a:t>Katana% mbatch </a:t>
            </a:r>
            <a:r>
              <a:rPr lang="en-US" sz="1400" i="1" smtClean="0">
                <a:latin typeface="Lucida Console" pitchFamily="49" charset="0"/>
              </a:rPr>
              <a:t>my_mfile myOutput</a:t>
            </a:r>
          </a:p>
          <a:p>
            <a:endParaRPr lang="en-US" sz="1400" smtClean="0">
              <a:latin typeface="Lucida Console" pitchFamily="49" charset="0"/>
            </a:endParaRP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Do not start MATLAB  with </a:t>
            </a:r>
            <a:r>
              <a:rPr lang="en-US" sz="2000" i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-</a:t>
            </a:r>
            <a:r>
              <a:rPr lang="en-US" sz="2000" i="1" err="1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nojvm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. PCT requires Java.</a:t>
            </a:r>
            <a:endParaRPr lang="en-US" sz="140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3886199" y="5138916"/>
            <a:ext cx="391783" cy="1524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381000"/>
            <a:ext cx="6705600" cy="5334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Use ‘local’ Config. on Katana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100" y="11733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Sans" pitchFamily="34" charset="0"/>
              </a:rPr>
              <a:t>You can use the Katana Cluster as if it is ‘local’ with 4 workers</a:t>
            </a:r>
          </a:p>
          <a:p>
            <a:r>
              <a:rPr lang="en-US" sz="2000" smtClean="0">
                <a:latin typeface="Lucida Sans" pitchFamily="34" charset="0"/>
              </a:rPr>
              <a:t>for interactive usages: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Lucida Sans" pitchFamily="34" charset="0"/>
              </a:rPr>
              <a:t>Request 4 processors on the same node 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      (You need x-win32 on your client computer)</a:t>
            </a:r>
          </a:p>
          <a:p>
            <a:pPr marL="914400" lvl="1" indent="-457200"/>
            <a:r>
              <a:rPr lang="en-US" sz="1600" smtClean="0">
                <a:latin typeface="Lucida Console" pitchFamily="49" charset="0"/>
              </a:rPr>
              <a:t>Katana% qsh –pe omp 4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2.   In the new X-window, run matlab</a:t>
            </a:r>
          </a:p>
          <a:p>
            <a:pPr marL="914400" lvl="1" indent="-457200"/>
            <a:r>
              <a:rPr lang="en-US" sz="1600" smtClean="0">
                <a:latin typeface="Lucida Console" pitchFamily="49" charset="0"/>
              </a:rPr>
              <a:t>Katana% matlab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3.   Request workers in MATLAB window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	</a:t>
            </a:r>
            <a:r>
              <a:rPr lang="en-US" sz="1600" smtClean="0">
                <a:latin typeface="Lucida Console" pitchFamily="49" charset="0"/>
              </a:rPr>
              <a:t>&gt;&gt; matlabpool open local 4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      or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      </a:t>
            </a:r>
            <a:r>
              <a:rPr lang="en-US" sz="1600" smtClean="0">
                <a:latin typeface="Lucida Console" pitchFamily="49" charset="0"/>
              </a:rPr>
              <a:t>&gt;&gt; pmode start local 4</a:t>
            </a:r>
          </a:p>
          <a:p>
            <a:pPr marL="457200" indent="-457200"/>
            <a:endParaRPr lang="en-US" sz="2000" smtClean="0">
              <a:latin typeface="Lucida Sans" pitchFamily="34" charset="0"/>
            </a:endParaRP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Generally, ‘SGE’ is the default configuration. If ‘local’ is not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specified, matlabpool would request 4 workers using the ‘SGE’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configuration and hence the processors allocated with the </a:t>
            </a:r>
            <a:r>
              <a:rPr lang="en-US" sz="2000" i="1" smtClean="0">
                <a:latin typeface="Lucida Sans" pitchFamily="34" charset="0"/>
              </a:rPr>
              <a:t>qsh</a:t>
            </a:r>
            <a:r>
              <a:rPr lang="en-US" sz="2000" smtClean="0">
                <a:latin typeface="Lucida Sans" pitchFamily="34" charset="0"/>
              </a:rPr>
              <a:t> </a:t>
            </a:r>
          </a:p>
          <a:p>
            <a:pPr marL="457200" indent="-457200"/>
            <a:r>
              <a:rPr lang="en-US" sz="2000" smtClean="0">
                <a:latin typeface="Lucida Sans" pitchFamily="34" charset="0"/>
              </a:rPr>
              <a:t>interactive batch shell would not be used</a:t>
            </a:r>
            <a:r>
              <a:rPr lang="en-US" sz="200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Lucida Sans" pitchFamily="34" charset="0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657600"/>
            <a:ext cx="3276600" cy="101566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Sans" pitchFamily="34" charset="0"/>
              </a:rPr>
              <a:t>Only need a PCT license; no worker licenses needed.</a:t>
            </a:r>
            <a:endParaRPr lang="en-US" sz="2000"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476500"/>
            <a:ext cx="2895600" cy="70788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Lucida Sans" pitchFamily="34" charset="0"/>
              </a:rPr>
              <a:t>Request  a node with 4 processors.</a:t>
            </a:r>
            <a:endParaRPr lang="en-US" sz="2000">
              <a:solidFill>
                <a:srgbClr val="FFC000"/>
              </a:solidFill>
              <a:latin typeface="Lucida Sans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3962400" y="2514600"/>
            <a:ext cx="1447800" cy="1524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4419600" y="3657600"/>
            <a:ext cx="609600" cy="152400"/>
          </a:xfrm>
          <a:prstGeom prst="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762000" y="1032808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Communications between workers and MATLAB client</a:t>
            </a:r>
          </a:p>
          <a:p>
            <a:r>
              <a:rPr lang="en-US" sz="2000" smtClean="0">
                <a:latin typeface="Lucida Console" pitchFamily="49" charset="0"/>
              </a:rPr>
              <a:t>pmode:</a:t>
            </a:r>
            <a:r>
              <a:rPr lang="en-US" sz="2000" smtClean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lab2client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,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client2lab</a:t>
            </a:r>
          </a:p>
          <a:p>
            <a:r>
              <a:rPr lang="en-US" sz="2000" smtClean="0">
                <a:latin typeface="Lucida Console" pitchFamily="49" charset="0"/>
              </a:rPr>
              <a:t>matlabpool:</a:t>
            </a:r>
            <a:r>
              <a:rPr lang="en-US" sz="2000" smtClean="0">
                <a:solidFill>
                  <a:srgbClr val="FFC000"/>
                </a:solidFill>
                <a:latin typeface="Lucida Console" pitchFamily="49" charset="0"/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A = a{1} % from lab 1 to client</a:t>
            </a:r>
          </a:p>
          <a:p>
            <a:endParaRPr lang="en-US" sz="200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Collective communications among workers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gather, gop, gplus, </a:t>
            </a:r>
            <a:r>
              <a:rPr lang="en-US" sz="2000" err="1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gcat</a:t>
            </a:r>
            <a:endParaRPr lang="en-US" sz="2000" smtClean="0">
              <a:solidFill>
                <a:schemeClr val="tx2">
                  <a:lumMod val="75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3048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Communications Among Workers, Client </a:t>
            </a:r>
          </a:p>
        </p:txBody>
      </p:sp>
    </p:spTree>
    <p:extLst>
      <p:ext uri="{BB962C8B-B14F-4D97-AF65-F5344CB8AC3E}">
        <p14:creationId xmlns:p14="http://schemas.microsoft.com/office/powerpoint/2010/main" val="33975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Run on a desktop or laptop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MATLAB </a:t>
            </a:r>
            <a:r>
              <a:rPr lang="en-US" sz="2000">
                <a:latin typeface="Lucida Sans" pitchFamily="34" charset="0"/>
              </a:rPr>
              <a:t>must be </a:t>
            </a:r>
            <a:r>
              <a:rPr lang="en-US" sz="2000" smtClean="0">
                <a:latin typeface="Lucida Sans" pitchFamily="34" charset="0"/>
              </a:rPr>
              <a:t>installed </a:t>
            </a:r>
            <a:r>
              <a:rPr lang="en-US" sz="2000">
                <a:latin typeface="Lucida Sans" pitchFamily="34" charset="0"/>
              </a:rPr>
              <a:t>on local machine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Starting </a:t>
            </a:r>
            <a:r>
              <a:rPr lang="en-US" sz="2000">
                <a:latin typeface="Lucida Sans" pitchFamily="34" charset="0"/>
              </a:rPr>
              <a:t>with R2011b, up to 12 processors can be used;</a:t>
            </a:r>
          </a:p>
          <a:p>
            <a:pPr marL="274637" lvl="1" indent="0">
              <a:buNone/>
            </a:pPr>
            <a:r>
              <a:rPr lang="en-US" sz="2000" smtClean="0">
                <a:latin typeface="Lucida Sans" pitchFamily="34" charset="0"/>
              </a:rPr>
              <a:t>   up </a:t>
            </a:r>
            <a:r>
              <a:rPr lang="en-US" sz="2000">
                <a:latin typeface="Lucida Sans" pitchFamily="34" charset="0"/>
              </a:rPr>
              <a:t>to 8 processors for older </a:t>
            </a:r>
            <a:r>
              <a:rPr lang="en-US" sz="2000" smtClean="0">
                <a:latin typeface="Lucida Sans" pitchFamily="34" charset="0"/>
              </a:rPr>
              <a:t>versions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 Must </a:t>
            </a:r>
            <a:r>
              <a:rPr lang="en-US" sz="2000">
                <a:latin typeface="Lucida Sans" pitchFamily="34" charset="0"/>
              </a:rPr>
              <a:t>have multi-core to gain speedup. </a:t>
            </a:r>
            <a:endParaRPr lang="en-US" sz="2000" smtClean="0">
              <a:latin typeface="Lucida Sans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The </a:t>
            </a:r>
            <a:r>
              <a:rPr lang="en-US" sz="2000">
                <a:latin typeface="Lucida Sans" pitchFamily="34" charset="0"/>
              </a:rPr>
              <a:t>thin client you are using has a dual-core </a:t>
            </a:r>
            <a:r>
              <a:rPr lang="en-US" sz="2000" smtClean="0">
                <a:latin typeface="Lucida Sans" pitchFamily="34" charset="0"/>
              </a:rPr>
              <a:t>processor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Requires </a:t>
            </a:r>
            <a:r>
              <a:rPr lang="en-US" sz="2000">
                <a:latin typeface="Lucida Sans" pitchFamily="34" charset="0"/>
              </a:rPr>
              <a:t>BU userid   (to access MATLAB, PCT licenses)</a:t>
            </a:r>
          </a:p>
          <a:p>
            <a:pPr lvl="1"/>
            <a:endParaRPr lang="en-US" sz="200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Run on a Katana Cluster node (as if a  multi-cored </a:t>
            </a:r>
            <a:r>
              <a:rPr lang="en-US" sz="2000" smtClean="0">
                <a:latin typeface="Lucida Sans" pitchFamily="34" charset="0"/>
              </a:rPr>
              <a:t>desktop)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</a:rPr>
              <a:t> Requires 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SCV userid</a:t>
            </a:r>
          </a:p>
          <a:p>
            <a:endParaRPr lang="en-US" sz="2000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Run on multiple  Katana nodes ( for up to 32 processors</a:t>
            </a:r>
            <a:r>
              <a:rPr lang="en-US" sz="2000" smtClean="0">
                <a:latin typeface="Lucida Sans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>
                <a:latin typeface="Lucida Sans" pitchFamily="34" charset="0"/>
              </a:rPr>
              <a:t> </a:t>
            </a:r>
            <a:r>
              <a:rPr lang="en-US" sz="2000" smtClean="0">
                <a:latin typeface="Lucida Sans" pitchFamily="34" charset="0"/>
              </a:rPr>
              <a:t>Requires </a:t>
            </a:r>
            <a:r>
              <a:rPr lang="en-US" sz="2000">
                <a:latin typeface="Lucida Sans" pitchFamily="34" charset="0"/>
              </a:rPr>
              <a:t>SCV userid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Where To Run The PCT </a:t>
            </a:r>
            <a:r>
              <a:rPr lang="en-US" smtClean="0">
                <a:latin typeface="Lucida Sans" pitchFamily="34" charset="0"/>
              </a:rPr>
              <a:t>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7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r>
              <a:rPr lang="en-US" smtClean="0"/>
              <a:t>Spring  2012</a:t>
            </a:r>
            <a:endParaRPr lang="en-US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/>
          <a:p>
            <a:fld id="{ABE1C22E-01AA-4327-9F0D-896FECC1668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762000" y="990600"/>
            <a:ext cx="7924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smtClean="0">
                <a:latin typeface="Lucida Sans" pitchFamily="34" charset="0"/>
              </a:rPr>
              <a:t> MPI point-to-point communication among workers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labSend</a:t>
            </a:r>
            <a:r>
              <a:rPr lang="en-US" sz="2000" smtClean="0">
                <a:latin typeface="Lucida Sans" pitchFamily="34" charset="0"/>
              </a:rPr>
              <a:t> and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Console" pitchFamily="49" charset="0"/>
              </a:rPr>
              <a:t>labReceive</a:t>
            </a:r>
          </a:p>
          <a:p>
            <a:r>
              <a:rPr lang="en-US" sz="1600" smtClean="0">
                <a:latin typeface="Lucida Sans" pitchFamily="34" charset="0"/>
              </a:rPr>
              <a:t>% Example: each lab sends its lab # to lab 1 and sum data on lab 1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matlabpool open 4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spmd</a:t>
            </a:r>
            <a:r>
              <a:rPr lang="en-US" sz="1600" smtClean="0">
                <a:latin typeface="Lucida Sans" pitchFamily="34" charset="0"/>
              </a:rPr>
              <a:t>         % MPI requires spmd</a:t>
            </a:r>
          </a:p>
          <a:p>
            <a:r>
              <a:rPr lang="en-US" sz="1600" smtClean="0">
                <a:latin typeface="Lucida Sans" pitchFamily="34" charset="0"/>
              </a:rPr>
              <a:t>a = labindex;   % define </a:t>
            </a:r>
            <a:r>
              <a:rPr lang="en-US" sz="1600" i="1" smtClean="0">
                <a:latin typeface="Lucida Sans" pitchFamily="34" charset="0"/>
              </a:rPr>
              <a:t>a</a:t>
            </a:r>
            <a:r>
              <a:rPr lang="en-US" sz="1600" smtClean="0">
                <a:latin typeface="Lucida Sans" pitchFamily="34" charset="0"/>
              </a:rPr>
              <a:t> on workers</a:t>
            </a:r>
          </a:p>
          <a:p>
            <a:r>
              <a:rPr lang="en-US" sz="1600" smtClean="0">
                <a:latin typeface="Lucida Sans" pitchFamily="34" charset="0"/>
              </a:rPr>
              <a:t>If  labindex == 1   % on worker 1 . . .</a:t>
            </a:r>
          </a:p>
          <a:p>
            <a:r>
              <a:rPr lang="en-US" sz="1600" smtClean="0">
                <a:latin typeface="Lucida Sans" pitchFamily="34" charset="0"/>
              </a:rPr>
              <a:t>% lab 1 is designated to accumulate sum on </a:t>
            </a:r>
            <a:r>
              <a:rPr lang="en-US" sz="1600" i="1" smtClean="0">
                <a:latin typeface="Lucida Sans" pitchFamily="34" charset="0"/>
              </a:rPr>
              <a:t>a</a:t>
            </a:r>
          </a:p>
          <a:p>
            <a:r>
              <a:rPr lang="en-US" sz="1600" smtClean="0">
                <a:latin typeface="Lucida Sans" pitchFamily="34" charset="0"/>
              </a:rPr>
              <a:t>    s = a;   % sum </a:t>
            </a:r>
            <a:r>
              <a:rPr lang="en-US" sz="1600" i="1" smtClean="0">
                <a:latin typeface="Lucida Sans" pitchFamily="34" charset="0"/>
              </a:rPr>
              <a:t>s</a:t>
            </a:r>
            <a:r>
              <a:rPr lang="en-US" sz="1600" smtClean="0">
                <a:latin typeface="Lucida Sans" pitchFamily="34" charset="0"/>
              </a:rPr>
              <a:t> starts with </a:t>
            </a:r>
            <a:r>
              <a:rPr lang="en-US" sz="1600" i="1" smtClean="0">
                <a:latin typeface="Lucida Sans" pitchFamily="34" charset="0"/>
              </a:rPr>
              <a:t>a </a:t>
            </a:r>
            <a:r>
              <a:rPr lang="en-US" sz="1600" smtClean="0">
                <a:latin typeface="Lucida Sans" pitchFamily="34" charset="0"/>
              </a:rPr>
              <a:t>on worker 1</a:t>
            </a:r>
          </a:p>
          <a:p>
            <a:r>
              <a:rPr lang="en-US" sz="1600" smtClean="0">
                <a:latin typeface="Lucida Sans" pitchFamily="34" charset="0"/>
              </a:rPr>
              <a:t>    for k = 2:numlabs    % loop over remaining workers</a:t>
            </a:r>
          </a:p>
          <a:p>
            <a:r>
              <a:rPr lang="en-US" sz="1600" smtClean="0">
                <a:latin typeface="Lucida Sans" pitchFamily="34" charset="0"/>
              </a:rPr>
              <a:t>        s = s + labReceive(k);       % receive </a:t>
            </a:r>
            <a:r>
              <a:rPr lang="en-US" sz="1600" i="1" smtClean="0">
                <a:latin typeface="Lucida Sans" pitchFamily="34" charset="0"/>
              </a:rPr>
              <a:t>a </a:t>
            </a:r>
            <a:r>
              <a:rPr lang="en-US" sz="1600" smtClean="0">
                <a:latin typeface="Lucida Sans" pitchFamily="34" charset="0"/>
              </a:rPr>
              <a:t>from worker </a:t>
            </a:r>
            <a:r>
              <a:rPr lang="en-US" sz="1600" i="1" smtClean="0">
                <a:latin typeface="Lucida Sans" pitchFamily="34" charset="0"/>
              </a:rPr>
              <a:t>k</a:t>
            </a:r>
            <a:r>
              <a:rPr lang="en-US" sz="1600" smtClean="0">
                <a:latin typeface="Lucida Sans" pitchFamily="34" charset="0"/>
              </a:rPr>
              <a:t>, then add to </a:t>
            </a:r>
            <a:r>
              <a:rPr lang="en-US" sz="1600" i="1" smtClean="0">
                <a:latin typeface="Lucida Sans" pitchFamily="34" charset="0"/>
              </a:rPr>
              <a:t>s</a:t>
            </a:r>
          </a:p>
          <a:p>
            <a:r>
              <a:rPr lang="en-US" sz="1600" smtClean="0">
                <a:latin typeface="Lucida Sans" pitchFamily="34" charset="0"/>
              </a:rPr>
              <a:t>    end</a:t>
            </a:r>
          </a:p>
          <a:p>
            <a:r>
              <a:rPr lang="en-US" sz="1600" smtClean="0">
                <a:latin typeface="Lucida Sans" pitchFamily="34" charset="0"/>
              </a:rPr>
              <a:t>else  %  for all other workers . . .</a:t>
            </a:r>
          </a:p>
          <a:p>
            <a:r>
              <a:rPr lang="en-US" sz="1600" smtClean="0">
                <a:latin typeface="Lucida Sans" pitchFamily="34" charset="0"/>
              </a:rPr>
              <a:t>    labSend(a,1);    % send </a:t>
            </a:r>
            <a:r>
              <a:rPr lang="en-US" sz="1600" i="1" smtClean="0">
                <a:latin typeface="Lucida Sans" pitchFamily="34" charset="0"/>
              </a:rPr>
              <a:t>a</a:t>
            </a:r>
            <a:r>
              <a:rPr lang="en-US" sz="1600" smtClean="0">
                <a:latin typeface="Lucida Sans" pitchFamily="34" charset="0"/>
              </a:rPr>
              <a:t> on workers 2 to 4 to worker 1</a:t>
            </a:r>
          </a:p>
          <a:p>
            <a:r>
              <a:rPr lang="en-US" sz="1600" smtClean="0">
                <a:latin typeface="Lucida Sans" pitchFamily="34" charset="0"/>
              </a:rPr>
              <a:t>end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end  % spmd</a:t>
            </a:r>
          </a:p>
          <a:p>
            <a:r>
              <a:rPr lang="en-US" sz="1600" smtClean="0">
                <a:latin typeface="Lucida Sans" pitchFamily="34" charset="0"/>
              </a:rPr>
              <a:t>indexSum = s{1};  % copy </a:t>
            </a:r>
            <a:r>
              <a:rPr lang="en-US" sz="1600" i="1" smtClean="0">
                <a:latin typeface="Lucida Sans" pitchFamily="34" charset="0"/>
              </a:rPr>
              <a:t>s</a:t>
            </a:r>
            <a:r>
              <a:rPr lang="en-US" sz="1600" smtClean="0">
                <a:latin typeface="Lucida Sans" pitchFamily="34" charset="0"/>
              </a:rPr>
              <a:t> on lab 1 to client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matlabpool close</a:t>
            </a:r>
          </a:p>
          <a:p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Lucida Sans" pitchFamily="34" charset="0"/>
              </a:rPr>
              <a:t>It is illegal to communicate with itself.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3048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MPI Point-to-Point Communications </a:t>
            </a:r>
          </a:p>
        </p:txBody>
      </p:sp>
    </p:spTree>
    <p:extLst>
      <p:ext uri="{BB962C8B-B14F-4D97-AF65-F5344CB8AC3E}">
        <p14:creationId xmlns:p14="http://schemas.microsoft.com/office/powerpoint/2010/main" val="3249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>
                <a:latin typeface="Arial" charset="0"/>
              </a:rPr>
              <a:t>Please help us do better in the future by participating in a</a:t>
            </a: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hlinkClick r:id="rId2"/>
              </a:rPr>
              <a:t>quick survey</a:t>
            </a: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: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http://scv.bu.edu/survey/tutorial_evaluation.html</a:t>
            </a:r>
          </a:p>
          <a:p>
            <a:pPr marL="0" indent="0" eaLnBrk="1" hangingPunct="1">
              <a:buNone/>
              <a:defRPr/>
            </a:pPr>
            <a:endParaRPr lang="en-US" sz="2000" b="1">
              <a:latin typeface="Lucida Sans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b="1">
                <a:latin typeface="Lucida Sans" pitchFamily="34" charset="0"/>
              </a:rPr>
              <a:t>SCV home page</a:t>
            </a:r>
            <a:r>
              <a:rPr lang="en-US" sz="2000">
                <a:latin typeface="Lucida Sans" pitchFamily="34" charset="0"/>
              </a:rPr>
              <a:t>    (</a:t>
            </a:r>
            <a:r>
              <a:rPr lang="en-US" sz="2000">
                <a:latin typeface="Lucida Sans" pitchFamily="34" charset="0"/>
                <a:hlinkClick r:id="rId3"/>
              </a:rPr>
              <a:t>www.bu.edu/tech/research</a:t>
            </a:r>
            <a:r>
              <a:rPr lang="en-US" sz="2000">
                <a:latin typeface="Lucida Sans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itchFamily="2" charset="2"/>
              <a:buChar char="§"/>
              <a:defRPr/>
            </a:pPr>
            <a:r>
              <a:rPr lang="en-US" sz="2000" b="1">
                <a:latin typeface="Lucida Sans" pitchFamily="34" charset="0"/>
              </a:rPr>
              <a:t>Resource Applications</a:t>
            </a:r>
            <a:r>
              <a:rPr lang="en-US" sz="2000">
                <a:latin typeface="Lucida Sans" pitchFamily="34" charset="0"/>
              </a:rPr>
              <a:t>  </a:t>
            </a:r>
            <a:r>
              <a:rPr lang="en-US" sz="2000">
                <a:latin typeface="Lucida Sans" pitchFamily="34" charset="0"/>
                <a:hlinkClick r:id="rId4"/>
              </a:rPr>
              <a:t>www.bu.edu/tech/accounts/special/research/accounts</a:t>
            </a:r>
            <a:endParaRPr lang="en-US" sz="2000">
              <a:latin typeface="Lucida Sans" pitchFamily="34" charset="0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b="1">
                <a:latin typeface="Lucida Sans" pitchFamily="34" charset="0"/>
              </a:rPr>
              <a:t>Help</a:t>
            </a:r>
          </a:p>
          <a:p>
            <a:pPr lvl="1" eaLnBrk="1" hangingPunct="1">
              <a:defRPr/>
            </a:pPr>
            <a:r>
              <a:rPr lang="en-US" sz="2000" b="1">
                <a:latin typeface="Lucida Sans" pitchFamily="34" charset="0"/>
              </a:rPr>
              <a:t>System </a:t>
            </a:r>
          </a:p>
          <a:p>
            <a:pPr lvl="2" eaLnBrk="1" hangingPunct="1">
              <a:defRPr/>
            </a:pPr>
            <a:r>
              <a:rPr lang="en-US" sz="1600" b="1" smtClean="0">
                <a:latin typeface="Lucida Sans" pitchFamily="34" charset="0"/>
              </a:rPr>
              <a:t>help@katana.bu.edu, bu.service-now.com</a:t>
            </a:r>
            <a:endParaRPr lang="en-US" sz="1600" b="1">
              <a:latin typeface="Lucida Sans" pitchFamily="34" charset="0"/>
            </a:endParaRPr>
          </a:p>
          <a:p>
            <a:pPr lvl="1" eaLnBrk="1" hangingPunct="1">
              <a:defRPr/>
            </a:pPr>
            <a:r>
              <a:rPr lang="en-US" sz="2000">
                <a:latin typeface="Lucida Sans" pitchFamily="34" charset="0"/>
              </a:rPr>
              <a:t>Web-based tutorials (</a:t>
            </a:r>
            <a:r>
              <a:rPr lang="en-US" sz="2000">
                <a:latin typeface="Lucida Sans" pitchFamily="34" charset="0"/>
                <a:hlinkClick r:id="rId5"/>
              </a:rPr>
              <a:t>www.bu.edu/tech/research/training/tutorials</a:t>
            </a:r>
            <a:r>
              <a:rPr lang="en-US" sz="2000">
                <a:latin typeface="Lucida Sans" pitchFamily="34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000">
                <a:latin typeface="Lucida Sans" pitchFamily="34" charset="0"/>
              </a:rPr>
              <a:t>    (MPI, OpenMP, MATLAB, IDL, Graphics tools)</a:t>
            </a:r>
          </a:p>
          <a:p>
            <a:pPr lvl="1" eaLnBrk="1" hangingPunct="1">
              <a:defRPr/>
            </a:pPr>
            <a:r>
              <a:rPr lang="en-US" sz="2000">
                <a:latin typeface="Lucida Sans" pitchFamily="34" charset="0"/>
              </a:rPr>
              <a:t>HPC consultations by appointment</a:t>
            </a:r>
          </a:p>
          <a:p>
            <a:pPr lvl="2" eaLnBrk="1" hangingPunct="1">
              <a:defRPr/>
            </a:pPr>
            <a:r>
              <a:rPr lang="en-US" sz="2000">
                <a:latin typeface="Lucida Sans" pitchFamily="34" charset="0"/>
              </a:rPr>
              <a:t>Kadin Tseng (kadin@bu.edu) </a:t>
            </a:r>
            <a:endParaRPr lang="en-US" sz="2000" dirty="0">
              <a:latin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Useful SCV Info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Lucida Sans" pitchFamily="34" charset="0"/>
                <a:cs typeface="Lucida Sans" pitchFamily="34" charset="0"/>
              </a:rPr>
              <a:t>There are two types of parallel  applications.</a:t>
            </a:r>
          </a:p>
          <a:p>
            <a:pPr marL="457200" indent="-457200"/>
            <a:endParaRPr lang="en-US" sz="2000">
              <a:latin typeface="Lucida Sans" pitchFamily="34" charset="0"/>
              <a:cs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Distributed </a:t>
            </a:r>
            <a:r>
              <a:rPr lang="en-US" sz="2000">
                <a:latin typeface="Lucida Sans" pitchFamily="34" charset="0"/>
                <a:cs typeface="Lucida Sans" pitchFamily="34" charset="0"/>
              </a:rPr>
              <a:t>Jobs – task parallel </a:t>
            </a: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latin typeface="Lucida Sans" pitchFamily="34" charset="0"/>
                <a:cs typeface="Lucida Sans" pitchFamily="34" charset="0"/>
              </a:rPr>
              <a:t>Parallel </a:t>
            </a:r>
            <a:r>
              <a:rPr lang="en-US" sz="2000">
                <a:latin typeface="Lucida Sans" pitchFamily="34" charset="0"/>
                <a:cs typeface="Lucida Sans" pitchFamily="34" charset="0"/>
              </a:rPr>
              <a:t>Jobs – data </a:t>
            </a:r>
            <a:r>
              <a:rPr lang="en-US" sz="2000" smtClean="0">
                <a:latin typeface="Lucida Sans" pitchFamily="34" charset="0"/>
                <a:cs typeface="Lucida Sans" pitchFamily="34" charset="0"/>
              </a:rPr>
              <a:t>parallel      </a:t>
            </a:r>
            <a:endParaRPr lang="en-US" sz="2000">
              <a:latin typeface="Lucida Sans" pitchFamily="34" charset="0"/>
              <a:cs typeface="Lucida Sans" pitchFamily="34" charset="0"/>
            </a:endParaRPr>
          </a:p>
          <a:p>
            <a:pPr marL="0" indent="0">
              <a:buNone/>
            </a:pPr>
            <a:endParaRPr lang="en-US" sz="200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Types of Parallel Jobs </a:t>
            </a:r>
            <a:r>
              <a:rPr lang="en-US" smtClean="0">
                <a:latin typeface="Lucida Sans" pitchFamily="34" charset="0"/>
              </a:rPr>
              <a:t>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This type of parallel processing is classified as:</a:t>
            </a:r>
          </a:p>
          <a:p>
            <a:pPr marL="0" indent="0">
              <a:buNone/>
            </a:pPr>
            <a:endParaRPr lang="en-US" sz="2000" i="1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Multiple tasks running independently on multiple workers with no information  passed among them. On Katana, a distributed job is a series of single-processor batch jobs. This is also known as task-parallel, or “embarrassingly parallel” , jobs.</a:t>
            </a: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smtClean="0">
                <a:latin typeface="Lucida Sans" pitchFamily="34" charset="0"/>
              </a:rPr>
              <a:t>Examples </a:t>
            </a:r>
            <a:r>
              <a:rPr lang="en-US" sz="2000">
                <a:latin typeface="Lucida Sans" pitchFamily="34" charset="0"/>
              </a:rPr>
              <a:t>of distributed jobs:  Monte Carlo simulations, </a:t>
            </a:r>
          </a:p>
          <a:p>
            <a:pPr marL="0" indent="0">
              <a:buNone/>
            </a:pPr>
            <a:r>
              <a:rPr lang="en-US" sz="2000" smtClean="0">
                <a:latin typeface="Lucida Sans" pitchFamily="34" charset="0"/>
              </a:rPr>
              <a:t>                                               </a:t>
            </a:r>
            <a:r>
              <a:rPr lang="en-US" sz="2000">
                <a:latin typeface="Lucida Sans" pitchFamily="34" charset="0"/>
              </a:rPr>
              <a:t>image </a:t>
            </a:r>
            <a:r>
              <a:rPr lang="en-US" sz="2000" smtClean="0">
                <a:latin typeface="Lucida Sans" pitchFamily="34" charset="0"/>
              </a:rPr>
              <a:t>processing</a:t>
            </a:r>
            <a:endParaRPr lang="en-US" sz="200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smtClean="0">
                <a:latin typeface="Lucida Sans" pitchFamily="34" charset="0"/>
              </a:rPr>
              <a:t>Parallel </a:t>
            </a:r>
            <a:r>
              <a:rPr lang="en-US" sz="2000">
                <a:latin typeface="Lucida Sans" pitchFamily="34" charset="0"/>
              </a:rPr>
              <a:t>utility function:  </a:t>
            </a: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dfeval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Distributed </a:t>
            </a:r>
            <a:r>
              <a:rPr lang="en-US" smtClean="0">
                <a:latin typeface="Lucida Sans" pitchFamily="34" charset="0"/>
              </a:rPr>
              <a:t>Jobs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2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A parallel job is:</a:t>
            </a:r>
          </a:p>
          <a:p>
            <a:pPr marL="0" indent="0">
              <a:buNone/>
            </a:pPr>
            <a:endParaRPr lang="en-US" sz="200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A single task running concurrently on multiple workers that may communicate with each other. On Katana, this results in one batch job with multiple processors. This is also known as a data-parallel job.</a:t>
            </a:r>
          </a:p>
          <a:p>
            <a:endParaRPr lang="en-US" sz="2000" i="1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Examples of a parallel job include many linear algebra applications : matrix multiply; linear algebraic system of equations solvers; Eigen solvers.</a:t>
            </a: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Some may run efficiently in parallel and others may not.</a:t>
            </a: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It depends on the underlining algorithms and operations.</a:t>
            </a: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This also include jobs that mix serial and parallel processing.</a:t>
            </a:r>
          </a:p>
          <a:p>
            <a:endParaRPr lang="en-US" sz="2000">
              <a:latin typeface="Lucida Sans" pitchFamily="34" charset="0"/>
            </a:endParaRPr>
          </a:p>
          <a:p>
            <a:pPr marL="0" indent="0">
              <a:buNone/>
            </a:pPr>
            <a:r>
              <a:rPr lang="en-US" sz="2000">
                <a:latin typeface="Lucida Sans" pitchFamily="34" charset="0"/>
              </a:rPr>
              <a:t>Parallel utility functions:  </a:t>
            </a:r>
            <a:r>
              <a:rPr lang="en-US" sz="2000" i="1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spmd, drange, parfor, . . .</a:t>
            </a:r>
            <a:endParaRPr lang="en-US" sz="200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pitchFamily="34" charset="0"/>
              </a:rPr>
              <a:t>Parallel  Jobs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3798"/>
            <a:ext cx="8229600" cy="117409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Lucida Sans" pitchFamily="34" charset="0"/>
              </a:rPr>
              <a:t>Amount of effort depends on code and parallel paradigm used.</a:t>
            </a:r>
            <a:endParaRPr lang="en-US">
              <a:latin typeface="Lucida San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mtClean="0">
                <a:latin typeface="Lucida Sans" pitchFamily="34" charset="0"/>
              </a:rPr>
              <a:t>Many </a:t>
            </a:r>
            <a:r>
              <a:rPr lang="en-US">
                <a:latin typeface="Lucida Sans" pitchFamily="34" charset="0"/>
              </a:rPr>
              <a:t>MATLAB functions </a:t>
            </a:r>
            <a:r>
              <a:rPr lang="en-US" smtClean="0">
                <a:latin typeface="Lucida Sans" pitchFamily="34" charset="0"/>
              </a:rPr>
              <a:t>you are familiar with are </a:t>
            </a:r>
            <a:r>
              <a:rPr lang="en-US">
                <a:latin typeface="Lucida Sans" pitchFamily="34" charset="0"/>
              </a:rPr>
              <a:t>overloaded to handle </a:t>
            </a:r>
            <a:r>
              <a:rPr lang="en-US" smtClean="0">
                <a:latin typeface="Lucida Sans" pitchFamily="34" charset="0"/>
              </a:rPr>
              <a:t>parallel </a:t>
            </a:r>
            <a:r>
              <a:rPr lang="en-US">
                <a:latin typeface="Lucida Sans" pitchFamily="34" charset="0"/>
              </a:rPr>
              <a:t>operations based on the variables’ data </a:t>
            </a:r>
            <a:r>
              <a:rPr lang="en-US" smtClean="0">
                <a:latin typeface="Lucida Sans" pitchFamily="34" charset="0"/>
              </a:rPr>
              <a:t>type.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How much work to parallelize my code </a:t>
            </a:r>
            <a:r>
              <a:rPr lang="en-US" smtClean="0">
                <a:latin typeface="Lucida Sans" pitchFamily="34" charset="0"/>
              </a:rPr>
              <a:t>?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5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Lucida Sans" pitchFamily="34" charset="0"/>
              </a:rPr>
              <a:t>Distributed Jobs — </a:t>
            </a:r>
            <a:r>
              <a:rPr lang="en-US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dfeval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MATLAB Parallel Computing Toolbox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113774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600" smtClean="0">
                <a:latin typeface="Lucida Sans" pitchFamily="34" charset="0"/>
              </a:rPr>
              <a:t>Example: Run a </a:t>
            </a:r>
            <a:r>
              <a:rPr lang="en-US" sz="1600" i="1" smtClean="0">
                <a:latin typeface="Lucida Sans" pitchFamily="34" charset="0"/>
              </a:rPr>
              <a:t>dfeval</a:t>
            </a:r>
            <a:r>
              <a:rPr lang="en-US" sz="1600" smtClean="0">
                <a:latin typeface="Lucida Sans" pitchFamily="34" charset="0"/>
              </a:rPr>
              <a:t> job “interactively”</a:t>
            </a:r>
          </a:p>
          <a:p>
            <a:pPr marL="457200" indent="-457200"/>
            <a:r>
              <a:rPr lang="en-US" sz="1600" smtClean="0">
                <a:latin typeface="Lucida Sans" pitchFamily="34" charset="0"/>
              </a:rPr>
              <a:t>Computes 1x4, 3x2 random arrays on 2 cores, locally or on Katana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" y="2633381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latin typeface="Lucida Console" pitchFamily="49" charset="0"/>
              </a:rPr>
              <a:t>&gt;&gt; y = dfeval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(@rand</a:t>
            </a:r>
            <a:r>
              <a:rPr lang="en-US" sz="1600" smtClean="0">
                <a:latin typeface="Lucida Console" pitchFamily="49" charset="0"/>
              </a:rPr>
              <a:t>, {1 3}, {4 2}, 'Configuration',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‘local‘</a:t>
            </a:r>
            <a:r>
              <a:rPr lang="en-US" sz="1600" smtClean="0">
                <a:latin typeface="Lucida Console" pitchFamily="49" charset="0"/>
              </a:rPr>
              <a:t>)</a:t>
            </a:r>
          </a:p>
          <a:p>
            <a:endParaRPr lang="en-US" sz="1600" smtClean="0">
              <a:latin typeface="Lucida Console" pitchFamily="49" charset="0"/>
            </a:endParaRPr>
          </a:p>
          <a:p>
            <a:endParaRPr lang="en-US" sz="1600" smtClean="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Submitting task 1</a:t>
            </a:r>
          </a:p>
          <a:p>
            <a:r>
              <a:rPr lang="en-US" sz="1600" smtClean="0">
                <a:latin typeface="Lucida Console" pitchFamily="49" charset="0"/>
              </a:rPr>
              <a:t>Job output will be written to: /usr1/</a:t>
            </a:r>
            <a:r>
              <a:rPr lang="en-US" sz="1600" err="1" smtClean="0">
                <a:latin typeface="Lucida Console" pitchFamily="49" charset="0"/>
              </a:rPr>
              <a:t>scv</a:t>
            </a:r>
            <a:r>
              <a:rPr lang="en-US" sz="1600" smtClean="0">
                <a:latin typeface="Lucida Console" pitchFamily="49" charset="0"/>
              </a:rPr>
              <a:t>/</a:t>
            </a:r>
            <a:r>
              <a:rPr lang="en-US" sz="1600" err="1" smtClean="0">
                <a:latin typeface="Lucida Console" pitchFamily="49" charset="0"/>
              </a:rPr>
              <a:t>kadin</a:t>
            </a:r>
            <a:r>
              <a:rPr lang="en-US" sz="1600" smtClean="0">
                <a:latin typeface="Lucida Console" pitchFamily="49" charset="0"/>
              </a:rPr>
              <a:t>/Job6_Task1.out</a:t>
            </a:r>
          </a:p>
          <a:p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itchFamily="49" charset="0"/>
              </a:rPr>
              <a:t>QSUB output: Your job 211908 ("Job6.1") has been submitted</a:t>
            </a:r>
          </a:p>
          <a:p>
            <a:endParaRPr lang="en-US" sz="1600" smtClean="0">
              <a:latin typeface="Lucida Console" pitchFamily="49" charset="0"/>
            </a:endParaRPr>
          </a:p>
          <a:p>
            <a:r>
              <a:rPr lang="en-US" sz="1600" smtClean="0">
                <a:latin typeface="Lucida Console" pitchFamily="49" charset="0"/>
              </a:rPr>
              <a:t>Submitting task 2</a:t>
            </a:r>
          </a:p>
          <a:p>
            <a:r>
              <a:rPr lang="en-US" sz="1600" smtClean="0">
                <a:latin typeface="Lucida Console" pitchFamily="49" charset="0"/>
              </a:rPr>
              <a:t>Job output will be written to: /usr1/</a:t>
            </a:r>
            <a:r>
              <a:rPr lang="en-US" sz="1600" err="1" smtClean="0">
                <a:latin typeface="Lucida Console" pitchFamily="49" charset="0"/>
              </a:rPr>
              <a:t>scv</a:t>
            </a:r>
            <a:r>
              <a:rPr lang="en-US" sz="1600" smtClean="0">
                <a:latin typeface="Lucida Console" pitchFamily="49" charset="0"/>
              </a:rPr>
              <a:t>/</a:t>
            </a:r>
            <a:r>
              <a:rPr lang="en-US" sz="1600" err="1" smtClean="0">
                <a:latin typeface="Lucida Console" pitchFamily="49" charset="0"/>
              </a:rPr>
              <a:t>kadin</a:t>
            </a:r>
            <a:r>
              <a:rPr lang="en-US" sz="1600" smtClean="0">
                <a:latin typeface="Lucida Console" pitchFamily="49" charset="0"/>
              </a:rPr>
              <a:t>/Job6_Task2.out</a:t>
            </a:r>
          </a:p>
          <a:p>
            <a:r>
              <a:rPr lang="en-US" sz="1600" smtClean="0">
                <a:latin typeface="Lucida Console" pitchFamily="49" charset="0"/>
              </a:rPr>
              <a:t>QSUB output: Your job 211909 ("Job6.2") has been submitted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5213628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Lucida Console" pitchFamily="49" charset="0"/>
              </a:rPr>
              <a:t>y = </a:t>
            </a:r>
          </a:p>
          <a:p>
            <a:r>
              <a:rPr lang="fr-FR" sz="1600" smtClean="0">
                <a:latin typeface="Lucida Console" pitchFamily="49" charset="0"/>
              </a:rPr>
              <a:t>    [1x4 double]</a:t>
            </a:r>
          </a:p>
          <a:p>
            <a:r>
              <a:rPr lang="fr-FR" sz="1600" smtClean="0">
                <a:latin typeface="Lucida Console" pitchFamily="49" charset="0"/>
              </a:rPr>
              <a:t>    [3x2 double</a:t>
            </a:r>
            <a:r>
              <a:rPr lang="fr-FR" sz="1600" smtClean="0"/>
              <a:t>]</a:t>
            </a:r>
          </a:p>
          <a:p>
            <a:endParaRPr lang="fr-FR" sz="1600" smtClean="0"/>
          </a:p>
          <a:p>
            <a:r>
              <a:rPr lang="fr-FR" sz="1600" i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Sans" pitchFamily="34" charset="0"/>
              </a:rPr>
              <a:t>Job ran in batch or background, output returns to client workspace.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2438" y="2114864"/>
            <a:ext cx="1117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or  ‘SGE’ </a:t>
            </a:r>
            <a:endParaRPr lang="en-US" sz="1600">
              <a:latin typeface="Lucida San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73410" y="2104684"/>
            <a:ext cx="6575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rows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760" y="2104685"/>
            <a:ext cx="191770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application m-file</a:t>
            </a:r>
            <a:endParaRPr lang="en-US" sz="1600">
              <a:latin typeface="Lucida Sans" pitchFamily="34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2672233" y="2493554"/>
            <a:ext cx="291227" cy="1398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69C41-6BBB-4AA5-BB6C-A0D3F52D1C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Down Arrow 13"/>
          <p:cNvSpPr/>
          <p:nvPr/>
        </p:nvSpPr>
        <p:spPr bwMode="auto">
          <a:xfrm>
            <a:off x="3451168" y="2488294"/>
            <a:ext cx="291227" cy="1398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313005" y="2503013"/>
            <a:ext cx="291227" cy="1398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Garamond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3748" y="2115190"/>
            <a:ext cx="10262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columns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4666" y="2115190"/>
            <a:ext cx="1720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smtClean="0">
                <a:latin typeface="Lucida Sans" pitchFamily="34" charset="0"/>
              </a:rPr>
              <a:t>Parallel  config.</a:t>
            </a:r>
            <a:endParaRPr lang="en-US" sz="1600">
              <a:solidFill>
                <a:schemeClr val="accent6">
                  <a:lumMod val="60000"/>
                  <a:lumOff val="40000"/>
                </a:schemeClr>
              </a:solidFill>
              <a:latin typeface="Lucida Sans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641486" y="2494076"/>
            <a:ext cx="291227" cy="1398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7244358" y="2488816"/>
            <a:ext cx="291227" cy="1398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890" y="3001251"/>
            <a:ext cx="17226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Lucida Sans" pitchFamily="34" charset="0"/>
                <a:cs typeface="Lucida Sans" pitchFamily="34" charset="0"/>
              </a:rPr>
              <a:t>r</a:t>
            </a:r>
            <a:r>
              <a:rPr lang="en-US" sz="1600" i="1" smtClean="0">
                <a:solidFill>
                  <a:srgbClr val="FF0000"/>
                </a:solidFill>
                <a:latin typeface="Lucida Sans" pitchFamily="34" charset="0"/>
                <a:cs typeface="Lucida Sans" pitchFamily="34" charset="0"/>
              </a:rPr>
              <a:t>un on 2 cores</a:t>
            </a:r>
            <a:endParaRPr lang="en-US" sz="1600" i="1">
              <a:solidFill>
                <a:srgbClr val="FF0000"/>
              </a:solidFill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9" name="Bent-Up Arrow 8"/>
          <p:cNvSpPr/>
          <p:nvPr/>
        </p:nvSpPr>
        <p:spPr>
          <a:xfrm>
            <a:off x="4388801" y="2995443"/>
            <a:ext cx="241003" cy="169276"/>
          </a:xfrm>
          <a:prstGeom prst="bent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1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E4978A"/>
      </a:hlink>
      <a:folHlink>
        <a:srgbClr val="E497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19482</TotalTime>
  <Words>4574</Words>
  <Application>Microsoft Office PowerPoint</Application>
  <PresentationFormat>On-screen Show (4:3)</PresentationFormat>
  <Paragraphs>699</Paragraphs>
  <Slides>41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Clarity</vt:lpstr>
      <vt:lpstr>Custom Design</vt:lpstr>
      <vt:lpstr>Equation</vt:lpstr>
      <vt:lpstr>Introduction to MATLAB parallel computing toolbox</vt:lpstr>
      <vt:lpstr>Log On To PC For Hands-on Practice</vt:lpstr>
      <vt:lpstr>What is the PCT ?</vt:lpstr>
      <vt:lpstr>Where To Run The PCT ?</vt:lpstr>
      <vt:lpstr>Types of Parallel Jobs ?</vt:lpstr>
      <vt:lpstr>Distributed Jobs</vt:lpstr>
      <vt:lpstr>Parallel  Jobs</vt:lpstr>
      <vt:lpstr>How much work to parallelize my code ?</vt:lpstr>
      <vt:lpstr>Distributed Jobs — dfeval</vt:lpstr>
      <vt:lpstr>Distributed Jobs – SCV script</vt:lpstr>
      <vt:lpstr>How Do I Run Parallel Jobs ?</vt:lpstr>
      <vt:lpstr>pmode</vt:lpstr>
      <vt:lpstr>pmode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SCV Info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Sondak</dc:creator>
  <cp:lastModifiedBy>Keith F. Ma</cp:lastModifiedBy>
  <cp:revision>313</cp:revision>
  <cp:lastPrinted>2012-06-15T13:07:07Z</cp:lastPrinted>
  <dcterms:created xsi:type="dcterms:W3CDTF">2011-01-14T19:12:41Z</dcterms:created>
  <dcterms:modified xsi:type="dcterms:W3CDTF">2015-06-09T19:10:33Z</dcterms:modified>
</cp:coreProperties>
</file>