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60" r:id="rId1"/>
    <p:sldMasterId id="2147484072" r:id="rId2"/>
  </p:sldMasterIdLst>
  <p:notesMasterIdLst>
    <p:notesMasterId r:id="rId63"/>
  </p:notesMasterIdLst>
  <p:handoutMasterIdLst>
    <p:handoutMasterId r:id="rId64"/>
  </p:handoutMasterIdLst>
  <p:sldIdLst>
    <p:sldId id="256" r:id="rId3"/>
    <p:sldId id="297" r:id="rId4"/>
    <p:sldId id="359" r:id="rId5"/>
    <p:sldId id="300" r:id="rId6"/>
    <p:sldId id="298" r:id="rId7"/>
    <p:sldId id="301" r:id="rId8"/>
    <p:sldId id="302" r:id="rId9"/>
    <p:sldId id="360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03" r:id="rId20"/>
    <p:sldId id="304" r:id="rId21"/>
    <p:sldId id="343" r:id="rId22"/>
    <p:sldId id="358" r:id="rId23"/>
    <p:sldId id="344" r:id="rId24"/>
    <p:sldId id="345" r:id="rId25"/>
    <p:sldId id="346" r:id="rId26"/>
    <p:sldId id="347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05" r:id="rId47"/>
    <p:sldId id="307" r:id="rId48"/>
    <p:sldId id="308" r:id="rId49"/>
    <p:sldId id="309" r:id="rId50"/>
    <p:sldId id="329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40" r:id="rId60"/>
    <p:sldId id="341" r:id="rId61"/>
    <p:sldId id="296" r:id="rId62"/>
  </p:sldIdLst>
  <p:sldSz cx="9144000" cy="6858000" type="screen4x3"/>
  <p:notesSz cx="6858000" cy="9266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299"/>
    <a:srgbClr val="E8F6F6"/>
    <a:srgbClr val="045A4A"/>
    <a:srgbClr val="9FC8A5"/>
    <a:srgbClr val="CD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94698" autoAdjust="0"/>
  </p:normalViewPr>
  <p:slideViewPr>
    <p:cSldViewPr snapToGrid="0">
      <p:cViewPr>
        <p:scale>
          <a:sx n="60" d="100"/>
          <a:sy n="60" d="100"/>
        </p:scale>
        <p:origin x="-888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515" y="-82"/>
      </p:cViewPr>
      <p:guideLst>
        <p:guide orient="horz" pos="291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869" cy="463629"/>
          </a:xfrm>
          <a:prstGeom prst="rect">
            <a:avLst/>
          </a:prstGeom>
        </p:spPr>
        <p:txBody>
          <a:bodyPr vert="horz" wrap="square" lIns="90624" tIns="45312" rIns="90624" bIns="4531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579" y="0"/>
            <a:ext cx="2970869" cy="463629"/>
          </a:xfrm>
          <a:prstGeom prst="rect">
            <a:avLst/>
          </a:prstGeom>
        </p:spPr>
        <p:txBody>
          <a:bodyPr vert="horz" wrap="square" lIns="90624" tIns="45312" rIns="90624" bIns="4531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/>
              <a:t>Summer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1027"/>
            <a:ext cx="2970869" cy="463629"/>
          </a:xfrm>
          <a:prstGeom prst="rect">
            <a:avLst/>
          </a:prstGeom>
        </p:spPr>
        <p:txBody>
          <a:bodyPr vert="horz" wrap="square" lIns="90624" tIns="45312" rIns="90624" bIns="4531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579" y="8801027"/>
            <a:ext cx="2970869" cy="463629"/>
          </a:xfrm>
          <a:prstGeom prst="rect">
            <a:avLst/>
          </a:prstGeom>
        </p:spPr>
        <p:txBody>
          <a:bodyPr vert="horz" wrap="square" lIns="90624" tIns="45312" rIns="90624" bIns="4531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0AB5A8A-C8F4-4EC6-90E9-E13EA775A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3629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63629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Summer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695325"/>
            <a:ext cx="4629150" cy="347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16" tIns="45208" rIns="90416" bIns="4520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1" y="4402097"/>
            <a:ext cx="5485158" cy="4169491"/>
          </a:xfrm>
          <a:prstGeom prst="rect">
            <a:avLst/>
          </a:prstGeom>
        </p:spPr>
        <p:txBody>
          <a:bodyPr vert="horz" lIns="90416" tIns="45208" rIns="90416" bIns="4520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01027"/>
            <a:ext cx="2972421" cy="463629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801027"/>
            <a:ext cx="2972421" cy="463629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r">
              <a:defRPr sz="1200"/>
            </a:lvl1pPr>
          </a:lstStyle>
          <a:p>
            <a:pPr>
              <a:defRPr/>
            </a:pPr>
            <a:fld id="{0A7B315F-1E65-4B20-BB22-E16C2EFE8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3100" y="19050"/>
            <a:ext cx="2019300" cy="328613"/>
          </a:xfrm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0700" y="19050"/>
            <a:ext cx="2667000" cy="328613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D94D-B4EB-4693-8336-B600750B8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72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9039-5721-4C37-907C-D3A9A307A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46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68046-4CBF-49B5-B3BF-5324F082C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68FD8-C1BE-4433-A692-C5EF36D73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5AC5F-8A28-4F9D-82AA-8EF8A9BF8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5D602-C3B4-4B06-ABF2-12266EC78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6F9F1-DA95-49CF-AA37-28EF2F0DA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C2388-24AE-4F87-BCBA-1EB6AAF5F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38825-513D-446B-A46D-456FDB4DE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9D43-FC65-43D7-8059-6F941C84E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1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AE6B2-42BD-4D17-BBCF-08DF1CC5A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876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69900" y="406400"/>
            <a:ext cx="7797800" cy="736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501900" y="19050"/>
            <a:ext cx="4114800" cy="328613"/>
          </a:xfrm>
        </p:spPr>
        <p:txBody>
          <a:bodyPr/>
          <a:lstStyle>
            <a:lvl1pPr>
              <a:defRPr i="0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7632700" y="0"/>
            <a:ext cx="1066800" cy="328613"/>
          </a:xfrm>
        </p:spPr>
        <p:txBody>
          <a:bodyPr/>
          <a:lstStyle>
            <a:lvl1pPr>
              <a:defRPr sz="4400" b="0" i="1" smtClean="0">
                <a:latin typeface="+mj-lt"/>
              </a:defRPr>
            </a:lvl1pPr>
          </a:lstStyle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29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886D9-C961-4F92-931E-6396BD9C9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3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29334-7E2D-469A-8D6C-347B70FB7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CFB47-0C1D-4FA9-85BB-D19C32ABC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6256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4F9A9-73A8-487F-8219-353ED20D5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727200" cy="328613"/>
          </a:xfrm>
        </p:spPr>
        <p:txBody>
          <a:bodyPr/>
          <a:lstStyle>
            <a:lvl1pPr>
              <a:defRPr i="1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9200" y="19050"/>
            <a:ext cx="4114800" cy="32861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76151-1DD0-4454-9483-ECC8F9F82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42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689100" cy="328613"/>
          </a:xfrm>
        </p:spPr>
        <p:txBody>
          <a:bodyPr/>
          <a:lstStyle>
            <a:lvl1pPr>
              <a:defRPr i="1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36800" y="19050"/>
            <a:ext cx="4622800" cy="32861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C1D5-4491-4FE1-BE9A-1DE977B19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90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5494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5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0B162-70D9-43AB-AC48-521FF0020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1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3208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79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BFCB-CEF3-4AF3-A49E-1C3ADA979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152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5240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68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943EE-D5C9-4E96-BBB8-F235CDFA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28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0B1E4-CD6F-4D66-9E95-24BE3CA14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1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33E83B-24E9-4CD4-AA85-FFE79AEB5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25" r:id="rId9"/>
    <p:sldLayoutId id="2147484126" r:id="rId10"/>
    <p:sldLayoutId id="2147484127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7AF379-0708-41C7-9217-207F0AB58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.edu/tech/research/computation/linux-cluster/katana-cluster/runningjobs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.edu/tech/research/training/tutorials/matlab-pct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orate.bu.edu/moin/GridInstructions" TargetMode="External"/><Relationship Id="rId2" Type="http://schemas.openxmlformats.org/officeDocument/2006/relationships/hyperlink" Target="http://www.bu.edu/tech/desktop/site-licensed-software/mathsci/matlab/faq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.edu/tech/accounts/remote/away/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.edu/tech/accounts/special/research/accounts" TargetMode="External"/><Relationship Id="rId2" Type="http://schemas.openxmlformats.org/officeDocument/2006/relationships/hyperlink" Target="http://www.bu.edu/tech/re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kadin@bu.edu" TargetMode="External"/><Relationship Id="rId4" Type="http://schemas.openxmlformats.org/officeDocument/2006/relationships/hyperlink" Target="http://www.bu.edu/tech/research/training/tutorial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571500" y="977900"/>
            <a:ext cx="8356600" cy="1927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Tuning  MATLAB for better performance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685800" y="3543300"/>
            <a:ext cx="64008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i="1" smtClean="0"/>
              <a:t>Kadin Tseng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 smtClean="0"/>
              <a:t>Boston University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 smtClean="0"/>
              <a:t>Scientific Computing and Visualization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956301"/>
            <a:ext cx="1333500" cy="49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(</a:t>
            </a:r>
            <a:r>
              <a:rPr lang="en-US"/>
              <a:t>2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variables </a:t>
            </a:r>
            <a:r>
              <a:rPr lang="en-US" sz="2000"/>
              <a:t>are </a:t>
            </a:r>
            <a:r>
              <a:rPr lang="en-US" sz="2000" smtClean="0"/>
              <a:t>fetched from cache, </a:t>
            </a:r>
            <a:r>
              <a:rPr lang="en-US" sz="2000" dirty="0"/>
              <a:t>code will run faster since cache memory is much faster than main memory</a:t>
            </a:r>
          </a:p>
          <a:p>
            <a:r>
              <a:rPr lang="en-US" sz="2000" dirty="0"/>
              <a:t>Variables are moved from main memory to cache in 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lines</a:t>
            </a:r>
          </a:p>
          <a:p>
            <a:pPr lvl="1"/>
            <a:r>
              <a:rPr lang="en-US" sz="2000" dirty="0">
                <a:cs typeface="Arial" charset="0"/>
              </a:rPr>
              <a:t>L1 cache line sizes on our machines</a:t>
            </a:r>
          </a:p>
          <a:p>
            <a:pPr lvl="2"/>
            <a:r>
              <a:rPr lang="en-US" sz="2000" dirty="0">
                <a:cs typeface="Arial" charset="0"/>
              </a:rPr>
              <a:t>Opteron (katana cluster) 64 </a:t>
            </a:r>
            <a:r>
              <a:rPr lang="en-US" sz="2000" dirty="0" smtClean="0">
                <a:cs typeface="Arial" charset="0"/>
              </a:rPr>
              <a:t>bytes</a:t>
            </a:r>
          </a:p>
          <a:p>
            <a:pPr lvl="2"/>
            <a:r>
              <a:rPr lang="en-US" sz="2000" dirty="0" smtClean="0">
                <a:cs typeface="Arial" charset="0"/>
              </a:rPr>
              <a:t>Xeon (katana cluster) 64 bytes</a:t>
            </a:r>
            <a:endParaRPr lang="en-US" sz="2000" dirty="0">
              <a:cs typeface="Arial" charset="0"/>
            </a:endParaRPr>
          </a:p>
          <a:p>
            <a:pPr lvl="2"/>
            <a:r>
              <a:rPr lang="en-US" sz="2000" dirty="0">
                <a:cs typeface="Arial" charset="0"/>
              </a:rPr>
              <a:t>Power4 (p-series) 128 bytes</a:t>
            </a:r>
          </a:p>
          <a:p>
            <a:pPr lvl="2"/>
            <a:r>
              <a:rPr lang="en-US" sz="2000" dirty="0">
                <a:cs typeface="Arial" charset="0"/>
              </a:rPr>
              <a:t>PPC440 (Blue Gene) 32 </a:t>
            </a:r>
            <a:r>
              <a:rPr lang="en-US" sz="2000" dirty="0" smtClean="0">
                <a:cs typeface="Arial" charset="0"/>
              </a:rPr>
              <a:t>bytes</a:t>
            </a:r>
            <a:endParaRPr lang="en-US" sz="2000" dirty="0"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3009900"/>
          </a:xfrm>
        </p:spPr>
        <p:txBody>
          <a:bodyPr/>
          <a:lstStyle/>
          <a:p>
            <a:r>
              <a:rPr lang="en-US" sz="2000" dirty="0"/>
              <a:t>Why not just make the main memory out of the same stuff as cache?</a:t>
            </a:r>
          </a:p>
          <a:p>
            <a:pPr lvl="1"/>
            <a:r>
              <a:rPr lang="en-US" sz="2000" dirty="0" smtClean="0"/>
              <a:t>Expensive</a:t>
            </a:r>
          </a:p>
          <a:p>
            <a:pPr lvl="1"/>
            <a:r>
              <a:rPr lang="en-US" sz="2000" dirty="0" smtClean="0"/>
              <a:t>Runs hot</a:t>
            </a:r>
            <a:endParaRPr lang="en-US" sz="2000" dirty="0"/>
          </a:p>
          <a:p>
            <a:pPr lvl="1"/>
            <a:r>
              <a:rPr lang="en-US" sz="2000" dirty="0"/>
              <a:t>This was actually done in Cray computers</a:t>
            </a:r>
          </a:p>
          <a:p>
            <a:pPr lvl="2"/>
            <a:r>
              <a:rPr lang="en-US" sz="2000" dirty="0"/>
              <a:t>Liquid cooling </a:t>
            </a:r>
            <a:r>
              <a:rPr lang="en-US" sz="2000" dirty="0" smtClean="0"/>
              <a:t>system</a:t>
            </a:r>
          </a:p>
          <a:p>
            <a:pPr lvl="1"/>
            <a:r>
              <a:rPr lang="en-US" sz="2000" dirty="0" smtClean="0"/>
              <a:t>Currently, special clusters (</a:t>
            </a:r>
            <a:r>
              <a:rPr lang="en-US" sz="2000" smtClean="0"/>
              <a:t>on XSEDE.org) </a:t>
            </a:r>
            <a:r>
              <a:rPr lang="en-US" sz="2000" dirty="0" smtClean="0"/>
              <a:t>available with very substantial flash main memory for I/O-bound applications</a:t>
            </a: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0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Cache hit</a:t>
            </a:r>
          </a:p>
          <a:p>
            <a:pPr lvl="1"/>
            <a:r>
              <a:rPr lang="en-US" sz="2000" dirty="0"/>
              <a:t>Required variable is in cache</a:t>
            </a:r>
          </a:p>
          <a:p>
            <a:r>
              <a:rPr lang="en-US" sz="2000" dirty="0"/>
              <a:t>Cache miss</a:t>
            </a:r>
          </a:p>
          <a:p>
            <a:pPr lvl="1"/>
            <a:r>
              <a:rPr lang="en-US" sz="2000" dirty="0"/>
              <a:t>Required variable not in cache</a:t>
            </a:r>
          </a:p>
          <a:p>
            <a:pPr lvl="1"/>
            <a:r>
              <a:rPr lang="en-US" sz="2000" dirty="0"/>
              <a:t>If cache is full, something else must be thrown out (sent back to main memory) to make room</a:t>
            </a:r>
          </a:p>
          <a:p>
            <a:pPr lvl="1"/>
            <a:r>
              <a:rPr lang="en-US" sz="2000" dirty="0"/>
              <a:t>Want to minimize number of cache misses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(5)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35594" y="1407738"/>
            <a:ext cx="6002246" cy="4568991"/>
          </a:xfrm>
          <a:prstGeom prst="rect">
            <a:avLst/>
          </a:prstGeom>
          <a:solidFill>
            <a:srgbClr val="93A299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smtClean="0">
                <a:solidFill>
                  <a:srgbClr val="006600"/>
                </a:solidFill>
                <a:cs typeface="Times New Roman" pitchFamily="18" charset="0"/>
              </a:rPr>
              <a:t>   </a:t>
            </a:r>
            <a:endParaRPr lang="en-US" dirty="0" smtClean="0">
              <a:solidFill>
                <a:srgbClr val="006600"/>
              </a:solidFill>
              <a:cs typeface="Times New Roman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 rot="5400000">
            <a:off x="3241793" y="4889852"/>
            <a:ext cx="379800" cy="26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8624" y="1596976"/>
            <a:ext cx="924763" cy="1192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9" idx="0"/>
            <a:endCxn id="9" idx="2"/>
          </p:cNvCxnSpPr>
          <p:nvPr/>
        </p:nvCxnSpPr>
        <p:spPr>
          <a:xfrm rot="16200000" flipH="1">
            <a:off x="1873412" y="2193411"/>
            <a:ext cx="1194028" cy="1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1"/>
            <a:endCxn id="9" idx="3"/>
          </p:cNvCxnSpPr>
          <p:nvPr/>
        </p:nvCxnSpPr>
        <p:spPr>
          <a:xfrm rot="10800000" flipH="1">
            <a:off x="2008624" y="2192689"/>
            <a:ext cx="924763" cy="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H="1">
            <a:off x="2002830" y="2482742"/>
            <a:ext cx="923604" cy="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H="1">
            <a:off x="1995877" y="1914343"/>
            <a:ext cx="923604" cy="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27142" y="3308676"/>
            <a:ext cx="2001079" cy="2519425"/>
          </a:xfrm>
          <a:prstGeom prst="rect">
            <a:avLst/>
          </a:prstGeom>
          <a:solidFill>
            <a:srgbClr val="E8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36186" y="3314798"/>
            <a:ext cx="0" cy="252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1"/>
            <a:endCxn id="14" idx="3"/>
          </p:cNvCxnSpPr>
          <p:nvPr/>
        </p:nvCxnSpPr>
        <p:spPr>
          <a:xfrm>
            <a:off x="1727142" y="4568389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27142" y="5177760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7142" y="4874701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27142" y="5493826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727142" y="3979830"/>
            <a:ext cx="20010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27142" y="4274435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27142" y="3657260"/>
            <a:ext cx="2001079" cy="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1234471" y="4577635"/>
            <a:ext cx="2519425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1871476" y="3325585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x(1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1871476" y="3663763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x(2)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1866672" y="3949051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x(3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1868867" y="4281588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x(4)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8" name="TextBox 33"/>
          <p:cNvSpPr txBox="1">
            <a:spLocks noChangeArrowheads="1"/>
          </p:cNvSpPr>
          <p:nvPr/>
        </p:nvSpPr>
        <p:spPr bwMode="auto">
          <a:xfrm>
            <a:off x="1871476" y="4578144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x(5)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9" name="TextBox 34"/>
          <p:cNvSpPr txBox="1">
            <a:spLocks noChangeArrowheads="1"/>
          </p:cNvSpPr>
          <p:nvPr/>
        </p:nvSpPr>
        <p:spPr bwMode="auto">
          <a:xfrm>
            <a:off x="1866671" y="4857895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x(6)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TextBox 35"/>
          <p:cNvSpPr txBox="1">
            <a:spLocks noChangeArrowheads="1"/>
          </p:cNvSpPr>
          <p:nvPr/>
        </p:nvSpPr>
        <p:spPr bwMode="auto">
          <a:xfrm>
            <a:off x="1866670" y="5179060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x(7)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Box 36"/>
          <p:cNvSpPr txBox="1">
            <a:spLocks noChangeArrowheads="1"/>
          </p:cNvSpPr>
          <p:nvPr/>
        </p:nvSpPr>
        <p:spPr bwMode="auto">
          <a:xfrm>
            <a:off x="1871476" y="5487487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x(8)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2" name="TextBox 37"/>
          <p:cNvSpPr txBox="1">
            <a:spLocks noChangeArrowheads="1"/>
          </p:cNvSpPr>
          <p:nvPr/>
        </p:nvSpPr>
        <p:spPr bwMode="auto">
          <a:xfrm>
            <a:off x="2532425" y="3320383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x(9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3" name="TextBox 38"/>
          <p:cNvSpPr txBox="1">
            <a:spLocks noChangeArrowheads="1"/>
          </p:cNvSpPr>
          <p:nvPr/>
        </p:nvSpPr>
        <p:spPr bwMode="auto">
          <a:xfrm>
            <a:off x="2532424" y="3632985"/>
            <a:ext cx="7634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x(10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5" name="TextBox 47"/>
          <p:cNvSpPr txBox="1">
            <a:spLocks noChangeArrowheads="1"/>
          </p:cNvSpPr>
          <p:nvPr/>
        </p:nvSpPr>
        <p:spPr bwMode="auto">
          <a:xfrm>
            <a:off x="3860278" y="4411656"/>
            <a:ext cx="2050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Main memory</a:t>
            </a:r>
          </a:p>
        </p:txBody>
      </p:sp>
      <p:sp>
        <p:nvSpPr>
          <p:cNvPr id="36" name="TextBox 48"/>
          <p:cNvSpPr txBox="1">
            <a:spLocks noChangeArrowheads="1"/>
          </p:cNvSpPr>
          <p:nvPr/>
        </p:nvSpPr>
        <p:spPr bwMode="auto">
          <a:xfrm>
            <a:off x="3109533" y="1802484"/>
            <a:ext cx="3083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“mini” cache</a:t>
            </a:r>
          </a:p>
          <a:p>
            <a:r>
              <a:rPr lang="en-US" sz="1800" b="1" dirty="0">
                <a:latin typeface="Calibri" pitchFamily="34" charset="0"/>
              </a:rPr>
              <a:t>holds 2 lines, 4 words each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55155" y="2943184"/>
            <a:ext cx="302923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cs typeface="Times New Roman" pitchFamily="18" charset="0"/>
              </a:rPr>
              <a:t>f</a:t>
            </a:r>
            <a:r>
              <a:rPr lang="en-US" sz="2000" smtClean="0">
                <a:latin typeface="+mn-lt"/>
                <a:cs typeface="Times New Roman" pitchFamily="18" charset="0"/>
              </a:rPr>
              <a:t>or i=1:10</a:t>
            </a:r>
            <a:endParaRPr lang="en-US" sz="2000" dirty="0">
              <a:latin typeface="+mn-lt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cs typeface="Times New Roman" pitchFamily="18" charset="0"/>
              </a:rPr>
              <a:t>     </a:t>
            </a:r>
            <a:r>
              <a:rPr lang="en-US" sz="2000" smtClean="0">
                <a:latin typeface="+mn-lt"/>
                <a:cs typeface="Times New Roman" pitchFamily="18" charset="0"/>
              </a:rPr>
              <a:t>x(i) </a:t>
            </a:r>
            <a:r>
              <a:rPr lang="en-US" sz="2000" dirty="0">
                <a:latin typeface="+mn-lt"/>
                <a:cs typeface="Times New Roman" pitchFamily="18" charset="0"/>
              </a:rPr>
              <a:t>= </a:t>
            </a:r>
            <a:r>
              <a:rPr lang="en-US" sz="2000">
                <a:latin typeface="+mn-lt"/>
                <a:cs typeface="Times New Roman" pitchFamily="18" charset="0"/>
              </a:rPr>
              <a:t>i</a:t>
            </a:r>
            <a:r>
              <a:rPr lang="en-US" sz="2000" smtClean="0">
                <a:latin typeface="+mn-lt"/>
                <a:cs typeface="Times New Roman" pitchFamily="18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+mn-lt"/>
                <a:cs typeface="Times New Roman" pitchFamily="18" charset="0"/>
              </a:rPr>
              <a:t>end</a:t>
            </a:r>
            <a:endParaRPr lang="en-US" sz="20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2621656" y="3979829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</a:t>
            </a:r>
          </a:p>
        </p:txBody>
      </p:sp>
      <p:sp>
        <p:nvSpPr>
          <p:cNvPr id="39" name="TextBox 52"/>
          <p:cNvSpPr txBox="1">
            <a:spLocks noChangeArrowheads="1"/>
          </p:cNvSpPr>
          <p:nvPr/>
        </p:nvSpPr>
        <p:spPr bwMode="auto">
          <a:xfrm>
            <a:off x="2622815" y="4277686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</a:t>
            </a:r>
          </a:p>
        </p:txBody>
      </p:sp>
      <p:sp>
        <p:nvSpPr>
          <p:cNvPr id="40" name="TextBox 53"/>
          <p:cNvSpPr txBox="1">
            <a:spLocks noChangeArrowheads="1"/>
          </p:cNvSpPr>
          <p:nvPr/>
        </p:nvSpPr>
        <p:spPr bwMode="auto">
          <a:xfrm rot="5400000">
            <a:off x="2609808" y="4699371"/>
            <a:ext cx="576203" cy="2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(6)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61391" y="1407738"/>
            <a:ext cx="7050157" cy="4568991"/>
          </a:xfrm>
          <a:prstGeom prst="rect">
            <a:avLst/>
          </a:prstGeom>
          <a:solidFill>
            <a:srgbClr val="93A299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smtClean="0">
                <a:solidFill>
                  <a:srgbClr val="006600"/>
                </a:solidFill>
                <a:cs typeface="Times New Roman" pitchFamily="18" charset="0"/>
              </a:rPr>
              <a:t>   </a:t>
            </a:r>
            <a:endParaRPr lang="en-US" dirty="0" smtClean="0">
              <a:solidFill>
                <a:srgbClr val="006600"/>
              </a:solidFill>
              <a:cs typeface="Times New Roman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 rot="5400000">
            <a:off x="3241793" y="4889852"/>
            <a:ext cx="379800" cy="26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8624" y="1596976"/>
            <a:ext cx="924763" cy="1192728"/>
          </a:xfrm>
          <a:prstGeom prst="rect">
            <a:avLst/>
          </a:prstGeom>
          <a:solidFill>
            <a:srgbClr val="E8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9" idx="0"/>
            <a:endCxn id="9" idx="2"/>
          </p:cNvCxnSpPr>
          <p:nvPr/>
        </p:nvCxnSpPr>
        <p:spPr>
          <a:xfrm rot="16200000" flipH="1">
            <a:off x="1873412" y="2193411"/>
            <a:ext cx="1194028" cy="1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1"/>
            <a:endCxn id="9" idx="3"/>
          </p:cNvCxnSpPr>
          <p:nvPr/>
        </p:nvCxnSpPr>
        <p:spPr>
          <a:xfrm rot="10800000" flipH="1">
            <a:off x="2008624" y="2192689"/>
            <a:ext cx="924763" cy="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H="1">
            <a:off x="2002830" y="2482742"/>
            <a:ext cx="923604" cy="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H="1">
            <a:off x="1995877" y="1914343"/>
            <a:ext cx="923604" cy="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27142" y="3308676"/>
            <a:ext cx="2001079" cy="2519425"/>
          </a:xfrm>
          <a:prstGeom prst="rect">
            <a:avLst/>
          </a:prstGeom>
          <a:solidFill>
            <a:srgbClr val="E8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41987" y="3307836"/>
            <a:ext cx="1157" cy="2540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1"/>
            <a:endCxn id="14" idx="3"/>
          </p:cNvCxnSpPr>
          <p:nvPr/>
        </p:nvCxnSpPr>
        <p:spPr>
          <a:xfrm>
            <a:off x="1727142" y="4568389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27142" y="5177760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7142" y="4874701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27142" y="5493826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727142" y="3979830"/>
            <a:ext cx="20010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27142" y="4274435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27142" y="3657260"/>
            <a:ext cx="2001079" cy="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1234471" y="4577635"/>
            <a:ext cx="2519425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1871476" y="3325585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(1)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1871476" y="3663763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x(2)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1866672" y="3949051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(3</a:t>
            </a:r>
            <a:r>
              <a:rPr lang="en-US" sz="180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1868867" y="4281588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(4)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8" name="TextBox 33"/>
          <p:cNvSpPr txBox="1">
            <a:spLocks noChangeArrowheads="1"/>
          </p:cNvSpPr>
          <p:nvPr/>
        </p:nvSpPr>
        <p:spPr bwMode="auto">
          <a:xfrm>
            <a:off x="1871476" y="4578144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(5)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9" name="TextBox 34"/>
          <p:cNvSpPr txBox="1">
            <a:spLocks noChangeArrowheads="1"/>
          </p:cNvSpPr>
          <p:nvPr/>
        </p:nvSpPr>
        <p:spPr bwMode="auto">
          <a:xfrm>
            <a:off x="1866671" y="4857895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(6)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TextBox 35"/>
          <p:cNvSpPr txBox="1">
            <a:spLocks noChangeArrowheads="1"/>
          </p:cNvSpPr>
          <p:nvPr/>
        </p:nvSpPr>
        <p:spPr bwMode="auto">
          <a:xfrm>
            <a:off x="1866670" y="5179060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(7)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Box 36"/>
          <p:cNvSpPr txBox="1">
            <a:spLocks noChangeArrowheads="1"/>
          </p:cNvSpPr>
          <p:nvPr/>
        </p:nvSpPr>
        <p:spPr bwMode="auto">
          <a:xfrm>
            <a:off x="1871476" y="5487487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(8)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2" name="TextBox 37"/>
          <p:cNvSpPr txBox="1">
            <a:spLocks noChangeArrowheads="1"/>
          </p:cNvSpPr>
          <p:nvPr/>
        </p:nvSpPr>
        <p:spPr bwMode="auto">
          <a:xfrm>
            <a:off x="2532425" y="3320383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(9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3" name="TextBox 38"/>
          <p:cNvSpPr txBox="1">
            <a:spLocks noChangeArrowheads="1"/>
          </p:cNvSpPr>
          <p:nvPr/>
        </p:nvSpPr>
        <p:spPr bwMode="auto">
          <a:xfrm>
            <a:off x="2532425" y="3632985"/>
            <a:ext cx="602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x(10)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Box 48"/>
          <p:cNvSpPr txBox="1">
            <a:spLocks noChangeArrowheads="1"/>
          </p:cNvSpPr>
          <p:nvPr/>
        </p:nvSpPr>
        <p:spPr bwMode="auto">
          <a:xfrm>
            <a:off x="3417971" y="1571259"/>
            <a:ext cx="42655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will </a:t>
            </a:r>
            <a:r>
              <a:rPr lang="en-US" sz="1800" b="1" dirty="0">
                <a:latin typeface="Calibri" pitchFamily="34" charset="0"/>
              </a:rPr>
              <a:t>ignore i for simplicity</a:t>
            </a:r>
          </a:p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need x(1), </a:t>
            </a:r>
            <a:r>
              <a:rPr lang="en-US" sz="1800" b="1" dirty="0">
                <a:latin typeface="Calibri" pitchFamily="34" charset="0"/>
              </a:rPr>
              <a:t>not </a:t>
            </a:r>
            <a:r>
              <a:rPr lang="en-US" sz="1800" b="1">
                <a:latin typeface="Calibri" pitchFamily="34" charset="0"/>
              </a:rPr>
              <a:t>in </a:t>
            </a:r>
            <a:r>
              <a:rPr lang="en-US" sz="1800" b="1" smtClean="0">
                <a:latin typeface="Calibri" pitchFamily="34" charset="0"/>
              </a:rPr>
              <a:t>cache </a:t>
            </a:r>
            <a:r>
              <a:rPr lang="en-US" sz="1800" b="1" smtClean="0">
                <a:latin typeface="Calibri" pitchFamily="34" charset="0"/>
                <a:sym typeface="Wingdings" pitchFamily="2" charset="2"/>
              </a:rPr>
              <a:t></a:t>
            </a:r>
            <a:r>
              <a:rPr lang="en-US" sz="1800" b="1" smtClean="0">
                <a:latin typeface="Calibri" pitchFamily="34" charset="0"/>
              </a:rPr>
              <a:t> cache </a:t>
            </a:r>
            <a:r>
              <a:rPr lang="en-US" sz="1800" b="1" dirty="0">
                <a:latin typeface="Calibri" pitchFamily="34" charset="0"/>
              </a:rPr>
              <a:t>miss</a:t>
            </a:r>
          </a:p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load </a:t>
            </a:r>
            <a:r>
              <a:rPr lang="en-US" sz="1800" b="1" dirty="0">
                <a:latin typeface="Calibri" pitchFamily="34" charset="0"/>
              </a:rPr>
              <a:t>line from memory into cache</a:t>
            </a:r>
          </a:p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next </a:t>
            </a:r>
            <a:r>
              <a:rPr lang="en-US" sz="1800" b="1" dirty="0">
                <a:latin typeface="Calibri" pitchFamily="34" charset="0"/>
              </a:rPr>
              <a:t>3 loop indices result in </a:t>
            </a:r>
            <a:r>
              <a:rPr lang="en-US" sz="1800" b="1">
                <a:latin typeface="Calibri" pitchFamily="34" charset="0"/>
              </a:rPr>
              <a:t>cache </a:t>
            </a:r>
            <a:r>
              <a:rPr lang="en-US" sz="1800" b="1" smtClean="0">
                <a:latin typeface="Calibri" pitchFamily="34" charset="0"/>
              </a:rPr>
              <a:t>hits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55155" y="2943184"/>
            <a:ext cx="302923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cs typeface="Times New Roman" pitchFamily="18" charset="0"/>
              </a:rPr>
              <a:t>f</a:t>
            </a:r>
            <a:r>
              <a:rPr lang="en-US" sz="2000" smtClean="0">
                <a:latin typeface="+mn-lt"/>
                <a:cs typeface="Times New Roman" pitchFamily="18" charset="0"/>
              </a:rPr>
              <a:t>or i=1:10</a:t>
            </a:r>
            <a:endParaRPr lang="en-US" sz="2000" dirty="0">
              <a:latin typeface="+mn-lt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cs typeface="Times New Roman" pitchFamily="18" charset="0"/>
              </a:rPr>
              <a:t>    </a:t>
            </a:r>
            <a:r>
              <a:rPr lang="en-US" sz="2000" smtClean="0">
                <a:latin typeface="+mn-lt"/>
                <a:cs typeface="Times New Roman" pitchFamily="18" charset="0"/>
              </a:rPr>
              <a:t>x(i) </a:t>
            </a:r>
            <a:r>
              <a:rPr lang="en-US" sz="2000" dirty="0">
                <a:latin typeface="+mn-lt"/>
                <a:cs typeface="Times New Roman" pitchFamily="18" charset="0"/>
              </a:rPr>
              <a:t>= </a:t>
            </a:r>
            <a:r>
              <a:rPr lang="en-US" sz="2000">
                <a:latin typeface="+mn-lt"/>
                <a:cs typeface="Times New Roman" pitchFamily="18" charset="0"/>
              </a:rPr>
              <a:t>i</a:t>
            </a:r>
            <a:r>
              <a:rPr lang="en-US" sz="2000" smtClean="0">
                <a:latin typeface="+mn-lt"/>
                <a:cs typeface="Times New Roman" pitchFamily="18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+mn-lt"/>
                <a:cs typeface="Times New Roman" pitchFamily="18" charset="0"/>
              </a:rPr>
              <a:t>end</a:t>
            </a:r>
            <a:endParaRPr lang="en-US" sz="20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2621656" y="3979829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</a:t>
            </a:r>
          </a:p>
        </p:txBody>
      </p:sp>
      <p:sp>
        <p:nvSpPr>
          <p:cNvPr id="39" name="TextBox 52"/>
          <p:cNvSpPr txBox="1">
            <a:spLocks noChangeArrowheads="1"/>
          </p:cNvSpPr>
          <p:nvPr/>
        </p:nvSpPr>
        <p:spPr bwMode="auto">
          <a:xfrm>
            <a:off x="2622815" y="4277686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</a:t>
            </a:r>
          </a:p>
        </p:txBody>
      </p:sp>
      <p:sp>
        <p:nvSpPr>
          <p:cNvPr id="40" name="TextBox 53"/>
          <p:cNvSpPr txBox="1">
            <a:spLocks noChangeArrowheads="1"/>
          </p:cNvSpPr>
          <p:nvPr/>
        </p:nvSpPr>
        <p:spPr bwMode="auto">
          <a:xfrm rot="5400000">
            <a:off x="2609808" y="4699371"/>
            <a:ext cx="576203" cy="2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41" name="TextBox 29"/>
          <p:cNvSpPr txBox="1">
            <a:spLocks noChangeArrowheads="1"/>
          </p:cNvSpPr>
          <p:nvPr/>
        </p:nvSpPr>
        <p:spPr bwMode="auto">
          <a:xfrm>
            <a:off x="1976837" y="1545011"/>
            <a:ext cx="51337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(1)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2" name="TextBox 30"/>
          <p:cNvSpPr txBox="1">
            <a:spLocks noChangeArrowheads="1"/>
          </p:cNvSpPr>
          <p:nvPr/>
        </p:nvSpPr>
        <p:spPr bwMode="auto">
          <a:xfrm>
            <a:off x="1976837" y="1883189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(2)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3" name="TextBox 31"/>
          <p:cNvSpPr txBox="1">
            <a:spLocks noChangeArrowheads="1"/>
          </p:cNvSpPr>
          <p:nvPr/>
        </p:nvSpPr>
        <p:spPr bwMode="auto">
          <a:xfrm>
            <a:off x="1972033" y="2168477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(3)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4" name="TextBox 32"/>
          <p:cNvSpPr txBox="1">
            <a:spLocks noChangeArrowheads="1"/>
          </p:cNvSpPr>
          <p:nvPr/>
        </p:nvSpPr>
        <p:spPr bwMode="auto">
          <a:xfrm>
            <a:off x="1974228" y="2501014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x</a:t>
            </a:r>
            <a:r>
              <a:rPr lang="en-US" sz="1600" smtClean="0">
                <a:latin typeface="Calibri" pitchFamily="34" charset="0"/>
              </a:rPr>
              <a:t>(4)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6" name="Left Brace 45"/>
          <p:cNvSpPr/>
          <p:nvPr/>
        </p:nvSpPr>
        <p:spPr>
          <a:xfrm>
            <a:off x="1334776" y="3358682"/>
            <a:ext cx="169862" cy="10921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Left Brace 46"/>
          <p:cNvSpPr/>
          <p:nvPr/>
        </p:nvSpPr>
        <p:spPr>
          <a:xfrm>
            <a:off x="1615050" y="1513718"/>
            <a:ext cx="125412" cy="14160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1035568" y="2221745"/>
            <a:ext cx="5004" cy="1683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40572" y="3904773"/>
            <a:ext cx="20637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40571" y="2221743"/>
            <a:ext cx="41275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1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(7)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61391" y="1309579"/>
            <a:ext cx="7050157" cy="4902035"/>
          </a:xfrm>
          <a:prstGeom prst="rect">
            <a:avLst/>
          </a:prstGeom>
          <a:solidFill>
            <a:srgbClr val="93A299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smtClean="0">
                <a:solidFill>
                  <a:srgbClr val="006600"/>
                </a:solidFill>
                <a:cs typeface="Times New Roman" pitchFamily="18" charset="0"/>
              </a:rPr>
              <a:t>   </a:t>
            </a:r>
            <a:endParaRPr lang="en-US" dirty="0" smtClean="0">
              <a:solidFill>
                <a:srgbClr val="006600"/>
              </a:solidFill>
              <a:cs typeface="Times New Roman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 rot="5400000">
            <a:off x="3241793" y="4889852"/>
            <a:ext cx="379800" cy="26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8624" y="1596976"/>
            <a:ext cx="924763" cy="1192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9" idx="0"/>
            <a:endCxn id="9" idx="2"/>
          </p:cNvCxnSpPr>
          <p:nvPr/>
        </p:nvCxnSpPr>
        <p:spPr>
          <a:xfrm rot="16200000" flipH="1">
            <a:off x="1873412" y="2193411"/>
            <a:ext cx="1194028" cy="1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1"/>
            <a:endCxn id="9" idx="3"/>
          </p:cNvCxnSpPr>
          <p:nvPr/>
        </p:nvCxnSpPr>
        <p:spPr>
          <a:xfrm rot="10800000" flipH="1">
            <a:off x="2008624" y="2192689"/>
            <a:ext cx="924763" cy="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H="1">
            <a:off x="2002830" y="2482742"/>
            <a:ext cx="923604" cy="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H="1">
            <a:off x="1995877" y="1914343"/>
            <a:ext cx="923604" cy="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27142" y="3308676"/>
            <a:ext cx="2001079" cy="2519425"/>
          </a:xfrm>
          <a:prstGeom prst="rect">
            <a:avLst/>
          </a:prstGeom>
          <a:solidFill>
            <a:srgbClr val="E8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16154" y="3297891"/>
            <a:ext cx="1157" cy="2540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1"/>
            <a:endCxn id="14" idx="3"/>
          </p:cNvCxnSpPr>
          <p:nvPr/>
        </p:nvCxnSpPr>
        <p:spPr>
          <a:xfrm>
            <a:off x="1727142" y="4568389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27142" y="5177760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7142" y="4874701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27142" y="5493826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727142" y="3979830"/>
            <a:ext cx="20010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27142" y="4274435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27142" y="3657260"/>
            <a:ext cx="2001079" cy="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1234471" y="4577635"/>
            <a:ext cx="2519425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1871476" y="3325585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x(1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1871476" y="3663763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x(2)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1866672" y="3949051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x(3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1868867" y="4281588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x(4)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8" name="TextBox 33"/>
          <p:cNvSpPr txBox="1">
            <a:spLocks noChangeArrowheads="1"/>
          </p:cNvSpPr>
          <p:nvPr/>
        </p:nvSpPr>
        <p:spPr bwMode="auto">
          <a:xfrm>
            <a:off x="1871476" y="4578144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x(5)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9" name="TextBox 34"/>
          <p:cNvSpPr txBox="1">
            <a:spLocks noChangeArrowheads="1"/>
          </p:cNvSpPr>
          <p:nvPr/>
        </p:nvSpPr>
        <p:spPr bwMode="auto">
          <a:xfrm>
            <a:off x="1866671" y="4857895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x(6)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TextBox 35"/>
          <p:cNvSpPr txBox="1">
            <a:spLocks noChangeArrowheads="1"/>
          </p:cNvSpPr>
          <p:nvPr/>
        </p:nvSpPr>
        <p:spPr bwMode="auto">
          <a:xfrm>
            <a:off x="1866670" y="5179060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x(7)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Box 36"/>
          <p:cNvSpPr txBox="1">
            <a:spLocks noChangeArrowheads="1"/>
          </p:cNvSpPr>
          <p:nvPr/>
        </p:nvSpPr>
        <p:spPr bwMode="auto">
          <a:xfrm>
            <a:off x="1871476" y="5487487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x(8)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2" name="TextBox 37"/>
          <p:cNvSpPr txBox="1">
            <a:spLocks noChangeArrowheads="1"/>
          </p:cNvSpPr>
          <p:nvPr/>
        </p:nvSpPr>
        <p:spPr bwMode="auto">
          <a:xfrm>
            <a:off x="2532425" y="3320383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x(9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3" name="TextBox 38"/>
          <p:cNvSpPr txBox="1">
            <a:spLocks noChangeArrowheads="1"/>
          </p:cNvSpPr>
          <p:nvPr/>
        </p:nvSpPr>
        <p:spPr bwMode="auto">
          <a:xfrm>
            <a:off x="2532424" y="3632985"/>
            <a:ext cx="682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x(10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Box 48"/>
          <p:cNvSpPr txBox="1">
            <a:spLocks noChangeArrowheads="1"/>
          </p:cNvSpPr>
          <p:nvPr/>
        </p:nvSpPr>
        <p:spPr bwMode="auto">
          <a:xfrm>
            <a:off x="3785090" y="1557272"/>
            <a:ext cx="39873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need x(5), </a:t>
            </a:r>
            <a:r>
              <a:rPr lang="en-US" sz="1800" b="1" dirty="0">
                <a:latin typeface="Calibri" pitchFamily="34" charset="0"/>
              </a:rPr>
              <a:t>not in </a:t>
            </a:r>
            <a:r>
              <a:rPr lang="en-US" sz="1800" b="1">
                <a:latin typeface="Calibri" pitchFamily="34" charset="0"/>
              </a:rPr>
              <a:t>cache  </a:t>
            </a:r>
            <a:r>
              <a:rPr lang="en-US" sz="1400" smtClean="0">
                <a:latin typeface="Calibri" pitchFamily="34" charset="0"/>
                <a:sym typeface="Wingdings" pitchFamily="2" charset="2"/>
              </a:rPr>
              <a:t></a:t>
            </a:r>
            <a:r>
              <a:rPr lang="en-US" sz="1400" b="1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1800" b="1" smtClean="0">
                <a:latin typeface="Calibri" pitchFamily="34" charset="0"/>
              </a:rPr>
              <a:t>cache </a:t>
            </a:r>
            <a:r>
              <a:rPr lang="en-US" sz="1800" b="1" dirty="0">
                <a:latin typeface="Calibri" pitchFamily="34" charset="0"/>
              </a:rPr>
              <a:t>miss</a:t>
            </a:r>
          </a:p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load </a:t>
            </a:r>
            <a:r>
              <a:rPr lang="en-US" sz="1800" b="1" dirty="0">
                <a:latin typeface="Calibri" pitchFamily="34" charset="0"/>
              </a:rPr>
              <a:t>line from memory into cache</a:t>
            </a:r>
          </a:p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free ride next </a:t>
            </a:r>
            <a:r>
              <a:rPr lang="en-US" sz="1800" b="1" dirty="0">
                <a:latin typeface="Calibri" pitchFamily="34" charset="0"/>
              </a:rPr>
              <a:t>3 loop </a:t>
            </a:r>
            <a:r>
              <a:rPr lang="en-US" sz="1800" b="1">
                <a:latin typeface="Calibri" pitchFamily="34" charset="0"/>
              </a:rPr>
              <a:t>indices </a:t>
            </a:r>
            <a:r>
              <a:rPr lang="en-US" sz="1400" b="1" smtClean="0">
                <a:latin typeface="Calibri" pitchFamily="34" charset="0"/>
                <a:sym typeface="Wingdings" pitchFamily="2" charset="2"/>
              </a:rPr>
              <a:t></a:t>
            </a:r>
            <a:r>
              <a:rPr lang="en-US" sz="1800" b="1" smtClean="0">
                <a:latin typeface="Calibri" pitchFamily="34" charset="0"/>
              </a:rPr>
              <a:t> cache</a:t>
            </a:r>
          </a:p>
          <a:p>
            <a:r>
              <a:rPr lang="en-US" sz="1800" b="1">
                <a:latin typeface="Calibri" pitchFamily="34" charset="0"/>
              </a:rPr>
              <a:t> </a:t>
            </a:r>
            <a:r>
              <a:rPr lang="en-US" sz="1800" b="1" smtClean="0">
                <a:latin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</a:rPr>
              <a:t>hits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55155" y="2943184"/>
            <a:ext cx="302923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cs typeface="Times New Roman" pitchFamily="18" charset="0"/>
              </a:rPr>
              <a:t>f</a:t>
            </a:r>
            <a:r>
              <a:rPr lang="en-US" sz="2000" smtClean="0">
                <a:latin typeface="+mn-lt"/>
                <a:cs typeface="Times New Roman" pitchFamily="18" charset="0"/>
              </a:rPr>
              <a:t>or i=1:10</a:t>
            </a:r>
            <a:endParaRPr lang="en-US" sz="2000" dirty="0">
              <a:latin typeface="+mn-lt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cs typeface="Times New Roman" pitchFamily="18" charset="0"/>
              </a:rPr>
              <a:t>    </a:t>
            </a:r>
            <a:r>
              <a:rPr lang="en-US" sz="2000" smtClean="0">
                <a:latin typeface="+mn-lt"/>
                <a:cs typeface="Times New Roman" pitchFamily="18" charset="0"/>
              </a:rPr>
              <a:t>x(i) </a:t>
            </a:r>
            <a:r>
              <a:rPr lang="en-US" sz="2000" dirty="0">
                <a:latin typeface="+mn-lt"/>
                <a:cs typeface="Times New Roman" pitchFamily="18" charset="0"/>
              </a:rPr>
              <a:t>= </a:t>
            </a:r>
            <a:r>
              <a:rPr lang="en-US" sz="2000">
                <a:latin typeface="+mn-lt"/>
                <a:cs typeface="Times New Roman" pitchFamily="18" charset="0"/>
              </a:rPr>
              <a:t>i</a:t>
            </a:r>
            <a:r>
              <a:rPr lang="en-US" sz="2000" smtClean="0">
                <a:latin typeface="+mn-lt"/>
                <a:cs typeface="Times New Roman" pitchFamily="18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+mn-lt"/>
                <a:cs typeface="Times New Roman" pitchFamily="18" charset="0"/>
              </a:rPr>
              <a:t>end</a:t>
            </a:r>
            <a:endParaRPr lang="en-US" sz="20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2602364" y="3979829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</a:t>
            </a:r>
          </a:p>
        </p:txBody>
      </p:sp>
      <p:sp>
        <p:nvSpPr>
          <p:cNvPr id="39" name="TextBox 52"/>
          <p:cNvSpPr txBox="1">
            <a:spLocks noChangeArrowheads="1"/>
          </p:cNvSpPr>
          <p:nvPr/>
        </p:nvSpPr>
        <p:spPr bwMode="auto">
          <a:xfrm>
            <a:off x="2622815" y="4277686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</a:t>
            </a:r>
          </a:p>
        </p:txBody>
      </p:sp>
      <p:sp>
        <p:nvSpPr>
          <p:cNvPr id="40" name="TextBox 53"/>
          <p:cNvSpPr txBox="1">
            <a:spLocks noChangeArrowheads="1"/>
          </p:cNvSpPr>
          <p:nvPr/>
        </p:nvSpPr>
        <p:spPr bwMode="auto">
          <a:xfrm rot="5400000">
            <a:off x="2609808" y="4699371"/>
            <a:ext cx="576203" cy="2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41" name="TextBox 29"/>
          <p:cNvSpPr txBox="1">
            <a:spLocks noChangeArrowheads="1"/>
          </p:cNvSpPr>
          <p:nvPr/>
        </p:nvSpPr>
        <p:spPr bwMode="auto">
          <a:xfrm>
            <a:off x="1976837" y="1545011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x(1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2" name="TextBox 30"/>
          <p:cNvSpPr txBox="1">
            <a:spLocks noChangeArrowheads="1"/>
          </p:cNvSpPr>
          <p:nvPr/>
        </p:nvSpPr>
        <p:spPr bwMode="auto">
          <a:xfrm>
            <a:off x="1976837" y="1883189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x(2)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3" name="TextBox 31"/>
          <p:cNvSpPr txBox="1">
            <a:spLocks noChangeArrowheads="1"/>
          </p:cNvSpPr>
          <p:nvPr/>
        </p:nvSpPr>
        <p:spPr bwMode="auto">
          <a:xfrm>
            <a:off x="1972033" y="2168477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x(3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4" name="TextBox 32"/>
          <p:cNvSpPr txBox="1">
            <a:spLocks noChangeArrowheads="1"/>
          </p:cNvSpPr>
          <p:nvPr/>
        </p:nvSpPr>
        <p:spPr bwMode="auto">
          <a:xfrm>
            <a:off x="1974228" y="2501014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x(4)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6" name="Left Brace 45"/>
          <p:cNvSpPr/>
          <p:nvPr/>
        </p:nvSpPr>
        <p:spPr>
          <a:xfrm>
            <a:off x="1344954" y="4588606"/>
            <a:ext cx="169862" cy="12703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Left Brace 46"/>
          <p:cNvSpPr/>
          <p:nvPr/>
        </p:nvSpPr>
        <p:spPr>
          <a:xfrm>
            <a:off x="3115735" y="1514116"/>
            <a:ext cx="98761" cy="1305040"/>
          </a:xfrm>
          <a:prstGeom prst="leftBrac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035859" y="3088959"/>
            <a:ext cx="0" cy="2134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036719" y="5224132"/>
            <a:ext cx="156369" cy="1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3"/>
          <p:cNvSpPr txBox="1">
            <a:spLocks noChangeArrowheads="1"/>
          </p:cNvSpPr>
          <p:nvPr/>
        </p:nvSpPr>
        <p:spPr bwMode="auto">
          <a:xfrm>
            <a:off x="2439334" y="1571259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x(5)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2" name="TextBox 34"/>
          <p:cNvSpPr txBox="1">
            <a:spLocks noChangeArrowheads="1"/>
          </p:cNvSpPr>
          <p:nvPr/>
        </p:nvSpPr>
        <p:spPr bwMode="auto">
          <a:xfrm>
            <a:off x="2434529" y="1892147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x(6)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Box 35"/>
          <p:cNvSpPr txBox="1">
            <a:spLocks noChangeArrowheads="1"/>
          </p:cNvSpPr>
          <p:nvPr/>
        </p:nvSpPr>
        <p:spPr bwMode="auto">
          <a:xfrm>
            <a:off x="2445760" y="2199255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x(7)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2439334" y="2480602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x(8)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1035859" y="3088958"/>
            <a:ext cx="25321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H="1" flipV="1">
            <a:off x="3566120" y="2199255"/>
            <a:ext cx="1879" cy="8897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3297266" y="2192689"/>
            <a:ext cx="268855" cy="32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(8)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6497" y="1355835"/>
            <a:ext cx="7050157" cy="4746312"/>
          </a:xfrm>
          <a:prstGeom prst="rect">
            <a:avLst/>
          </a:prstGeom>
          <a:solidFill>
            <a:srgbClr val="93A299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smtClean="0">
                <a:solidFill>
                  <a:srgbClr val="006600"/>
                </a:solidFill>
                <a:cs typeface="Times New Roman" pitchFamily="18" charset="0"/>
              </a:rPr>
              <a:t>   </a:t>
            </a:r>
            <a:endParaRPr lang="en-US" dirty="0" smtClean="0">
              <a:solidFill>
                <a:srgbClr val="006600"/>
              </a:solidFill>
              <a:cs typeface="Times New Roman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 rot="5400000">
            <a:off x="3241793" y="4889852"/>
            <a:ext cx="379800" cy="26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8624" y="1596976"/>
            <a:ext cx="924763" cy="1192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9" idx="0"/>
            <a:endCxn id="9" idx="2"/>
          </p:cNvCxnSpPr>
          <p:nvPr/>
        </p:nvCxnSpPr>
        <p:spPr>
          <a:xfrm rot="16200000" flipH="1">
            <a:off x="1873412" y="2193411"/>
            <a:ext cx="1194028" cy="1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1"/>
            <a:endCxn id="9" idx="3"/>
          </p:cNvCxnSpPr>
          <p:nvPr/>
        </p:nvCxnSpPr>
        <p:spPr>
          <a:xfrm rot="10800000" flipH="1">
            <a:off x="2008624" y="2192689"/>
            <a:ext cx="924763" cy="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H="1">
            <a:off x="2002830" y="2482742"/>
            <a:ext cx="923604" cy="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H="1">
            <a:off x="1995877" y="1914343"/>
            <a:ext cx="923604" cy="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/>
          <p:cNvSpPr txBox="1">
            <a:spLocks noChangeArrowheads="1"/>
          </p:cNvSpPr>
          <p:nvPr/>
        </p:nvSpPr>
        <p:spPr bwMode="auto">
          <a:xfrm>
            <a:off x="3785090" y="1544572"/>
            <a:ext cx="39492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need x(9), </a:t>
            </a:r>
            <a:r>
              <a:rPr lang="en-US" sz="1800" b="1" dirty="0">
                <a:latin typeface="Calibri" pitchFamily="34" charset="0"/>
              </a:rPr>
              <a:t>not in </a:t>
            </a:r>
            <a:r>
              <a:rPr lang="en-US" sz="1800" b="1">
                <a:latin typeface="Calibri" pitchFamily="34" charset="0"/>
              </a:rPr>
              <a:t>cache  </a:t>
            </a:r>
            <a:r>
              <a:rPr lang="en-US" sz="1800" b="1" smtClean="0">
                <a:latin typeface="Calibri" pitchFamily="34" charset="0"/>
              </a:rPr>
              <a:t>--&gt; cache </a:t>
            </a:r>
            <a:r>
              <a:rPr lang="en-US" sz="1800" b="1" dirty="0">
                <a:latin typeface="Calibri" pitchFamily="34" charset="0"/>
              </a:rPr>
              <a:t>miss</a:t>
            </a:r>
          </a:p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load </a:t>
            </a:r>
            <a:r>
              <a:rPr lang="en-US" sz="1800" b="1" dirty="0">
                <a:latin typeface="Calibri" pitchFamily="34" charset="0"/>
              </a:rPr>
              <a:t>line from memory into cache</a:t>
            </a:r>
          </a:p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no </a:t>
            </a:r>
            <a:r>
              <a:rPr lang="en-US" sz="1800" b="1" dirty="0" smtClean="0">
                <a:latin typeface="Calibri" pitchFamily="34" charset="0"/>
              </a:rPr>
              <a:t>room in cache!</a:t>
            </a:r>
          </a:p>
          <a:p>
            <a:pPr>
              <a:buFont typeface="Arial" charset="0"/>
              <a:buChar char="•"/>
            </a:pPr>
            <a:r>
              <a:rPr lang="en-US" sz="1800" b="1" smtClean="0">
                <a:latin typeface="Calibri" pitchFamily="34" charset="0"/>
              </a:rPr>
              <a:t> replace </a:t>
            </a:r>
            <a:r>
              <a:rPr lang="en-US" sz="1800" b="1" dirty="0" smtClean="0">
                <a:latin typeface="Calibri" pitchFamily="34" charset="0"/>
              </a:rPr>
              <a:t>old line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55155" y="2943184"/>
            <a:ext cx="302923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cs typeface="Times New Roman" pitchFamily="18" charset="0"/>
              </a:rPr>
              <a:t>f</a:t>
            </a:r>
            <a:r>
              <a:rPr lang="en-US" sz="2000" smtClean="0">
                <a:latin typeface="+mn-lt"/>
                <a:cs typeface="Times New Roman" pitchFamily="18" charset="0"/>
              </a:rPr>
              <a:t>or i=1:10</a:t>
            </a:r>
            <a:endParaRPr lang="en-US" sz="2000" dirty="0">
              <a:latin typeface="+mn-lt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+mn-lt"/>
                <a:cs typeface="Times New Roman" pitchFamily="18" charset="0"/>
              </a:rPr>
              <a:t>    x(i) </a:t>
            </a:r>
            <a:r>
              <a:rPr lang="en-US" sz="2000" dirty="0">
                <a:latin typeface="+mn-lt"/>
                <a:cs typeface="Times New Roman" pitchFamily="18" charset="0"/>
              </a:rPr>
              <a:t>= </a:t>
            </a:r>
            <a:r>
              <a:rPr lang="en-US" sz="2000">
                <a:latin typeface="+mn-lt"/>
                <a:cs typeface="Times New Roman" pitchFamily="18" charset="0"/>
              </a:rPr>
              <a:t>i</a:t>
            </a:r>
            <a:r>
              <a:rPr lang="en-US" sz="2000" smtClean="0">
                <a:latin typeface="+mn-lt"/>
                <a:cs typeface="Times New Roman" pitchFamily="18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+mn-lt"/>
                <a:cs typeface="Times New Roman" pitchFamily="18" charset="0"/>
              </a:rPr>
              <a:t>end</a:t>
            </a:r>
            <a:endParaRPr lang="en-US" sz="2000" dirty="0">
              <a:latin typeface="+mn-lt"/>
              <a:cs typeface="Times New Roman" pitchFamily="18" charset="0"/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1677761" y="1564957"/>
            <a:ext cx="98761" cy="1305040"/>
          </a:xfrm>
          <a:prstGeom prst="leftBrac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1036719" y="2232451"/>
            <a:ext cx="2" cy="82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36721" y="3059633"/>
            <a:ext cx="1726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3"/>
          <p:cNvSpPr txBox="1">
            <a:spLocks noChangeArrowheads="1"/>
          </p:cNvSpPr>
          <p:nvPr/>
        </p:nvSpPr>
        <p:spPr bwMode="auto">
          <a:xfrm>
            <a:off x="2439334" y="1571259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x(5)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2" name="TextBox 34"/>
          <p:cNvSpPr txBox="1">
            <a:spLocks noChangeArrowheads="1"/>
          </p:cNvSpPr>
          <p:nvPr/>
        </p:nvSpPr>
        <p:spPr bwMode="auto">
          <a:xfrm>
            <a:off x="2434529" y="1892147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x(6)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Box 35"/>
          <p:cNvSpPr txBox="1">
            <a:spLocks noChangeArrowheads="1"/>
          </p:cNvSpPr>
          <p:nvPr/>
        </p:nvSpPr>
        <p:spPr bwMode="auto">
          <a:xfrm>
            <a:off x="2445760" y="2199255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x(7)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2439333" y="2480602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x(8)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1036719" y="2217477"/>
            <a:ext cx="500064" cy="132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1971040" y="1550517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x(9)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TextBox 38"/>
          <p:cNvSpPr txBox="1">
            <a:spLocks noChangeArrowheads="1"/>
          </p:cNvSpPr>
          <p:nvPr/>
        </p:nvSpPr>
        <p:spPr bwMode="auto">
          <a:xfrm>
            <a:off x="1970861" y="1919530"/>
            <a:ext cx="6305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smtClean="0">
                <a:latin typeface="Calibri" pitchFamily="34" charset="0"/>
              </a:rPr>
              <a:t>x(10</a:t>
            </a:r>
            <a:r>
              <a:rPr lang="en-US" sz="1400">
                <a:latin typeface="Calibri" pitchFamily="34" charset="0"/>
              </a:rPr>
              <a:t>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59" name="TextBox 51"/>
          <p:cNvSpPr txBox="1">
            <a:spLocks noChangeArrowheads="1"/>
          </p:cNvSpPr>
          <p:nvPr/>
        </p:nvSpPr>
        <p:spPr bwMode="auto">
          <a:xfrm>
            <a:off x="2091412" y="2169266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</a:t>
            </a:r>
          </a:p>
        </p:txBody>
      </p:sp>
      <p:sp>
        <p:nvSpPr>
          <p:cNvPr id="61" name="TextBox 52"/>
          <p:cNvSpPr txBox="1">
            <a:spLocks noChangeArrowheads="1"/>
          </p:cNvSpPr>
          <p:nvPr/>
        </p:nvSpPr>
        <p:spPr bwMode="auto">
          <a:xfrm>
            <a:off x="2091411" y="2452450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</a:t>
            </a: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2762903" y="3059633"/>
            <a:ext cx="0" cy="124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727142" y="3308676"/>
            <a:ext cx="2001079" cy="2519425"/>
          </a:xfrm>
          <a:prstGeom prst="rect">
            <a:avLst/>
          </a:prstGeom>
          <a:solidFill>
            <a:srgbClr val="E8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3216154" y="3297891"/>
            <a:ext cx="1157" cy="2540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1"/>
            <a:endCxn id="75" idx="3"/>
          </p:cNvCxnSpPr>
          <p:nvPr/>
        </p:nvCxnSpPr>
        <p:spPr>
          <a:xfrm>
            <a:off x="1727142" y="4568389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727142" y="5177760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727142" y="4874701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27142" y="5493826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727142" y="3979830"/>
            <a:ext cx="20010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727142" y="4274435"/>
            <a:ext cx="200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727142" y="3657260"/>
            <a:ext cx="2001079" cy="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1234471" y="4577635"/>
            <a:ext cx="2519425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9"/>
          <p:cNvSpPr txBox="1">
            <a:spLocks noChangeArrowheads="1"/>
          </p:cNvSpPr>
          <p:nvPr/>
        </p:nvSpPr>
        <p:spPr bwMode="auto">
          <a:xfrm>
            <a:off x="1871476" y="3325585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x(1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6" name="TextBox 30"/>
          <p:cNvSpPr txBox="1">
            <a:spLocks noChangeArrowheads="1"/>
          </p:cNvSpPr>
          <p:nvPr/>
        </p:nvSpPr>
        <p:spPr bwMode="auto">
          <a:xfrm>
            <a:off x="1871476" y="3663763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x(2)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7" name="TextBox 31"/>
          <p:cNvSpPr txBox="1">
            <a:spLocks noChangeArrowheads="1"/>
          </p:cNvSpPr>
          <p:nvPr/>
        </p:nvSpPr>
        <p:spPr bwMode="auto">
          <a:xfrm>
            <a:off x="1866672" y="3949051"/>
            <a:ext cx="513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x(3</a:t>
            </a:r>
            <a:r>
              <a:rPr lang="en-US" sz="180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8" name="TextBox 32"/>
          <p:cNvSpPr txBox="1">
            <a:spLocks noChangeArrowheads="1"/>
          </p:cNvSpPr>
          <p:nvPr/>
        </p:nvSpPr>
        <p:spPr bwMode="auto">
          <a:xfrm>
            <a:off x="1868867" y="4281588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x(4)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9" name="TextBox 33"/>
          <p:cNvSpPr txBox="1">
            <a:spLocks noChangeArrowheads="1"/>
          </p:cNvSpPr>
          <p:nvPr/>
        </p:nvSpPr>
        <p:spPr bwMode="auto">
          <a:xfrm>
            <a:off x="1871476" y="4578144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x(5)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0" name="TextBox 34"/>
          <p:cNvSpPr txBox="1">
            <a:spLocks noChangeArrowheads="1"/>
          </p:cNvSpPr>
          <p:nvPr/>
        </p:nvSpPr>
        <p:spPr bwMode="auto">
          <a:xfrm>
            <a:off x="1866671" y="4857895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x(6)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1" name="TextBox 35"/>
          <p:cNvSpPr txBox="1">
            <a:spLocks noChangeArrowheads="1"/>
          </p:cNvSpPr>
          <p:nvPr/>
        </p:nvSpPr>
        <p:spPr bwMode="auto">
          <a:xfrm>
            <a:off x="1866670" y="5179060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x(7)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" name="TextBox 36"/>
          <p:cNvSpPr txBox="1">
            <a:spLocks noChangeArrowheads="1"/>
          </p:cNvSpPr>
          <p:nvPr/>
        </p:nvSpPr>
        <p:spPr bwMode="auto">
          <a:xfrm>
            <a:off x="1871476" y="5487487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x(8)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3" name="TextBox 37"/>
          <p:cNvSpPr txBox="1">
            <a:spLocks noChangeArrowheads="1"/>
          </p:cNvSpPr>
          <p:nvPr/>
        </p:nvSpPr>
        <p:spPr bwMode="auto">
          <a:xfrm>
            <a:off x="2519545" y="3320383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x(9)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4" name="TextBox 38"/>
          <p:cNvSpPr txBox="1">
            <a:spLocks noChangeArrowheads="1"/>
          </p:cNvSpPr>
          <p:nvPr/>
        </p:nvSpPr>
        <p:spPr bwMode="auto">
          <a:xfrm>
            <a:off x="2532424" y="3632985"/>
            <a:ext cx="6820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x(10)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5" name="TextBox 51"/>
          <p:cNvSpPr txBox="1">
            <a:spLocks noChangeArrowheads="1"/>
          </p:cNvSpPr>
          <p:nvPr/>
        </p:nvSpPr>
        <p:spPr bwMode="auto">
          <a:xfrm>
            <a:off x="2602364" y="3979829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</a:t>
            </a:r>
          </a:p>
        </p:txBody>
      </p:sp>
      <p:sp>
        <p:nvSpPr>
          <p:cNvPr id="96" name="TextBox 52"/>
          <p:cNvSpPr txBox="1">
            <a:spLocks noChangeArrowheads="1"/>
          </p:cNvSpPr>
          <p:nvPr/>
        </p:nvSpPr>
        <p:spPr bwMode="auto">
          <a:xfrm>
            <a:off x="2622815" y="4277686"/>
            <a:ext cx="513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</a:t>
            </a:r>
          </a:p>
        </p:txBody>
      </p:sp>
      <p:sp>
        <p:nvSpPr>
          <p:cNvPr id="97" name="TextBox 53"/>
          <p:cNvSpPr txBox="1">
            <a:spLocks noChangeArrowheads="1"/>
          </p:cNvSpPr>
          <p:nvPr/>
        </p:nvSpPr>
        <p:spPr bwMode="auto">
          <a:xfrm rot="5400000">
            <a:off x="2609808" y="4699371"/>
            <a:ext cx="576203" cy="2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52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(</a:t>
            </a:r>
            <a:r>
              <a:rPr lang="en-US"/>
              <a:t>9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114800"/>
          </a:xfrm>
        </p:spPr>
        <p:txBody>
          <a:bodyPr/>
          <a:lstStyle/>
          <a:p>
            <a:r>
              <a:rPr lang="en-US" sz="2000">
                <a:cs typeface="Times New Roman" pitchFamily="18" charset="0"/>
              </a:rPr>
              <a:t>M</a:t>
            </a:r>
            <a:r>
              <a:rPr lang="en-US" sz="2000" smtClean="0">
                <a:cs typeface="Times New Roman" pitchFamily="18" charset="0"/>
              </a:rPr>
              <a:t>ultidimensional </a:t>
            </a:r>
            <a:r>
              <a:rPr lang="en-US" sz="2000" dirty="0">
                <a:cs typeface="Times New Roman" pitchFamily="18" charset="0"/>
              </a:rPr>
              <a:t>array is </a:t>
            </a:r>
            <a:r>
              <a:rPr lang="en-US" sz="2000">
                <a:cs typeface="Times New Roman" pitchFamily="18" charset="0"/>
              </a:rPr>
              <a:t>stored </a:t>
            </a:r>
            <a:r>
              <a:rPr lang="en-US" sz="2000" smtClean="0">
                <a:cs typeface="Times New Roman" pitchFamily="18" charset="0"/>
              </a:rPr>
              <a:t>in column-major order: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     </a:t>
            </a:r>
            <a:r>
              <a:rPr lang="en-US" sz="2000" smtClean="0">
                <a:cs typeface="Times New Roman" pitchFamily="18" charset="0"/>
              </a:rPr>
              <a:t>x(1,1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     </a:t>
            </a:r>
            <a:r>
              <a:rPr lang="en-US" sz="2000" smtClean="0">
                <a:cs typeface="Times New Roman" pitchFamily="18" charset="0"/>
              </a:rPr>
              <a:t>x(2,1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     x</a:t>
            </a:r>
            <a:r>
              <a:rPr lang="en-US" sz="2000" smtClean="0">
                <a:cs typeface="Times New Roman" pitchFamily="18" charset="0"/>
              </a:rPr>
              <a:t>(3,1)</a:t>
            </a: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</a:t>
            </a:r>
            <a:r>
              <a:rPr lang="en-US" sz="2000" smtClean="0">
                <a:cs typeface="Times New Roman" pitchFamily="18" charset="0"/>
              </a:rPr>
              <a:t>      .</a:t>
            </a: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</a:t>
            </a:r>
            <a:r>
              <a:rPr lang="en-US" sz="2000" smtClean="0">
                <a:cs typeface="Times New Roman" pitchFamily="18" charset="0"/>
              </a:rPr>
              <a:t>      .</a:t>
            </a: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</a:t>
            </a:r>
            <a:r>
              <a:rPr lang="en-US" sz="2000" smtClean="0">
                <a:cs typeface="Times New Roman" pitchFamily="18" charset="0"/>
              </a:rPr>
              <a:t>     x(1,2)</a:t>
            </a: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</a:t>
            </a:r>
            <a:r>
              <a:rPr lang="en-US" sz="2000" smtClean="0">
                <a:cs typeface="Times New Roman" pitchFamily="18" charset="0"/>
              </a:rPr>
              <a:t>     x(2,2)</a:t>
            </a: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</a:t>
            </a:r>
            <a:r>
              <a:rPr lang="en-US" sz="2000" smtClean="0">
                <a:cs typeface="Times New Roman" pitchFamily="18" charset="0"/>
              </a:rPr>
              <a:t>     x(3,2)</a:t>
            </a: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</a:t>
            </a:r>
            <a:r>
              <a:rPr lang="en-US" sz="2000" smtClean="0">
                <a:cs typeface="Times New Roman" pitchFamily="18" charset="0"/>
              </a:rPr>
              <a:t>      .</a:t>
            </a:r>
            <a:endParaRPr lang="en-US" sz="200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>
                <a:cs typeface="Times New Roman" pitchFamily="18" charset="0"/>
              </a:rPr>
              <a:t>   </a:t>
            </a:r>
            <a:r>
              <a:rPr lang="en-US" sz="2000" smtClean="0">
                <a:cs typeface="Times New Roman" pitchFamily="18" charset="0"/>
              </a:rPr>
              <a:t>    </a:t>
            </a:r>
            <a:r>
              <a:rPr lang="en-US" sz="2000">
                <a:cs typeface="Times New Roman" pitchFamily="18" charset="0"/>
              </a:rPr>
              <a:t>.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901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Best if inner-most loop is for array left-most index, etc.  (column-major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)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                Bad:                                                            Good: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900" y="406400"/>
            <a:ext cx="3721100" cy="736600"/>
          </a:xfrm>
        </p:spPr>
        <p:txBody>
          <a:bodyPr/>
          <a:lstStyle/>
          <a:p>
            <a:r>
              <a:rPr lang="en-US" smtClean="0"/>
              <a:t>For-loop Order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1700" y="2006600"/>
            <a:ext cx="30861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>
                <a:latin typeface="Arial" charset="0"/>
              </a:rPr>
              <a:t>n=5000; x = zeros(n);</a:t>
            </a:r>
          </a:p>
          <a:p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for i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= 1:n      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% rows</a:t>
            </a:r>
          </a:p>
          <a:p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  for 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j = 1:n   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% columns</a:t>
            </a:r>
          </a:p>
          <a:p>
            <a:r>
              <a:rPr lang="en-US" sz="1600" i="1">
                <a:latin typeface="Arial" charset="0"/>
              </a:rPr>
              <a:t>     x(i,j) = i+(j-1)*n;</a:t>
            </a:r>
          </a:p>
          <a:p>
            <a:r>
              <a:rPr lang="en-US" sz="1600" i="1">
                <a:latin typeface="Arial" charset="0"/>
              </a:rPr>
              <a:t>   end</a:t>
            </a:r>
          </a:p>
          <a:p>
            <a:r>
              <a:rPr lang="en-US" sz="1600" i="1">
                <a:latin typeface="Arial" charset="0"/>
              </a:rPr>
              <a:t>end</a:t>
            </a:r>
          </a:p>
          <a:p>
            <a:endParaRPr lang="en-US" sz="1600" i="1">
              <a:latin typeface="Arial" charset="0"/>
            </a:endParaRPr>
          </a:p>
          <a:p>
            <a:r>
              <a:rPr lang="en-US" sz="1600" i="1">
                <a:latin typeface="Arial" charset="0"/>
              </a:rPr>
              <a:t>Wallclock time =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0.88 seconds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9100" y="2006600"/>
            <a:ext cx="30353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>
                <a:latin typeface="Arial" charset="0"/>
              </a:rPr>
              <a:t>n=5000; x = zeros(n);</a:t>
            </a:r>
          </a:p>
          <a:p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for 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j = 1:n      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% 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columns</a:t>
            </a:r>
            <a:endParaRPr lang="en-US" sz="1600" i="1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</a:endParaRPr>
          </a:p>
          <a:p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  for i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= 1:n   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% 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rows</a:t>
            </a:r>
            <a:endParaRPr lang="en-US" sz="1600" i="1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</a:endParaRPr>
          </a:p>
          <a:p>
            <a:r>
              <a:rPr lang="en-US" sz="1600" i="1">
                <a:latin typeface="Arial" charset="0"/>
              </a:rPr>
              <a:t>     x(i,j) = i+(j-1)*n;</a:t>
            </a:r>
          </a:p>
          <a:p>
            <a:r>
              <a:rPr lang="en-US" sz="1600" i="1">
                <a:latin typeface="Arial" charset="0"/>
              </a:rPr>
              <a:t>   end</a:t>
            </a:r>
          </a:p>
          <a:p>
            <a:r>
              <a:rPr lang="en-US" sz="1600" i="1">
                <a:latin typeface="Arial" charset="0"/>
              </a:rPr>
              <a:t>end</a:t>
            </a:r>
          </a:p>
          <a:p>
            <a:endParaRPr lang="en-US" sz="1600" i="1">
              <a:latin typeface="Arial" charset="0"/>
            </a:endParaRPr>
          </a:p>
          <a:p>
            <a:r>
              <a:rPr lang="en-US" sz="1600" i="1">
                <a:latin typeface="Arial" charset="0"/>
              </a:rPr>
              <a:t>Wallclock time = 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0.48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seconds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00" y="4064000"/>
            <a:ext cx="728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forij.m                                                  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forji.m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9900" y="4646892"/>
            <a:ext cx="814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 For </a:t>
            </a:r>
            <a:r>
              <a:rPr lang="en-US" sz="2000">
                <a:latin typeface="Arial" pitchFamily="34" charset="0"/>
                <a:cs typeface="Arial" pitchFamily="34" charset="0"/>
              </a:rPr>
              <a:t>a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multi-dimensional array</a:t>
            </a:r>
            <a:r>
              <a:rPr lang="en-US" sz="200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x(i,j)</a:t>
            </a:r>
            <a:r>
              <a:rPr lang="en-US" sz="2000">
                <a:latin typeface="Arial" pitchFamily="34" charset="0"/>
                <a:cs typeface="Arial" pitchFamily="34" charset="0"/>
              </a:rPr>
              <a:t>, the 1D representation of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the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>
                <a:latin typeface="Arial" pitchFamily="34" charset="0"/>
                <a:cs typeface="Arial" pitchFamily="34" charset="0"/>
              </a:rPr>
              <a:t>same array, x(k), follows column-wise order and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inherently 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   possesses </a:t>
            </a:r>
            <a:r>
              <a:rPr lang="en-US" sz="2000">
                <a:latin typeface="Arial" pitchFamily="34" charset="0"/>
                <a:cs typeface="Arial" pitchFamily="34" charset="0"/>
              </a:rPr>
              <a:t>the contiguous property</a:t>
            </a:r>
          </a:p>
        </p:txBody>
      </p:sp>
    </p:spTree>
    <p:extLst>
      <p:ext uri="{BB962C8B-B14F-4D97-AF65-F5344CB8AC3E}">
        <p14:creationId xmlns:p14="http://schemas.microsoft.com/office/powerpoint/2010/main" val="3427276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In-place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73100" y="1143000"/>
            <a:ext cx="7543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Compute and save array in-place improves performance and reduces memory usage</a:t>
            </a:r>
          </a:p>
          <a:p>
            <a:pPr marL="0" indent="0" eaLnBrk="1" hangingPunct="1"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                   Bad:                                                 Good: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2239963"/>
            <a:ext cx="32004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1600" i="1">
                <a:latin typeface="Arial" charset="0"/>
              </a:rPr>
              <a:t>x = rand(5000);</a:t>
            </a:r>
          </a:p>
          <a:p>
            <a:r>
              <a:rPr lang="en-US" sz="1600" i="1">
                <a:latin typeface="Arial" charset="0"/>
              </a:rPr>
              <a:t>tic</a:t>
            </a:r>
          </a:p>
          <a:p>
            <a:r>
              <a:rPr lang="en-US" sz="1600" i="1">
                <a:solidFill>
                  <a:srgbClr val="9FC8A5"/>
                </a:solidFill>
                <a:latin typeface="Arial" charset="0"/>
              </a:rPr>
              <a:t>y = x.^2;</a:t>
            </a:r>
          </a:p>
          <a:p>
            <a:r>
              <a:rPr lang="en-US" sz="1600" i="1">
                <a:latin typeface="Arial" charset="0"/>
              </a:rPr>
              <a:t>toc</a:t>
            </a:r>
          </a:p>
          <a:p>
            <a:endParaRPr lang="en-US" sz="1600" i="1">
              <a:latin typeface="Arial" charset="0"/>
            </a:endParaRPr>
          </a:p>
          <a:p>
            <a:r>
              <a:rPr lang="en-US" sz="1600" i="1">
                <a:latin typeface="Arial" charset="0"/>
              </a:rPr>
              <a:t>Wallclock time =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0.30 seconds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05400" y="2239963"/>
            <a:ext cx="31242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1600" i="1">
                <a:latin typeface="Arial" charset="0"/>
              </a:rPr>
              <a:t>x = rand(5000);</a:t>
            </a:r>
          </a:p>
          <a:p>
            <a:r>
              <a:rPr lang="en-US" sz="1600" i="1">
                <a:latin typeface="Arial" charset="0"/>
              </a:rPr>
              <a:t>tic</a:t>
            </a:r>
          </a:p>
          <a:p>
            <a:r>
              <a:rPr lang="en-US" sz="1600" i="1">
                <a:solidFill>
                  <a:srgbClr val="9FC8A5"/>
                </a:solidFill>
                <a:latin typeface="Arial" charset="0"/>
              </a:rPr>
              <a:t>x = x.^2;</a:t>
            </a:r>
          </a:p>
          <a:p>
            <a:r>
              <a:rPr lang="en-US" sz="1600" i="1">
                <a:latin typeface="Arial" charset="0"/>
              </a:rPr>
              <a:t>toc</a:t>
            </a:r>
          </a:p>
          <a:p>
            <a:endParaRPr lang="en-US" sz="1600" i="1">
              <a:latin typeface="Arial" charset="0"/>
            </a:endParaRPr>
          </a:p>
          <a:p>
            <a:r>
              <a:rPr lang="en-US" sz="1600" i="1">
                <a:latin typeface="Arial" charset="0"/>
              </a:rPr>
              <a:t>Wallclock time =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0.11 seconds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96900" y="4419600"/>
            <a:ext cx="833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Caveat: May not be worthwhile if it involves data type or size changes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810000"/>
            <a:ext cx="575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ot_inplace.m                                                  inplace.m</a:t>
            </a:r>
            <a:endParaRPr lang="en-US" sz="1600" i="1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0259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/>
              <a:t>Serial Performance gain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/>
              <a:t>Due to memory access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smtClean="0"/>
              <a:t>Due to caching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/>
              <a:t>Due to vector </a:t>
            </a:r>
            <a:r>
              <a:rPr lang="en-US" sz="2400" smtClean="0"/>
              <a:t>representations</a:t>
            </a:r>
            <a:endParaRPr lang="en-US" sz="240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/>
              <a:t>Due to compiler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/>
              <a:t>Due to other </a:t>
            </a:r>
            <a:r>
              <a:rPr lang="en-US" sz="2400" smtClean="0"/>
              <a:t>ways</a:t>
            </a:r>
            <a:endParaRPr lang="en-US" sz="2400"/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/>
              <a:t>Parallel performance gain is covered in the MATLAB Parallel Computing Toolbox </a:t>
            </a:r>
            <a:r>
              <a:rPr lang="en-US" sz="2400" smtClean="0"/>
              <a:t>tutorial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Find Performance Gains 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406400"/>
            <a:ext cx="8018780" cy="736600"/>
          </a:xfrm>
        </p:spPr>
        <p:txBody>
          <a:bodyPr>
            <a:normAutofit/>
          </a:bodyPr>
          <a:lstStyle/>
          <a:p>
            <a:r>
              <a:rPr lang="en-US" smtClean="0">
                <a:latin typeface="Lucida Sans" pitchFamily="34" charset="0"/>
                <a:cs typeface="Lucida Sans" pitchFamily="34" charset="0"/>
              </a:rPr>
              <a:t>Eliminate </a:t>
            </a:r>
            <a:r>
              <a:rPr lang="en-US">
                <a:latin typeface="Lucida Sans" pitchFamily="34" charset="0"/>
                <a:cs typeface="Lucida Sans" pitchFamily="34" charset="0"/>
              </a:rPr>
              <a:t>redundant operations in </a:t>
            </a:r>
            <a:r>
              <a:rPr lang="en-US" smtClean="0">
                <a:latin typeface="Lucida Sans" pitchFamily="34" charset="0"/>
                <a:cs typeface="Lucida Sans" pitchFamily="34" charset="0"/>
              </a:rPr>
              <a:t>loops</a:t>
            </a:r>
            <a:endParaRPr lang="en-US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273128"/>
          </a:xfrm>
        </p:spPr>
        <p:txBody>
          <a:bodyPr/>
          <a:lstStyle/>
          <a:p>
            <a:pPr marL="800100" lvl="2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400" dirty="0" smtClean="0"/>
              <a:t>  Bad</a:t>
            </a:r>
            <a:r>
              <a:rPr lang="en-US" sz="24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mtClean="0"/>
              <a:t>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       </a:t>
            </a:r>
            <a:r>
              <a:rPr lang="en-US" sz="2400" smtClean="0"/>
              <a:t>Good:</a:t>
            </a:r>
            <a:endParaRPr lang="en-US" sz="240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   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</a:rPr>
              <a:t>      Better </a:t>
            </a:r>
            <a:r>
              <a:rPr lang="en-US" sz="2400">
                <a:solidFill>
                  <a:srgbClr val="C00000"/>
                </a:solidFill>
              </a:rPr>
              <a:t>performance to use vector than loops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96043" y="1571349"/>
            <a:ext cx="3552825" cy="16312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>
            <a:spAutoFit/>
          </a:bodyPr>
          <a:lstStyle/>
          <a:p>
            <a:pPr lvl="1"/>
            <a:r>
              <a:rPr lang="en-US" sz="2000">
                <a:latin typeface="Lucida Sans Typewriter" pitchFamily="49" charset="0"/>
              </a:rPr>
              <a:t>f</a:t>
            </a:r>
            <a:r>
              <a:rPr lang="en-US" sz="2000" smtClean="0">
                <a:latin typeface="Lucida Sans Typewriter" pitchFamily="49" charset="0"/>
              </a:rPr>
              <a:t>or i=1:N</a:t>
            </a:r>
            <a:endParaRPr lang="en-US" sz="2000">
              <a:latin typeface="Lucida Sans Typewriter" pitchFamily="49" charset="0"/>
            </a:endParaRPr>
          </a:p>
          <a:p>
            <a:pPr lvl="1"/>
            <a:r>
              <a:rPr lang="en-US" sz="2000">
                <a:latin typeface="Lucida Sans Typewriter" pitchFamily="49" charset="0"/>
              </a:rPr>
              <a:t>   </a:t>
            </a:r>
            <a:r>
              <a:rPr lang="en-US" sz="2000" smtClean="0">
                <a:latin typeface="Lucida Sans Typewriter" pitchFamily="49" charset="0"/>
              </a:rPr>
              <a:t>x </a:t>
            </a:r>
            <a:r>
              <a:rPr lang="en-US" sz="2000">
                <a:latin typeface="Lucida Sans Typewriter" pitchFamily="49" charset="0"/>
              </a:rPr>
              <a:t>= 10</a:t>
            </a:r>
            <a:r>
              <a:rPr lang="en-US" sz="2000" smtClean="0">
                <a:latin typeface="Lucida Sans Typewriter" pitchFamily="49" charset="0"/>
              </a:rPr>
              <a:t>;</a:t>
            </a:r>
          </a:p>
          <a:p>
            <a:pPr lvl="1"/>
            <a:r>
              <a:rPr lang="en-US" sz="2000" smtClean="0">
                <a:solidFill>
                  <a:srgbClr val="336600"/>
                </a:solidFill>
                <a:latin typeface="Lucida Sans Typewriter" pitchFamily="49" charset="0"/>
              </a:rPr>
              <a:t>     .</a:t>
            </a:r>
          </a:p>
          <a:p>
            <a:pPr lvl="1"/>
            <a:r>
              <a:rPr lang="en-US" sz="2000">
                <a:solidFill>
                  <a:srgbClr val="336600"/>
                </a:solidFill>
                <a:latin typeface="Lucida Sans Typewriter" pitchFamily="49" charset="0"/>
              </a:rPr>
              <a:t> </a:t>
            </a:r>
            <a:r>
              <a:rPr lang="en-US" sz="2000" smtClean="0">
                <a:solidFill>
                  <a:srgbClr val="336600"/>
                </a:solidFill>
                <a:latin typeface="Lucida Sans Typewriter" pitchFamily="49" charset="0"/>
              </a:rPr>
              <a:t>    .</a:t>
            </a:r>
            <a:endParaRPr lang="en-US" sz="2000">
              <a:solidFill>
                <a:srgbClr val="336600"/>
              </a:solidFill>
              <a:latin typeface="Lucida Sans Typewriter" pitchFamily="49" charset="0"/>
            </a:endParaRPr>
          </a:p>
          <a:p>
            <a:pPr lvl="1"/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>
              <a:latin typeface="Lucida Sans Typewriter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91280" y="3795750"/>
            <a:ext cx="3575050" cy="16312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>
            <a:spAutoFit/>
          </a:bodyPr>
          <a:lstStyle/>
          <a:p>
            <a:pPr lvl="1"/>
            <a:r>
              <a:rPr lang="en-US" sz="2000">
                <a:latin typeface="Lucida Sans Typewriter" pitchFamily="49" charset="0"/>
              </a:rPr>
              <a:t>x = 10;</a:t>
            </a:r>
          </a:p>
          <a:p>
            <a:pPr lvl="1"/>
            <a:r>
              <a:rPr lang="en-US" sz="2000">
                <a:latin typeface="Lucida Sans Typewriter" pitchFamily="49" charset="0"/>
              </a:rPr>
              <a:t>f</a:t>
            </a:r>
            <a:r>
              <a:rPr lang="en-US" sz="2000" smtClean="0">
                <a:latin typeface="Lucida Sans Typewriter" pitchFamily="49" charset="0"/>
              </a:rPr>
              <a:t>or i=1:N</a:t>
            </a:r>
            <a:endParaRPr lang="en-US" sz="2000">
              <a:latin typeface="Lucida Sans Typewriter" pitchFamily="49" charset="0"/>
            </a:endParaRPr>
          </a:p>
          <a:p>
            <a:pPr lvl="1"/>
            <a:r>
              <a:rPr lang="en-US" sz="2000">
                <a:latin typeface="Lucida Sans Typewriter" pitchFamily="49" charset="0"/>
              </a:rPr>
              <a:t>     </a:t>
            </a:r>
            <a:r>
              <a:rPr lang="en-US" sz="2000" smtClean="0">
                <a:latin typeface="Lucida Sans Typewriter" pitchFamily="49" charset="0"/>
              </a:rPr>
              <a:t>.</a:t>
            </a:r>
          </a:p>
          <a:p>
            <a:pPr lvl="1"/>
            <a:r>
              <a:rPr lang="en-US" sz="2000">
                <a:latin typeface="Lucida Sans Typewriter" pitchFamily="49" charset="0"/>
              </a:rPr>
              <a:t> </a:t>
            </a:r>
            <a:r>
              <a:rPr lang="en-US" sz="2000" smtClean="0">
                <a:latin typeface="Lucida Sans Typewriter" pitchFamily="49" charset="0"/>
              </a:rPr>
              <a:t>    . </a:t>
            </a:r>
            <a:endParaRPr lang="en-US" sz="2000">
              <a:solidFill>
                <a:srgbClr val="336600"/>
              </a:solidFill>
              <a:latin typeface="Lucida Sans Typewriter" pitchFamily="49" charset="0"/>
            </a:endParaRPr>
          </a:p>
          <a:p>
            <a:pPr lvl="1"/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>
              <a:latin typeface="Lucida Sans Typewriter" pitchFamily="49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4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406400"/>
            <a:ext cx="3608905" cy="736600"/>
          </a:xfrm>
        </p:spPr>
        <p:txBody>
          <a:bodyPr>
            <a:normAutofit/>
          </a:bodyPr>
          <a:lstStyle/>
          <a:p>
            <a:r>
              <a:rPr lang="en-US" smtClean="0">
                <a:latin typeface="Lucida Sans" pitchFamily="34" charset="0"/>
                <a:cs typeface="Lucida Sans" pitchFamily="34" charset="0"/>
              </a:rPr>
              <a:t>Loop Fusion</a:t>
            </a:r>
            <a:endParaRPr lang="en-US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669"/>
            <a:ext cx="8229600" cy="5320428"/>
          </a:xfrm>
        </p:spPr>
        <p:txBody>
          <a:bodyPr/>
          <a:lstStyle/>
          <a:p>
            <a:pPr marL="800100" lvl="2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400" dirty="0" smtClean="0"/>
              <a:t>  Bad</a:t>
            </a:r>
            <a:r>
              <a:rPr lang="en-US" sz="24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mtClean="0"/>
              <a:t>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</a:t>
            </a:r>
            <a:r>
              <a:rPr lang="en-US" sz="2400" smtClean="0">
                <a:cs typeface="Lucida Sans" pitchFamily="34" charset="0"/>
              </a:rPr>
              <a:t>Good:</a:t>
            </a:r>
            <a:endParaRPr lang="en-US" sz="2400">
              <a:cs typeface="Lucida Sans" pitchFamily="34" charset="0"/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Wingdings" pitchFamily="2" charset="2"/>
              <a:buChar char="§"/>
            </a:pPr>
            <a:endParaRPr lang="en-US" sz="2000" smtClean="0"/>
          </a:p>
          <a:p>
            <a:pPr>
              <a:buFont typeface="Wingdings" pitchFamily="2" charset="2"/>
              <a:buChar char="§"/>
            </a:pPr>
            <a:r>
              <a:rPr lang="en-US" sz="2000" smtClean="0"/>
              <a:t>Reduces for-loop overhead</a:t>
            </a:r>
          </a:p>
          <a:p>
            <a:pPr>
              <a:buFont typeface="Wingdings" pitchFamily="2" charset="2"/>
              <a:buChar char="§"/>
            </a:pPr>
            <a:r>
              <a:rPr lang="en-US" sz="2000" smtClean="0"/>
              <a:t>More important, improve chances of pipelining</a:t>
            </a:r>
          </a:p>
          <a:p>
            <a:pPr>
              <a:buFont typeface="Wingdings" pitchFamily="2" charset="2"/>
              <a:buChar char="§"/>
            </a:pPr>
            <a:r>
              <a:rPr lang="en-US" sz="2000" smtClean="0"/>
              <a:t>Loop fisssion splits statements into multiple loops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96043" y="1177199"/>
            <a:ext cx="3552825" cy="19389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>
            <a:spAutoFit/>
          </a:bodyPr>
          <a:lstStyle/>
          <a:p>
            <a:pPr lvl="1"/>
            <a:r>
              <a:rPr lang="en-US" sz="2000">
                <a:latin typeface="Lucida Sans Typewriter" pitchFamily="49" charset="0"/>
              </a:rPr>
              <a:t>f</a:t>
            </a:r>
            <a:r>
              <a:rPr lang="en-US" sz="2000" smtClean="0">
                <a:latin typeface="Lucida Sans Typewriter" pitchFamily="49" charset="0"/>
              </a:rPr>
              <a:t>or i=1:N</a:t>
            </a:r>
            <a:endParaRPr lang="en-US" sz="2000">
              <a:latin typeface="Lucida Sans Typewriter" pitchFamily="49" charset="0"/>
            </a:endParaRPr>
          </a:p>
          <a:p>
            <a:pPr lvl="1"/>
            <a:r>
              <a:rPr lang="en-US" sz="2000">
                <a:latin typeface="Lucida Sans Typewriter" pitchFamily="49" charset="0"/>
              </a:rPr>
              <a:t>   </a:t>
            </a:r>
            <a:r>
              <a:rPr lang="en-US" sz="2000" smtClean="0">
                <a:latin typeface="Lucida Sans Typewriter" pitchFamily="49" charset="0"/>
              </a:rPr>
              <a:t>x(i) = i;</a:t>
            </a:r>
            <a:endParaRPr lang="en-US" sz="2000">
              <a:solidFill>
                <a:srgbClr val="336600"/>
              </a:solidFill>
              <a:latin typeface="Lucida Sans Typewriter" pitchFamily="49" charset="0"/>
            </a:endParaRPr>
          </a:p>
          <a:p>
            <a:pPr lvl="1"/>
            <a:r>
              <a:rPr lang="en-US" sz="2000" smtClean="0">
                <a:latin typeface="Lucida Sans Typewriter" pitchFamily="49" charset="0"/>
              </a:rPr>
              <a:t>end</a:t>
            </a:r>
          </a:p>
          <a:p>
            <a:pPr lvl="1"/>
            <a:r>
              <a:rPr lang="en-US" sz="2000">
                <a:latin typeface="Lucida Sans Typewriter" pitchFamily="49" charset="0"/>
              </a:rPr>
              <a:t>f</a:t>
            </a:r>
            <a:r>
              <a:rPr lang="en-US" sz="2000" smtClean="0">
                <a:latin typeface="Lucida Sans Typewriter" pitchFamily="49" charset="0"/>
              </a:rPr>
              <a:t>or i=1:N</a:t>
            </a:r>
          </a:p>
          <a:p>
            <a:pPr lvl="1"/>
            <a:r>
              <a:rPr lang="en-US" sz="2000">
                <a:latin typeface="Lucida Sans Typewriter" pitchFamily="49" charset="0"/>
              </a:rPr>
              <a:t> </a:t>
            </a:r>
            <a:r>
              <a:rPr lang="en-US" sz="2000" smtClean="0">
                <a:latin typeface="Lucida Sans Typewriter" pitchFamily="49" charset="0"/>
              </a:rPr>
              <a:t>  y(i) = rand();</a:t>
            </a:r>
          </a:p>
          <a:p>
            <a:pPr lvl="1"/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>
              <a:latin typeface="Lucida Sans Typewriter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91280" y="3543494"/>
            <a:ext cx="3575050" cy="13234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>
            <a:spAutoFit/>
          </a:bodyPr>
          <a:lstStyle/>
          <a:p>
            <a:pPr lvl="1"/>
            <a:r>
              <a:rPr lang="en-US" sz="2000" smtClean="0">
                <a:latin typeface="Lucida Sans Typewriter" pitchFamily="49" charset="0"/>
              </a:rPr>
              <a:t>for i=1:N</a:t>
            </a:r>
            <a:endParaRPr lang="en-US" sz="2000">
              <a:latin typeface="Lucida Sans Typewriter" pitchFamily="49" charset="0"/>
            </a:endParaRPr>
          </a:p>
          <a:p>
            <a:pPr lvl="1"/>
            <a:r>
              <a:rPr lang="en-US" sz="2000">
                <a:latin typeface="Lucida Sans Typewriter" pitchFamily="49" charset="0"/>
              </a:rPr>
              <a:t>   </a:t>
            </a:r>
            <a:r>
              <a:rPr lang="en-US" sz="2000" smtClean="0">
                <a:latin typeface="Lucida Sans Typewriter" pitchFamily="49" charset="0"/>
              </a:rPr>
              <a:t>x(i) = i;</a:t>
            </a:r>
          </a:p>
          <a:p>
            <a:pPr lvl="1"/>
            <a:r>
              <a:rPr lang="en-US" sz="2000">
                <a:latin typeface="Lucida Sans Typewriter" pitchFamily="49" charset="0"/>
              </a:rPr>
              <a:t> </a:t>
            </a:r>
            <a:r>
              <a:rPr lang="en-US" sz="2000" smtClean="0">
                <a:latin typeface="Lucida Sans Typewriter" pitchFamily="49" charset="0"/>
              </a:rPr>
              <a:t>  y(i) = rand();</a:t>
            </a:r>
            <a:endParaRPr lang="en-US" sz="2000">
              <a:solidFill>
                <a:srgbClr val="336600"/>
              </a:solidFill>
              <a:latin typeface="Lucida Sans Typewriter" pitchFamily="49" charset="0"/>
            </a:endParaRPr>
          </a:p>
          <a:p>
            <a:pPr lvl="1"/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>
              <a:latin typeface="Lucida Sans Typewriter" pitchFamily="49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7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420100" cy="990600"/>
          </a:xfrm>
        </p:spPr>
        <p:txBody>
          <a:bodyPr>
            <a:normAutofit/>
          </a:bodyPr>
          <a:lstStyle/>
          <a:p>
            <a:r>
              <a:rPr lang="en-US" smtClean="0"/>
              <a:t>Avoid  </a:t>
            </a:r>
            <a:r>
              <a:rPr lang="en-US" i="1"/>
              <a:t>if</a:t>
            </a:r>
            <a:r>
              <a:rPr lang="en-US"/>
              <a:t> </a:t>
            </a:r>
            <a:r>
              <a:rPr lang="en-US" smtClean="0"/>
              <a:t> statements </a:t>
            </a:r>
            <a:r>
              <a:rPr lang="en-US"/>
              <a:t>within </a:t>
            </a:r>
            <a:r>
              <a:rPr lang="en-US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 Bad:</a:t>
            </a:r>
            <a:endParaRPr lang="en-US" sz="2400" dirty="0"/>
          </a:p>
          <a:p>
            <a:pPr marL="0" indent="0">
              <a:buNone/>
            </a:pPr>
            <a:r>
              <a:rPr lang="en-US" i="1" smtClean="0">
                <a:solidFill>
                  <a:schemeClr val="tx2"/>
                </a:solidFill>
              </a:rPr>
              <a:t>    </a:t>
            </a:r>
            <a:r>
              <a:rPr lang="en-US" sz="2000" b="1" smtClean="0">
                <a:solidFill>
                  <a:schemeClr val="tx2"/>
                </a:solidFill>
              </a:rPr>
              <a:t>if</a:t>
            </a:r>
            <a:r>
              <a:rPr lang="en-US" sz="2000" smtClean="0">
                <a:solidFill>
                  <a:schemeClr val="tx2"/>
                </a:solidFill>
              </a:rPr>
              <a:t>  </a:t>
            </a:r>
            <a:r>
              <a:rPr lang="en-US" sz="2000" smtClean="0"/>
              <a:t>has overhead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cost and may inhibit 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pipelining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mtClean="0"/>
              <a:t>   </a:t>
            </a:r>
            <a:r>
              <a:rPr lang="en-US" sz="2400" smtClean="0"/>
              <a:t>Good:</a:t>
            </a: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6300" y="1458290"/>
            <a:ext cx="5064953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Lucida Console" pitchFamily="49" charset="0"/>
              </a:rPr>
              <a:t>f</a:t>
            </a:r>
            <a:r>
              <a:rPr lang="en-US" sz="1800" smtClean="0">
                <a:latin typeface="Lucida Console" pitchFamily="49" charset="0"/>
              </a:rPr>
              <a:t>or i=1:N</a:t>
            </a:r>
            <a:endParaRPr lang="en-US" sz="1800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Lucida Console" pitchFamily="49" charset="0"/>
              </a:rPr>
              <a:t>   </a:t>
            </a:r>
            <a:r>
              <a:rPr lang="en-US" sz="1800" smtClean="0">
                <a:latin typeface="Lucida Console" pitchFamily="49" charset="0"/>
              </a:rPr>
              <a:t>if i == 1</a:t>
            </a:r>
            <a:endParaRPr lang="en-US" sz="1800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Lucida Console" pitchFamily="49" charset="0"/>
              </a:rPr>
              <a:t>      </a:t>
            </a:r>
            <a:r>
              <a:rPr lang="en-US" sz="1800" smtClean="0">
                <a:latin typeface="Lucida Console" pitchFamily="49" charset="0"/>
              </a:rPr>
              <a:t>%</a:t>
            </a:r>
            <a:r>
              <a:rPr lang="en-US" sz="1800" i="1" smtClean="0">
                <a:latin typeface="Lucida Console" pitchFamily="49" charset="0"/>
              </a:rPr>
              <a:t>perform i=1 </a:t>
            </a:r>
            <a:r>
              <a:rPr lang="en-US" sz="1800" i="1" dirty="0">
                <a:latin typeface="Lucida Console" pitchFamily="49" charset="0"/>
              </a:rPr>
              <a:t>calculations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Lucida Console" pitchFamily="49" charset="0"/>
              </a:rPr>
              <a:t>   </a:t>
            </a:r>
            <a:r>
              <a:rPr lang="en-US" sz="1800" smtClean="0">
                <a:latin typeface="Lucida Console" pitchFamily="49" charset="0"/>
              </a:rPr>
              <a:t>else</a:t>
            </a:r>
            <a:endParaRPr lang="en-US" sz="1800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Lucida Console" pitchFamily="49" charset="0"/>
              </a:rPr>
              <a:t>      </a:t>
            </a:r>
            <a:r>
              <a:rPr lang="en-US" sz="1800" smtClean="0">
                <a:latin typeface="Lucida Console" pitchFamily="49" charset="0"/>
              </a:rPr>
              <a:t>%</a:t>
            </a:r>
            <a:r>
              <a:rPr lang="en-US" sz="1800" i="1" smtClean="0">
                <a:latin typeface="Lucida Console" pitchFamily="49" charset="0"/>
              </a:rPr>
              <a:t>perform i&gt;1 calculations</a:t>
            </a:r>
          </a:p>
          <a:p>
            <a:pPr>
              <a:spcBef>
                <a:spcPct val="50000"/>
              </a:spcBef>
            </a:pPr>
            <a:r>
              <a:rPr lang="en-US" sz="1800" i="1">
                <a:latin typeface="Lucida Console" pitchFamily="49" charset="0"/>
              </a:rPr>
              <a:t> </a:t>
            </a:r>
            <a:r>
              <a:rPr lang="en-US" sz="1800" i="1" smtClean="0">
                <a:latin typeface="Lucida Console" pitchFamily="49" charset="0"/>
              </a:rPr>
              <a:t>  end</a:t>
            </a:r>
            <a:endParaRPr lang="en-US" sz="1800" i="1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smtClean="0">
                <a:latin typeface="Lucida Console" pitchFamily="49" charset="0"/>
              </a:rPr>
              <a:t>end</a:t>
            </a:r>
            <a:endParaRPr lang="en-US" sz="1800" dirty="0">
              <a:latin typeface="Lucida Console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16301" y="4563477"/>
            <a:ext cx="5054600" cy="16158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smtClean="0">
                <a:latin typeface="Lucida Console" pitchFamily="49" charset="0"/>
                <a:cs typeface="Times New Roman" pitchFamily="18" charset="0"/>
              </a:rPr>
              <a:t>%perform i=1 </a:t>
            </a:r>
            <a:r>
              <a:rPr lang="en-US" sz="1800" i="1" dirty="0">
                <a:latin typeface="Lucida Console" pitchFamily="49" charset="0"/>
                <a:cs typeface="Times New Roman" pitchFamily="18" charset="0"/>
              </a:rPr>
              <a:t>calculations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Lucida Console" pitchFamily="49" charset="0"/>
              </a:rPr>
              <a:t>f</a:t>
            </a:r>
            <a:r>
              <a:rPr lang="en-US" sz="1800" smtClean="0">
                <a:latin typeface="Lucida Console" pitchFamily="49" charset="0"/>
              </a:rPr>
              <a:t>or i=</a:t>
            </a:r>
            <a:r>
              <a:rPr lang="en-US" sz="180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sz="1800" smtClean="0">
                <a:latin typeface="Lucida Console" pitchFamily="49" charset="0"/>
              </a:rPr>
              <a:t>:N</a:t>
            </a:r>
            <a:endParaRPr lang="en-US" sz="1800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Lucida Console" pitchFamily="49" charset="0"/>
              </a:rPr>
              <a:t>      </a:t>
            </a:r>
            <a:r>
              <a:rPr lang="en-US" sz="1800" smtClean="0">
                <a:latin typeface="Lucida Console" pitchFamily="49" charset="0"/>
              </a:rPr>
              <a:t>%</a:t>
            </a:r>
            <a:r>
              <a:rPr lang="en-US" sz="1800" i="1" smtClean="0">
                <a:latin typeface="Lucida Console" pitchFamily="49" charset="0"/>
              </a:rPr>
              <a:t>perform i&gt;1 </a:t>
            </a:r>
            <a:r>
              <a:rPr lang="en-US" sz="1800" i="1" dirty="0">
                <a:latin typeface="Lucida Console" pitchFamily="49" charset="0"/>
              </a:rPr>
              <a:t>calculations</a:t>
            </a:r>
          </a:p>
          <a:p>
            <a:pPr>
              <a:spcBef>
                <a:spcPct val="50000"/>
              </a:spcBef>
            </a:pPr>
            <a:r>
              <a:rPr lang="en-US" sz="1800" smtClean="0">
                <a:latin typeface="Lucida Console" pitchFamily="49" charset="0"/>
              </a:rPr>
              <a:t>end</a:t>
            </a:r>
            <a:endParaRPr lang="en-US" sz="1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is more expensive than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6808"/>
            <a:ext cx="7919545" cy="5440114"/>
          </a:xfrm>
        </p:spPr>
        <p:txBody>
          <a:bodyPr>
            <a:normAutofit/>
          </a:bodyPr>
          <a:lstStyle/>
          <a:p>
            <a:r>
              <a:rPr lang="en-US" sz="2200" smtClean="0"/>
              <a:t>Intel </a:t>
            </a:r>
            <a:r>
              <a:rPr lang="en-US" sz="2200" dirty="0"/>
              <a:t>x86 clock cycles per operation</a:t>
            </a:r>
          </a:p>
          <a:p>
            <a:pPr lvl="2"/>
            <a:r>
              <a:rPr lang="en-US" sz="2000"/>
              <a:t>a</a:t>
            </a:r>
            <a:r>
              <a:rPr lang="en-US" sz="2000" smtClean="0"/>
              <a:t>dd          3-6</a:t>
            </a:r>
            <a:endParaRPr lang="en-US" sz="2000" dirty="0"/>
          </a:p>
          <a:p>
            <a:pPr lvl="2"/>
            <a:r>
              <a:rPr lang="en-US" sz="2000" dirty="0" smtClean="0"/>
              <a:t>multiply	4-8</a:t>
            </a:r>
            <a:endParaRPr lang="en-US" sz="2000" dirty="0"/>
          </a:p>
          <a:p>
            <a:pPr lvl="2"/>
            <a:r>
              <a:rPr lang="en-US" sz="2000"/>
              <a:t>divide    </a:t>
            </a:r>
            <a:r>
              <a:rPr lang="en-US" sz="2000" smtClean="0"/>
              <a:t>  32-45</a:t>
            </a:r>
            <a:endParaRPr lang="en-US" sz="2000" dirty="0"/>
          </a:p>
          <a:p>
            <a:endParaRPr lang="en-US" dirty="0" smtClean="0"/>
          </a:p>
          <a:p>
            <a:r>
              <a:rPr lang="en-US" sz="2400" dirty="0" smtClean="0"/>
              <a:t>Bad</a:t>
            </a:r>
            <a:r>
              <a:rPr lang="en-US" sz="2400" dirty="0"/>
              <a:t>:</a:t>
            </a:r>
          </a:p>
          <a:p>
            <a:pPr lvl="1">
              <a:buFontTx/>
              <a:buNone/>
            </a:pP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endParaRPr lang="en-US" sz="2400" smtClean="0"/>
          </a:p>
          <a:p>
            <a:r>
              <a:rPr lang="en-US" sz="2400" smtClean="0"/>
              <a:t>Good</a:t>
            </a:r>
            <a:r>
              <a:rPr lang="en-US" sz="2400" dirty="0"/>
              <a:t>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90762" y="2707495"/>
            <a:ext cx="3932238" cy="1785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c</a:t>
            </a:r>
            <a:r>
              <a:rPr lang="en-US" sz="2000" smtClean="0">
                <a:latin typeface="Lucida Sans Typewriter" pitchFamily="49" charset="0"/>
              </a:rPr>
              <a:t> = 4;</a:t>
            </a:r>
          </a:p>
          <a:p>
            <a:pPr>
              <a:spcBef>
                <a:spcPct val="50000"/>
              </a:spcBef>
            </a:pPr>
            <a:r>
              <a:rPr lang="en-US" sz="2000" smtClean="0">
                <a:latin typeface="Lucida Sans Typewriter" pitchFamily="49" charset="0"/>
              </a:rPr>
              <a:t>for i=1:N</a:t>
            </a:r>
            <a:endParaRPr lang="en-US" sz="2000" dirty="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  </a:t>
            </a:r>
            <a:r>
              <a:rPr lang="en-US" sz="2000" smtClean="0">
                <a:latin typeface="Lucida Sans Typewriter" pitchFamily="49" charset="0"/>
              </a:rPr>
              <a:t>x(i)=y(i)/</a:t>
            </a:r>
            <a:r>
              <a:rPr lang="en-US" sz="2000">
                <a:latin typeface="Lucida Sans Typewriter" pitchFamily="49" charset="0"/>
              </a:rPr>
              <a:t>c</a:t>
            </a:r>
            <a:r>
              <a:rPr lang="en-US" sz="2000" smtClean="0">
                <a:latin typeface="Lucida Sans Typewriter" pitchFamily="49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 dirty="0">
              <a:latin typeface="Lucida Sans Typewriter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1237" y="4678249"/>
            <a:ext cx="3941763" cy="1785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smtClean="0">
                <a:latin typeface="Lucida Sans Typewriter" pitchFamily="49" charset="0"/>
              </a:rPr>
              <a:t>s </a:t>
            </a:r>
            <a:r>
              <a:rPr lang="en-US" sz="2000">
                <a:latin typeface="Lucida Sans Typewriter" pitchFamily="49" charset="0"/>
              </a:rPr>
              <a:t>= </a:t>
            </a:r>
            <a:r>
              <a:rPr lang="en-US" sz="2000" smtClean="0">
                <a:latin typeface="Lucida Sans Typewriter" pitchFamily="49" charset="0"/>
              </a:rPr>
              <a:t>1/c;</a:t>
            </a:r>
            <a:endParaRPr lang="en-US" sz="2000" dirty="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f</a:t>
            </a:r>
            <a:r>
              <a:rPr lang="en-US" sz="2000" smtClean="0">
                <a:latin typeface="Lucida Sans Typewriter" pitchFamily="49" charset="0"/>
              </a:rPr>
              <a:t>or i=1:N</a:t>
            </a:r>
            <a:endParaRPr lang="en-US" sz="2000" dirty="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  </a:t>
            </a:r>
            <a:r>
              <a:rPr lang="en-US" sz="2000" smtClean="0">
                <a:latin typeface="Lucida Sans Typewriter" pitchFamily="49" charset="0"/>
              </a:rPr>
              <a:t>x(i) </a:t>
            </a:r>
            <a:r>
              <a:rPr lang="en-US" sz="2000">
                <a:latin typeface="Lucida Sans Typewriter" pitchFamily="49" charset="0"/>
              </a:rPr>
              <a:t>= </a:t>
            </a:r>
            <a:r>
              <a:rPr lang="en-US" sz="2000" smtClean="0">
                <a:latin typeface="Lucida Sans Typewriter" pitchFamily="49" charset="0"/>
              </a:rPr>
              <a:t>y(i)*s; </a:t>
            </a:r>
          </a:p>
          <a:p>
            <a:pPr>
              <a:spcBef>
                <a:spcPct val="50000"/>
              </a:spcBef>
            </a:pPr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 dirty="0">
              <a:latin typeface="Lucida Sans Typewriter" pitchFamily="49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570"/>
            <a:ext cx="4619297" cy="990600"/>
          </a:xfrm>
        </p:spPr>
        <p:txBody>
          <a:bodyPr/>
          <a:lstStyle/>
          <a:p>
            <a:r>
              <a:rPr lang="en-US" smtClean="0"/>
              <a:t>Function Call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605"/>
            <a:ext cx="8229600" cy="51294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Bad</a:t>
            </a:r>
            <a:r>
              <a:rPr lang="en-US" sz="2400" dirty="0"/>
              <a:t>: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400" smtClean="0"/>
              <a:t>        Good:</a:t>
            </a:r>
            <a:endParaRPr lang="en-US" sz="2400" dirty="0"/>
          </a:p>
          <a:p>
            <a:pPr marL="0" indent="0">
              <a:buNone/>
            </a:pPr>
            <a:r>
              <a:rPr lang="en-US" sz="2400" smtClean="0"/>
              <a:t>        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19350" y="1277492"/>
            <a:ext cx="2263009" cy="13234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f</a:t>
            </a:r>
            <a:r>
              <a:rPr lang="en-US" sz="2000" smtClean="0">
                <a:latin typeface="Lucida Sans Typewriter" pitchFamily="49" charset="0"/>
              </a:rPr>
              <a:t>or i=1:N</a:t>
            </a:r>
            <a:endParaRPr lang="en-US" sz="2000" dirty="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  </a:t>
            </a:r>
            <a:r>
              <a:rPr lang="en-US" sz="2000" smtClean="0">
                <a:latin typeface="Lucida Sans Typewriter" pitchFamily="49" charset="0"/>
              </a:rPr>
              <a:t>myfunc(i);</a:t>
            </a:r>
          </a:p>
          <a:p>
            <a:pPr>
              <a:spcBef>
                <a:spcPct val="50000"/>
              </a:spcBef>
            </a:pPr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 dirty="0">
              <a:latin typeface="Lucida Sans Typewriter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11350" y="2943154"/>
            <a:ext cx="1982850" cy="4001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smtClean="0">
                <a:latin typeface="Lucida Sans Typewriter" pitchFamily="49" charset="0"/>
              </a:rPr>
              <a:t>myfunc2(N);</a:t>
            </a:r>
            <a:endParaRPr lang="en-US" sz="2000" dirty="0">
              <a:latin typeface="Lucida Sans Typewriter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64113" y="2943154"/>
            <a:ext cx="3136900" cy="22467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f</a:t>
            </a:r>
            <a:r>
              <a:rPr lang="en-US" sz="2000" smtClean="0">
                <a:latin typeface="Lucida Sans Typewriter" pitchFamily="49" charset="0"/>
              </a:rPr>
              <a:t>unction myfunc2(N)</a:t>
            </a:r>
            <a:endParaRPr lang="en-US" sz="2000" dirty="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  </a:t>
            </a:r>
            <a:r>
              <a:rPr lang="en-US" sz="2000" smtClean="0">
                <a:latin typeface="Lucida Sans Typewriter" pitchFamily="49" charset="0"/>
              </a:rPr>
              <a:t>for i=1:N</a:t>
            </a:r>
            <a:endParaRPr lang="en-US" sz="2000" dirty="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     </a:t>
            </a:r>
            <a:r>
              <a:rPr lang="en-US" sz="2000" i="1" smtClean="0">
                <a:latin typeface="Lucida Sans Typewriter" pitchFamily="49" charset="0"/>
              </a:rPr>
              <a:t>do </a:t>
            </a:r>
            <a:r>
              <a:rPr lang="en-US" sz="2000" i="1" dirty="0">
                <a:latin typeface="Lucida Sans Typewriter" pitchFamily="49" charset="0"/>
              </a:rPr>
              <a:t>stuff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  </a:t>
            </a:r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 dirty="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 dirty="0">
              <a:latin typeface="Lucida Sans Typewriter" pitchFamily="49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4562" y="3120982"/>
            <a:ext cx="2881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3683" y="5376023"/>
            <a:ext cx="8024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tx2"/>
                </a:solidFill>
                <a:latin typeface="+mn-lt"/>
                <a:cs typeface="Lucida Sans" pitchFamily="34" charset="0"/>
              </a:rPr>
              <a:t>F</a:t>
            </a:r>
            <a:r>
              <a:rPr lang="en-US" i="1" smtClean="0">
                <a:solidFill>
                  <a:schemeClr val="tx2"/>
                </a:solidFill>
                <a:latin typeface="+mn-lt"/>
                <a:cs typeface="Lucida Sans" pitchFamily="34" charset="0"/>
              </a:rPr>
              <a:t>unction m-file is precompiled to lower overhead for repeated usage. Still, there is an overhead .  Balance between modularity and performance.</a:t>
            </a:r>
            <a:endParaRPr lang="en-US" i="1">
              <a:solidFill>
                <a:schemeClr val="tx2"/>
              </a:solidFill>
              <a:latin typeface="+mn-lt"/>
              <a:cs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352" y="1277004"/>
            <a:ext cx="29954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function </a:t>
            </a:r>
            <a:r>
              <a:rPr lang="en-US" sz="2000" smtClean="0">
                <a:latin typeface="Lucida Sans Typewriter" pitchFamily="49" charset="0"/>
              </a:rPr>
              <a:t>myfunc(i)</a:t>
            </a:r>
            <a:endParaRPr lang="en-US" sz="200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 </a:t>
            </a:r>
            <a:r>
              <a:rPr lang="en-US" sz="2000" i="1" smtClean="0">
                <a:latin typeface="Lucida Sans Typewriter" pitchFamily="49" charset="0"/>
              </a:rPr>
              <a:t>do stuff</a:t>
            </a:r>
            <a:endParaRPr lang="en-US" sz="200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end</a:t>
            </a:r>
            <a:endParaRPr lang="en-US" sz="20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Minimize </a:t>
            </a:r>
            <a:r>
              <a:rPr lang="en-US"/>
              <a:t>calls to </a:t>
            </a:r>
            <a:r>
              <a:rPr lang="en-US" smtClean="0"/>
              <a:t>math &amp; arithmetic 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   Bad</a:t>
            </a:r>
            <a:r>
              <a:rPr lang="en-US" sz="2400" dirty="0"/>
              <a:t>: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smtClean="0"/>
              <a:t>   Good</a:t>
            </a:r>
            <a:r>
              <a:rPr lang="en-US" sz="2400" dirty="0"/>
              <a:t>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44723" y="1620837"/>
            <a:ext cx="5638035" cy="1785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med"/>
            <a:tailEnd type="none" w="sm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f</a:t>
            </a:r>
            <a:r>
              <a:rPr lang="en-US" sz="2000" smtClean="0">
                <a:latin typeface="Lucida Sans Typewriter" pitchFamily="49" charset="0"/>
              </a:rPr>
              <a:t>or i=1:N</a:t>
            </a:r>
            <a:endParaRPr lang="en-US" sz="2000" dirty="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  </a:t>
            </a:r>
            <a:r>
              <a:rPr lang="en-US" sz="2000" smtClean="0">
                <a:latin typeface="Lucida Sans Typewriter" pitchFamily="49" charset="0"/>
              </a:rPr>
              <a:t>z(i) </a:t>
            </a:r>
            <a:r>
              <a:rPr lang="en-US" sz="2000">
                <a:latin typeface="Lucida Sans Typewriter" pitchFamily="49" charset="0"/>
              </a:rPr>
              <a:t>= </a:t>
            </a:r>
            <a:r>
              <a:rPr lang="en-US" sz="2000" smtClean="0">
                <a:latin typeface="Lucida Sans Typewriter" pitchFamily="49" charset="0"/>
              </a:rPr>
              <a:t>log(x(i)) </a:t>
            </a:r>
            <a:r>
              <a:rPr lang="en-US" sz="2000">
                <a:latin typeface="Lucida Sans Typewriter" pitchFamily="49" charset="0"/>
              </a:rPr>
              <a:t>* </a:t>
            </a:r>
            <a:r>
              <a:rPr lang="en-US" sz="2000" smtClean="0">
                <a:latin typeface="Lucida Sans Typewriter" pitchFamily="49" charset="0"/>
              </a:rPr>
              <a:t>log(y(i));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</a:t>
            </a:r>
            <a:r>
              <a:rPr lang="en-US" sz="2000" smtClean="0">
                <a:latin typeface="Lucida Sans Typewriter" pitchFamily="49" charset="0"/>
              </a:rPr>
              <a:t>  v(i) = x(i) + x(i)^2 + x(i)^3;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e</a:t>
            </a:r>
            <a:r>
              <a:rPr lang="en-US" sz="2000" smtClean="0">
                <a:latin typeface="Lucida Sans Typewriter" pitchFamily="49" charset="0"/>
              </a:rPr>
              <a:t>nd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44834" y="3699489"/>
            <a:ext cx="5637924" cy="178510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  <a:miter lim="800000"/>
            <a:headEnd type="none" w="sm" len="med"/>
            <a:tailEnd type="none" w="sm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f</a:t>
            </a:r>
            <a:r>
              <a:rPr lang="en-US" sz="2000" smtClean="0">
                <a:latin typeface="Lucida Sans Typewriter" pitchFamily="49" charset="0"/>
              </a:rPr>
              <a:t>or i=1:N</a:t>
            </a:r>
            <a:endParaRPr lang="en-US" sz="2000" dirty="0">
              <a:latin typeface="Lucida Sans Typewriter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   </a:t>
            </a:r>
            <a:r>
              <a:rPr lang="en-US" sz="2000" smtClean="0">
                <a:latin typeface="Lucida Sans Typewriter" pitchFamily="49" charset="0"/>
              </a:rPr>
              <a:t>z(i) </a:t>
            </a:r>
            <a:r>
              <a:rPr lang="en-US" sz="2000">
                <a:latin typeface="Lucida Sans Typewriter" pitchFamily="49" charset="0"/>
              </a:rPr>
              <a:t>= </a:t>
            </a:r>
            <a:r>
              <a:rPr lang="en-US" sz="2000" smtClean="0">
                <a:latin typeface="Lucida Sans Typewriter" pitchFamily="49" charset="0"/>
              </a:rPr>
              <a:t>log(x(i) </a:t>
            </a:r>
            <a:r>
              <a:rPr lang="en-US" sz="2000">
                <a:latin typeface="Lucida Sans Typewriter" pitchFamily="49" charset="0"/>
              </a:rPr>
              <a:t>+ </a:t>
            </a:r>
            <a:r>
              <a:rPr lang="en-US" sz="2000" smtClean="0">
                <a:latin typeface="Lucida Sans Typewriter" pitchFamily="49" charset="0"/>
              </a:rPr>
              <a:t>y(i));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Lucida Sans Typewriter" pitchFamily="49" charset="0"/>
              </a:rPr>
              <a:t> </a:t>
            </a:r>
            <a:r>
              <a:rPr lang="en-US" sz="2000" smtClean="0">
                <a:latin typeface="Lucida Sans Typewriter" pitchFamily="49" charset="0"/>
              </a:rPr>
              <a:t>   v(i) = x(i)*(1+x(i)*(1+x(i)));</a:t>
            </a:r>
          </a:p>
          <a:p>
            <a:pPr>
              <a:spcBef>
                <a:spcPct val="50000"/>
              </a:spcBef>
            </a:pPr>
            <a:r>
              <a:rPr lang="en-US" sz="2000" smtClean="0">
                <a:latin typeface="Lucida Sans Typewriter" pitchFamily="49" charset="0"/>
              </a:rPr>
              <a:t>end</a:t>
            </a:r>
            <a:endParaRPr lang="en-US" sz="2000" dirty="0">
              <a:latin typeface="Lucida Sans Typewriter" pitchFamily="49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Functions for Real Numbers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6100" y="1104900"/>
            <a:ext cx="82296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MATLAB provides a few functions for processing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real</a:t>
            </a:r>
            <a:r>
              <a:rPr lang="en-US" smtClean="0">
                <a:latin typeface="Arial" pitchFamily="34" charset="0"/>
                <a:cs typeface="Arial" pitchFamily="34" charset="0"/>
              </a:rPr>
              <a:t>  number specifically.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These functions are more efficient than their generic versions: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realpow – power for real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realsqrt – square root for real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reallog – logarithm for real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realmin/realmax – min/max for real numbers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3289300"/>
            <a:ext cx="35052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1600" i="1">
                <a:latin typeface="Arial" charset="0"/>
              </a:rPr>
              <a:t>n = 1000; x = 1:n;</a:t>
            </a:r>
          </a:p>
          <a:p>
            <a:r>
              <a:rPr lang="en-US" sz="1600" i="1">
                <a:latin typeface="Arial" charset="0"/>
              </a:rPr>
              <a:t>x = x.^2;</a:t>
            </a:r>
          </a:p>
          <a:p>
            <a:r>
              <a:rPr lang="en-US" sz="1600" i="1">
                <a:latin typeface="Arial" charset="0"/>
              </a:rPr>
              <a:t>tic</a:t>
            </a:r>
          </a:p>
          <a:p>
            <a:r>
              <a:rPr lang="en-US" sz="1600" i="1">
                <a:solidFill>
                  <a:srgbClr val="9FC8A5"/>
                </a:solidFill>
                <a:latin typeface="Arial" charset="0"/>
              </a:rPr>
              <a:t>x = sqrt(x);</a:t>
            </a:r>
          </a:p>
          <a:p>
            <a:r>
              <a:rPr lang="en-US" sz="1600" i="1">
                <a:latin typeface="Arial" charset="0"/>
              </a:rPr>
              <a:t>toc</a:t>
            </a:r>
          </a:p>
          <a:p>
            <a:endParaRPr lang="en-US" sz="1600" i="1">
              <a:latin typeface="Arial" charset="0"/>
            </a:endParaRPr>
          </a:p>
          <a:p>
            <a:r>
              <a:rPr lang="en-US" sz="1600" i="1">
                <a:latin typeface="Arial" charset="0"/>
              </a:rPr>
              <a:t>Wallclock time = 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0.00022 s</a:t>
            </a:r>
            <a:r>
              <a:rPr lang="en-US" sz="1600" i="1">
                <a:latin typeface="Arial" charset="0"/>
              </a:rPr>
              <a:t>econds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29200" y="3289300"/>
            <a:ext cx="34290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1600" i="1">
                <a:latin typeface="Arial" charset="0"/>
              </a:rPr>
              <a:t>n = 1000; x = 1:n;</a:t>
            </a:r>
          </a:p>
          <a:p>
            <a:r>
              <a:rPr lang="en-US" sz="1600" i="1">
                <a:latin typeface="Arial" charset="0"/>
              </a:rPr>
              <a:t>x = x.^2;</a:t>
            </a:r>
          </a:p>
          <a:p>
            <a:r>
              <a:rPr lang="en-US" sz="1600" i="1">
                <a:latin typeface="Arial" charset="0"/>
              </a:rPr>
              <a:t>tic</a:t>
            </a:r>
          </a:p>
          <a:p>
            <a:r>
              <a:rPr lang="en-US" sz="1600" i="1">
                <a:solidFill>
                  <a:srgbClr val="9FC8A5"/>
                </a:solidFill>
                <a:latin typeface="Arial" charset="0"/>
              </a:rPr>
              <a:t>x = realsqrt(x);</a:t>
            </a:r>
          </a:p>
          <a:p>
            <a:r>
              <a:rPr lang="en-US" sz="1600" i="1">
                <a:latin typeface="Arial" charset="0"/>
              </a:rPr>
              <a:t>toc</a:t>
            </a:r>
          </a:p>
          <a:p>
            <a:endParaRPr lang="en-US" sz="1600" i="1">
              <a:latin typeface="Arial" charset="0"/>
            </a:endParaRPr>
          </a:p>
          <a:p>
            <a:r>
              <a:rPr lang="en-US" sz="1600" i="1">
                <a:latin typeface="Arial" charset="0"/>
              </a:rPr>
              <a:t>Wallclock time =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0.00004</a:t>
            </a:r>
            <a:r>
              <a:rPr lang="en-US" sz="1600" i="1">
                <a:latin typeface="Arial" charset="0"/>
              </a:rPr>
              <a:t> seconds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22300" y="5562600"/>
            <a:ext cx="66294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285750" indent="-285750" eaLnBrk="0" hangingPunct="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800" i="1" smtClean="0">
                <a:latin typeface="Arial" pitchFamily="34" charset="0"/>
                <a:cs typeface="Arial" pitchFamily="34" charset="0"/>
              </a:rPr>
              <a:t>  isreal</a:t>
            </a:r>
            <a:r>
              <a:rPr lang="en-US" sz="1800" i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reports whether the array is real</a:t>
            </a:r>
          </a:p>
          <a:p>
            <a:pPr marL="285750" indent="-285750" eaLnBrk="0" hangingPunct="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800" i="1" smtClean="0">
                <a:latin typeface="Arial" pitchFamily="34" charset="0"/>
                <a:cs typeface="Arial" pitchFamily="34" charset="0"/>
              </a:rPr>
              <a:t> single/double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 converts data to single-, or double-precision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510540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4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quare_root.m                                                            real_square_root.m</a:t>
            </a:r>
            <a:endParaRPr lang="en-US" sz="1400" i="1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18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Is Better Than Loops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1079500"/>
            <a:ext cx="8001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MATLAB is designed for vector and matrix operations. The use of </a:t>
            </a:r>
            <a:r>
              <a:rPr lang="en-US" sz="2000" i="1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-loop, in general, can be expensive, especially if the loop count is large and nested.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Without array pre-allocation, its size extension in a for-loop is costly as shown before.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When possible, use vector representation instead of </a:t>
            </a:r>
            <a:r>
              <a:rPr lang="en-US" sz="2000" i="1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-loops.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3429000"/>
            <a:ext cx="3581400" cy="1816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da-DK" sz="1600" i="1">
                <a:latin typeface="Arial" charset="0"/>
              </a:rPr>
              <a:t>i = 0;</a:t>
            </a:r>
          </a:p>
          <a:p>
            <a:r>
              <a:rPr lang="da-DK" sz="1600" i="1">
                <a:latin typeface="Arial" charset="0"/>
              </a:rPr>
              <a:t>for t = 0:.01:100</a:t>
            </a:r>
          </a:p>
          <a:p>
            <a:r>
              <a:rPr lang="da-DK" sz="1600" i="1">
                <a:latin typeface="Arial" charset="0"/>
              </a:rPr>
              <a:t>    i = i + 1;</a:t>
            </a:r>
          </a:p>
          <a:p>
            <a:r>
              <a:rPr lang="da-DK" sz="1600" i="1">
                <a:latin typeface="Arial" charset="0"/>
              </a:rPr>
              <a:t>    y(i) = sin(t);</a:t>
            </a:r>
          </a:p>
          <a:p>
            <a:r>
              <a:rPr lang="da-DK" sz="1600" i="1">
                <a:latin typeface="Arial" charset="0"/>
              </a:rPr>
              <a:t>end</a:t>
            </a:r>
          </a:p>
          <a:p>
            <a:endParaRPr lang="en-US" sz="1600" i="1">
              <a:latin typeface="Arial" charset="0"/>
            </a:endParaRPr>
          </a:p>
          <a:p>
            <a:r>
              <a:rPr lang="en-US" sz="1600" i="1">
                <a:latin typeface="Arial" charset="0"/>
              </a:rPr>
              <a:t>Wallclock time =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0.1069</a:t>
            </a:r>
            <a:r>
              <a:rPr lang="en-US" sz="1600" i="1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1600" i="1">
                <a:latin typeface="Arial" charset="0"/>
              </a:rPr>
              <a:t>seconds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00600" y="3429000"/>
            <a:ext cx="3657600" cy="1816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fr-FR" sz="1600" i="1">
                <a:latin typeface="Arial" charset="0"/>
              </a:rPr>
              <a:t>t = 0:.01:100;</a:t>
            </a:r>
          </a:p>
          <a:p>
            <a:r>
              <a:rPr lang="fr-FR" sz="1600" i="1">
                <a:latin typeface="Arial" charset="0"/>
              </a:rPr>
              <a:t>y = sin(t);</a:t>
            </a:r>
          </a:p>
          <a:p>
            <a:endParaRPr lang="en-US" sz="1600" i="1">
              <a:solidFill>
                <a:schemeClr val="accent2"/>
              </a:solidFill>
              <a:latin typeface="Arial" charset="0"/>
            </a:endParaRPr>
          </a:p>
          <a:p>
            <a:endParaRPr lang="en-US" sz="1600" i="1">
              <a:solidFill>
                <a:schemeClr val="accent2"/>
              </a:solidFill>
              <a:latin typeface="Arial" charset="0"/>
            </a:endParaRPr>
          </a:p>
          <a:p>
            <a:endParaRPr lang="en-US" sz="1600" i="1">
              <a:solidFill>
                <a:schemeClr val="accent2"/>
              </a:solidFill>
              <a:latin typeface="Arial" charset="0"/>
            </a:endParaRPr>
          </a:p>
          <a:p>
            <a:endParaRPr lang="en-US" sz="1600" i="1">
              <a:solidFill>
                <a:schemeClr val="accent2"/>
              </a:solidFill>
              <a:latin typeface="Arial" charset="0"/>
            </a:endParaRPr>
          </a:p>
          <a:p>
            <a:r>
              <a:rPr lang="en-US" sz="1600" i="1">
                <a:latin typeface="Arial" charset="0"/>
              </a:rPr>
              <a:t>Wallclock time</a:t>
            </a:r>
            <a:r>
              <a:rPr lang="en-US" sz="1600" i="1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600" i="1">
                <a:latin typeface="Arial" charset="0"/>
              </a:rPr>
              <a:t>=</a:t>
            </a:r>
            <a:r>
              <a:rPr lang="en-US" sz="1600" i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0.0007</a:t>
            </a:r>
            <a:r>
              <a:rPr lang="en-US" sz="1600" i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600" i="1">
                <a:latin typeface="Arial" charset="0"/>
              </a:rPr>
              <a:t>seconds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5257800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or_sine.m                                                      vec_sine.m</a:t>
            </a:r>
            <a:endParaRPr lang="en-US" sz="1600" i="1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15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A = magic(3) % define a 3x3 matrix A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A =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   8     1     6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   3     5     7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   4     9     2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B = A^2;        % B = A * A;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C =  A + B;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b = 1:3          % define b as a 1x3 row vector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b =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   1     2     3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[A, b']            % add b transpose as a 4th column to A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ans =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   8     1     6     1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   3     5     7     2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   4     9     2     3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Operations of 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19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[A; b]                     % add b as a 4th row to A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ans =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         8     1     6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         3     5     7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         4     9     2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         1     2     3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A = zeros(3)         % zeros generates 3 x 3 array of 0’s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A =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         0     0     0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         0     0     0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         0     0     0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B = 2*ones(2,3)   % ones generates 2 x 3 array of 1’s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B =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         2     2     2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latin typeface="Arial" pitchFamily="34" charset="0"/>
                <a:cs typeface="Arial" pitchFamily="34" charset="0"/>
              </a:rPr>
              <a:t>         2     2     2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i="1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>
                <a:latin typeface="Arial" pitchFamily="34" charset="0"/>
                <a:cs typeface="Arial" pitchFamily="34" charset="0"/>
              </a:rPr>
              <a:t>Alternatively,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B = repmat(2,2,3)   % matrix replication</a:t>
            </a:r>
          </a:p>
          <a:p>
            <a:pPr marL="0" indent="0">
              <a:buNone/>
            </a:pPr>
            <a:endParaRPr lang="en-US" sz="1600">
              <a:solidFill>
                <a:srgbClr val="9FC8A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Operations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6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178" y="1872638"/>
            <a:ext cx="7797800" cy="736600"/>
          </a:xfrm>
        </p:spPr>
        <p:txBody>
          <a:bodyPr/>
          <a:lstStyle/>
          <a:p>
            <a:r>
              <a:rPr lang="en-US" smtClean="0"/>
              <a:t>Performance Issues Related to Memory Access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37465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y = (1:5)’;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n = 3; 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B = y(:, ones(1,n))      %  B = y(:, [1 1 1])  or  B=[y y y] 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B = 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1     1     1 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2     2     2 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3     3     3 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4     4     4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5     5     5 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Again, </a:t>
            </a:r>
            <a:r>
              <a:rPr lang="en-US" i="1">
                <a:latin typeface="Arial" pitchFamily="34" charset="0"/>
                <a:cs typeface="Arial" pitchFamily="34" charset="0"/>
              </a:rPr>
              <a:t>B</a:t>
            </a:r>
            <a:r>
              <a:rPr lang="en-US">
                <a:latin typeface="Arial" pitchFamily="34" charset="0"/>
                <a:cs typeface="Arial" pitchFamily="34" charset="0"/>
              </a:rPr>
              <a:t>  can be generated via repmat as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B = repmat(y, 1, 3);  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Operations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6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A = magic(3)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A =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8     1     6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3     5     7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4     9     2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B = A(:, [1 3 2]) % switch 2nd and third columns of </a:t>
            </a:r>
            <a:r>
              <a:rPr lang="en-US" i="1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i="1">
              <a:solidFill>
                <a:srgbClr val="9FC8A5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B =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8     6     1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3     7     5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4     2     9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A(:, 2) = [  ] % delete second column of A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A =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8     6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3     7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      4     2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Operations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6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Utility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01583"/>
              </p:ext>
            </p:extLst>
          </p:nvPr>
        </p:nvGraphicFramePr>
        <p:xfrm>
          <a:off x="1600200" y="1270000"/>
          <a:ext cx="59563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60"/>
                <a:gridCol w="4765040"/>
              </a:tblGrid>
              <a:tr h="335455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Test to see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if all elements are of a prescribed value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any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to see if any element is of a prescribed value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zeros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Create array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of zeroes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ones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Create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array of ones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repmat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Replicate and tile an array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Find indices and values of nonzero elements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diff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Find differences and approximate derivatives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squeeze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 singleton dimensions from an array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prod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Find product of array elements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Find the sum of array elements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cumsum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Find cumulative sum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shiftdim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Shift array dimensions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logical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Convert numeric values to logical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1137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Sort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Sort array elements in ascending /descending order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28700"/>
            <a:ext cx="8585200" cy="4876800"/>
          </a:xfrm>
        </p:spPr>
        <p:txBody>
          <a:bodyPr/>
          <a:lstStyle/>
          <a:p>
            <a:r>
              <a:rPr lang="en-US" smtClean="0">
                <a:latin typeface="Lucida Sans" pitchFamily="34" charset="0"/>
              </a:rPr>
              <a:t>Integral is area under</a:t>
            </a:r>
            <a:r>
              <a:rPr lang="en-US" i="1" smtClean="0">
                <a:latin typeface="Lucida Sans" pitchFamily="34" charset="0"/>
              </a:rPr>
              <a:t> cosine </a:t>
            </a:r>
            <a:r>
              <a:rPr lang="en-US" smtClean="0">
                <a:latin typeface="Lucida Sans" pitchFamily="34" charset="0"/>
              </a:rPr>
              <a:t>function in range of 0 to    /2</a:t>
            </a:r>
            <a:endParaRPr lang="en-US">
              <a:latin typeface="Lucida Sans" pitchFamily="34" charset="0"/>
            </a:endParaRPr>
          </a:p>
          <a:p>
            <a:r>
              <a:rPr lang="en-US" smtClean="0">
                <a:latin typeface="Lucida Sans" pitchFamily="34" charset="0"/>
              </a:rPr>
              <a:t>Equals to sum of all rectangles (width times height of bars)</a:t>
            </a:r>
            <a:endParaRPr lang="en-US">
              <a:latin typeface="Lucida Sans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Lucida Sans" pitchFamily="34" charset="0"/>
              </a:rPr>
              <a:t>Integration </a:t>
            </a:r>
            <a:r>
              <a:rPr lang="en-US" smtClean="0">
                <a:latin typeface="Lucida Sans" pitchFamily="34" charset="0"/>
              </a:rPr>
              <a:t>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6" descr="midpoint_integ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100" y="1879600"/>
            <a:ext cx="5651500" cy="4325128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100964"/>
              </p:ext>
            </p:extLst>
          </p:nvPr>
        </p:nvGraphicFramePr>
        <p:xfrm>
          <a:off x="3295650" y="2146300"/>
          <a:ext cx="53736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4" imgW="3403440" imgH="431640" progId="Equation.3">
                  <p:embed/>
                </p:oleObj>
              </mc:Choice>
              <mc:Fallback>
                <p:oleObj name="Equation" r:id="rId4" imgW="340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146300"/>
                        <a:ext cx="537368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362437" y="5039668"/>
            <a:ext cx="248497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>
                <a:latin typeface="Lucida Sans" pitchFamily="34" charset="0"/>
              </a:rPr>
              <a:t>mid-point of increment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422105" y="5208945"/>
            <a:ext cx="794" cy="163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>
            <a:stCxn id="9" idx="1"/>
          </p:cNvCxnSpPr>
          <p:nvPr/>
        </p:nvCxnSpPr>
        <p:spPr bwMode="auto">
          <a:xfrm flipH="1">
            <a:off x="5422105" y="5208945"/>
            <a:ext cx="940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4560896" y="3668068"/>
            <a:ext cx="100170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1" smtClean="0">
                <a:latin typeface="Lucida Console" pitchFamily="49" charset="0"/>
              </a:rPr>
              <a:t>cos(x</a:t>
            </a:r>
            <a:r>
              <a:rPr lang="en-US" sz="1600" i="1">
                <a:latin typeface="Lucida Console" pitchFamily="49" charset="0"/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>
            <a:off x="4178300" y="38481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Left Brace 13"/>
          <p:cNvSpPr/>
          <p:nvPr/>
        </p:nvSpPr>
        <p:spPr bwMode="auto">
          <a:xfrm rot="5400000">
            <a:off x="4813300" y="4318000"/>
            <a:ext cx="76200" cy="533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6300" y="41910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>
                <a:latin typeface="Lucida Console" pitchFamily="49" charset="0"/>
              </a:rPr>
              <a:t>h</a:t>
            </a:r>
            <a:endParaRPr lang="en-US" sz="1600" i="1">
              <a:latin typeface="Lucida Console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5700" y="3641636"/>
            <a:ext cx="28067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1">
                <a:latin typeface="Lucida Sans" pitchFamily="34" charset="0"/>
              </a:rPr>
              <a:t>a = 0; b = pi/2</a:t>
            </a:r>
            <a:r>
              <a:rPr lang="en-US" sz="1600">
                <a:latin typeface="Lucida Sans" pitchFamily="34" charset="0"/>
              </a:rPr>
              <a:t>;  % range</a:t>
            </a:r>
          </a:p>
          <a:p>
            <a:r>
              <a:rPr lang="en-US" sz="1600" i="1">
                <a:latin typeface="Lucida Sans" pitchFamily="34" charset="0"/>
              </a:rPr>
              <a:t>m = 8</a:t>
            </a:r>
            <a:r>
              <a:rPr lang="en-US" sz="1600">
                <a:latin typeface="Lucida Sans" pitchFamily="34" charset="0"/>
              </a:rPr>
              <a:t>;  % # of increments</a:t>
            </a:r>
          </a:p>
          <a:p>
            <a:r>
              <a:rPr lang="en-US" sz="1600" i="1">
                <a:latin typeface="Lucida Sans" pitchFamily="34" charset="0"/>
              </a:rPr>
              <a:t>h = (b-a)/m</a:t>
            </a:r>
            <a:r>
              <a:rPr lang="en-US" sz="1600">
                <a:latin typeface="Lucida Sans" pitchFamily="34" charset="0"/>
              </a:rPr>
              <a:t>;  % increment</a:t>
            </a:r>
            <a:endParaRPr lang="en-US" sz="1600" i="1">
              <a:latin typeface="Lucida Sans" pitchFamily="34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62420" y="960120"/>
                <a:ext cx="450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20" y="960120"/>
                <a:ext cx="45095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130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06500"/>
            <a:ext cx="6159500" cy="31369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% integration with for-loop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tic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m = 100;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a = 0;               % lower limit of integration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b = pi/2;            % upper limit of integration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h = (b – a)/m;       % increment length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integral = 0;        % initialize integral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for i=1:m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  x = a+(i-0.5)*h;   % mid-point of increment i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  integral = integral + cos(x)*h;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end</a:t>
            </a:r>
          </a:p>
          <a:p>
            <a:pPr marL="0" indent="0">
              <a:buNone/>
            </a:pPr>
            <a:r>
              <a:rPr lang="en-US" sz="1400" smtClean="0">
                <a:latin typeface="Lucida Console" pitchFamily="49" charset="0"/>
                <a:cs typeface="Lucida Sans" pitchFamily="34" charset="0"/>
              </a:rPr>
              <a:t>toc</a:t>
            </a:r>
            <a:endParaRPr lang="en-US" sz="1400">
              <a:latin typeface="Lucida Console" pitchFamily="49" charset="0"/>
              <a:cs typeface="Lucida Sans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Lucida Sans" pitchFamily="34" charset="0"/>
              </a:rPr>
              <a:t>Integration  Example — using </a:t>
            </a:r>
            <a:r>
              <a:rPr lang="en-US" smtClean="0">
                <a:latin typeface="Lucida Sans" pitchFamily="34" charset="0"/>
              </a:rPr>
              <a:t>for-loop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5657790"/>
            <a:ext cx="1905000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ucida Console" pitchFamily="49" charset="0"/>
              </a:rPr>
              <a:t>X(1) </a:t>
            </a:r>
            <a:r>
              <a:rPr lang="en-US" sz="1400" smtClean="0">
                <a:latin typeface="Lucida Console" pitchFamily="49" charset="0"/>
              </a:rPr>
              <a:t>= a + </a:t>
            </a:r>
            <a:r>
              <a:rPr lang="en-US" sz="1400">
                <a:latin typeface="Lucida Console" pitchFamily="49" charset="0"/>
              </a:rPr>
              <a:t>h</a:t>
            </a:r>
            <a:r>
              <a:rPr lang="en-US" sz="1400" smtClean="0">
                <a:latin typeface="Lucida Console" pitchFamily="49" charset="0"/>
              </a:rPr>
              <a:t>/2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953000" y="5661223"/>
            <a:ext cx="1828800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ucida Console" pitchFamily="49" charset="0"/>
              </a:rPr>
              <a:t>X</a:t>
            </a:r>
            <a:r>
              <a:rPr lang="en-US" sz="1400" smtClean="0">
                <a:latin typeface="Lucida Console" pitchFamily="49" charset="0"/>
              </a:rPr>
              <a:t>(m) = b </a:t>
            </a:r>
            <a:r>
              <a:rPr lang="en-US" sz="1400">
                <a:latin typeface="Lucida Console" pitchFamily="49" charset="0"/>
              </a:rPr>
              <a:t>-</a:t>
            </a:r>
            <a:r>
              <a:rPr lang="en-US" sz="1400" smtClean="0">
                <a:latin typeface="Lucida Console" pitchFamily="49" charset="0"/>
              </a:rPr>
              <a:t> </a:t>
            </a:r>
            <a:r>
              <a:rPr lang="en-US" sz="1400">
                <a:latin typeface="Lucida Console" pitchFamily="49" charset="0"/>
              </a:rPr>
              <a:t>h</a:t>
            </a:r>
            <a:r>
              <a:rPr lang="en-US" sz="1400" smtClean="0">
                <a:latin typeface="Lucida Console" pitchFamily="49" charset="0"/>
              </a:rPr>
              <a:t>/2</a:t>
            </a:r>
            <a:endParaRPr lang="en-US" sz="140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5867400" y="5396924"/>
            <a:ext cx="0" cy="26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2192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219200" y="51556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5240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4384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7432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8288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21336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0480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3528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3434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6172200" y="51556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482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49530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52578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55626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8674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Curved Connector 48"/>
          <p:cNvCxnSpPr/>
          <p:nvPr/>
        </p:nvCxnSpPr>
        <p:spPr bwMode="auto">
          <a:xfrm>
            <a:off x="3810000" y="5155624"/>
            <a:ext cx="228600" cy="12013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066800" y="5312946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Lucida Console" pitchFamily="49" charset="0"/>
              </a:rPr>
              <a:t>a</a:t>
            </a:r>
            <a:endParaRPr lang="en-US" sz="140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24384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8288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30480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49530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5626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1828800" y="4953912"/>
            <a:ext cx="228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2209800" y="4953912"/>
            <a:ext cx="228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000250" y="4787900"/>
            <a:ext cx="41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Sans" pitchFamily="34" charset="0"/>
                <a:cs typeface="Lucida Sans" pitchFamily="34" charset="0"/>
              </a:rPr>
              <a:t>h</a:t>
            </a:r>
            <a:endParaRPr lang="en-US" sz="1400">
              <a:latin typeface="Lucida Sans" pitchFamily="34" charset="0"/>
              <a:cs typeface="Lucida Sans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511300" y="5396924"/>
            <a:ext cx="0" cy="26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6037693" y="53317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Lucida Console" pitchFamily="49" charset="0"/>
              </a:rPr>
              <a:t>b</a:t>
            </a:r>
            <a:endParaRPr lang="en-US" sz="1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6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06500"/>
            <a:ext cx="6159500" cy="25019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% integration with </a:t>
            </a:r>
            <a:r>
              <a:rPr lang="en-US" sz="1400" smtClean="0">
                <a:latin typeface="Lucida Console" pitchFamily="49" charset="0"/>
                <a:cs typeface="Lucida Sans" pitchFamily="34" charset="0"/>
              </a:rPr>
              <a:t>vector form</a:t>
            </a:r>
            <a:endParaRPr lang="en-US" sz="1400">
              <a:latin typeface="Lucida Console" pitchFamily="49" charset="0"/>
              <a:cs typeface="Lucida Sans" pitchFamily="34" charset="0"/>
            </a:endParaRP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tic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m = 100;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a = 0;               % lower limit of integration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b = pi/2;            % upper limit of integration</a:t>
            </a: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h = (b – a)/m;       % increment </a:t>
            </a:r>
            <a:r>
              <a:rPr lang="en-US" sz="1400" smtClean="0">
                <a:latin typeface="Lucida Console" pitchFamily="49" charset="0"/>
                <a:cs typeface="Lucida Sans" pitchFamily="34" charset="0"/>
              </a:rPr>
              <a:t>length</a:t>
            </a:r>
            <a:endParaRPr lang="en-US" sz="1400">
              <a:latin typeface="Lucida Console" pitchFamily="49" charset="0"/>
              <a:cs typeface="Lucida Sans" pitchFamily="34" charset="0"/>
            </a:endParaRP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</a:t>
            </a:r>
            <a:r>
              <a:rPr lang="en-US" sz="1400" smtClean="0">
                <a:latin typeface="Lucida Console" pitchFamily="49" charset="0"/>
                <a:cs typeface="Lucida Sans" pitchFamily="34" charset="0"/>
              </a:rPr>
              <a:t>x </a:t>
            </a:r>
            <a:r>
              <a:rPr lang="en-US" sz="1400">
                <a:latin typeface="Lucida Console" pitchFamily="49" charset="0"/>
                <a:cs typeface="Lucida Sans" pitchFamily="34" charset="0"/>
              </a:rPr>
              <a:t>= </a:t>
            </a:r>
            <a:r>
              <a:rPr lang="en-US" sz="1400" smtClean="0">
                <a:latin typeface="Lucida Console" pitchFamily="49" charset="0"/>
                <a:cs typeface="Lucida Sans" pitchFamily="34" charset="0"/>
              </a:rPr>
              <a:t>a+h/2:h:b-h/2;   </a:t>
            </a:r>
            <a:r>
              <a:rPr lang="en-US" sz="1400">
                <a:latin typeface="Lucida Console" pitchFamily="49" charset="0"/>
                <a:cs typeface="Lucida Sans" pitchFamily="34" charset="0"/>
              </a:rPr>
              <a:t>% mid-point of </a:t>
            </a:r>
            <a:r>
              <a:rPr lang="en-US" sz="1400" smtClean="0">
                <a:latin typeface="Lucida Console" pitchFamily="49" charset="0"/>
                <a:cs typeface="Lucida Sans" pitchFamily="34" charset="0"/>
              </a:rPr>
              <a:t>m increments</a:t>
            </a:r>
            <a:endParaRPr lang="en-US" sz="1400">
              <a:latin typeface="Lucida Console" pitchFamily="49" charset="0"/>
              <a:cs typeface="Lucida Sans" pitchFamily="34" charset="0"/>
            </a:endParaRPr>
          </a:p>
          <a:p>
            <a:pPr marL="0" indent="0">
              <a:buNone/>
            </a:pPr>
            <a:r>
              <a:rPr lang="en-US" sz="1400">
                <a:latin typeface="Lucida Console" pitchFamily="49" charset="0"/>
                <a:cs typeface="Lucida Sans" pitchFamily="34" charset="0"/>
              </a:rPr>
              <a:t>   </a:t>
            </a:r>
            <a:r>
              <a:rPr lang="en-US" sz="1400" smtClean="0">
                <a:latin typeface="Lucida Console" pitchFamily="49" charset="0"/>
                <a:cs typeface="Lucida Sans" pitchFamily="34" charset="0"/>
              </a:rPr>
              <a:t>integral = sum(cos(x))*</a:t>
            </a:r>
            <a:r>
              <a:rPr lang="en-US" sz="1400">
                <a:latin typeface="Lucida Console" pitchFamily="49" charset="0"/>
                <a:cs typeface="Lucida Sans" pitchFamily="34" charset="0"/>
              </a:rPr>
              <a:t>h</a:t>
            </a:r>
            <a:r>
              <a:rPr lang="en-US" sz="1400" smtClean="0">
                <a:latin typeface="Lucida Console" pitchFamily="49" charset="0"/>
                <a:cs typeface="Lucida Sans" pitchFamily="34" charset="0"/>
              </a:rPr>
              <a:t>;</a:t>
            </a:r>
            <a:endParaRPr lang="en-US" sz="1400">
              <a:latin typeface="Lucida Console" pitchFamily="49" charset="0"/>
              <a:cs typeface="Lucida Sans" pitchFamily="34" charset="0"/>
            </a:endParaRPr>
          </a:p>
          <a:p>
            <a:pPr marL="0" indent="0">
              <a:buNone/>
            </a:pPr>
            <a:r>
              <a:rPr lang="en-US" sz="1400" smtClean="0">
                <a:latin typeface="Lucida Console" pitchFamily="49" charset="0"/>
                <a:cs typeface="Lucida Sans" pitchFamily="34" charset="0"/>
              </a:rPr>
              <a:t>toc</a:t>
            </a:r>
            <a:endParaRPr lang="en-US" sz="1400">
              <a:latin typeface="Lucida Console" pitchFamily="49" charset="0"/>
              <a:cs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Lucida Sans" pitchFamily="34" charset="0"/>
              </a:rPr>
              <a:t>Integration  Example — using </a:t>
            </a:r>
            <a:r>
              <a:rPr lang="en-US" smtClean="0">
                <a:latin typeface="Lucida Sans" pitchFamily="34" charset="0"/>
              </a:rPr>
              <a:t>vector 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5657790"/>
            <a:ext cx="1905000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ucida Console" pitchFamily="49" charset="0"/>
              </a:rPr>
              <a:t>X(1) </a:t>
            </a:r>
            <a:r>
              <a:rPr lang="en-US" sz="1400" smtClean="0">
                <a:latin typeface="Lucida Console" pitchFamily="49" charset="0"/>
              </a:rPr>
              <a:t>= a + </a:t>
            </a:r>
            <a:r>
              <a:rPr lang="en-US" sz="1400">
                <a:latin typeface="Lucida Console" pitchFamily="49" charset="0"/>
              </a:rPr>
              <a:t>h</a:t>
            </a:r>
            <a:r>
              <a:rPr lang="en-US" sz="1400" smtClean="0">
                <a:latin typeface="Lucida Console" pitchFamily="49" charset="0"/>
              </a:rPr>
              <a:t>/2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953000" y="5661223"/>
            <a:ext cx="1828800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ucida Console" pitchFamily="49" charset="0"/>
              </a:rPr>
              <a:t>X</a:t>
            </a:r>
            <a:r>
              <a:rPr lang="en-US" sz="1400" smtClean="0">
                <a:latin typeface="Lucida Console" pitchFamily="49" charset="0"/>
              </a:rPr>
              <a:t>(m) = b </a:t>
            </a:r>
            <a:r>
              <a:rPr lang="en-US" sz="1400">
                <a:latin typeface="Lucida Console" pitchFamily="49" charset="0"/>
              </a:rPr>
              <a:t>-</a:t>
            </a:r>
            <a:r>
              <a:rPr lang="en-US" sz="1400" smtClean="0">
                <a:latin typeface="Lucida Console" pitchFamily="49" charset="0"/>
              </a:rPr>
              <a:t> </a:t>
            </a:r>
            <a:r>
              <a:rPr lang="en-US" sz="1400">
                <a:latin typeface="Lucida Console" pitchFamily="49" charset="0"/>
              </a:rPr>
              <a:t>h</a:t>
            </a:r>
            <a:r>
              <a:rPr lang="en-US" sz="1400" smtClean="0">
                <a:latin typeface="Lucida Console" pitchFamily="49" charset="0"/>
              </a:rPr>
              <a:t>/2</a:t>
            </a:r>
            <a:endParaRPr lang="en-US" sz="140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5867400" y="5396924"/>
            <a:ext cx="0" cy="26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2192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219200" y="51556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5240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4384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7432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8288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21336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0480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3528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3434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6172200" y="51556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482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49530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52578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5562600" y="52318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867400" y="52098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Curved Connector 48"/>
          <p:cNvCxnSpPr/>
          <p:nvPr/>
        </p:nvCxnSpPr>
        <p:spPr bwMode="auto">
          <a:xfrm>
            <a:off x="3810000" y="5155624"/>
            <a:ext cx="228600" cy="12013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066800" y="5312946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Lucida Console" pitchFamily="49" charset="0"/>
              </a:rPr>
              <a:t>a</a:t>
            </a:r>
            <a:endParaRPr lang="en-US" sz="140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24384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8288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30480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49530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562600" y="5142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1828800" y="4953912"/>
            <a:ext cx="228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2209800" y="4953912"/>
            <a:ext cx="228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000250" y="4787900"/>
            <a:ext cx="41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Sans" pitchFamily="34" charset="0"/>
                <a:cs typeface="Lucida Sans" pitchFamily="34" charset="0"/>
              </a:rPr>
              <a:t>h</a:t>
            </a:r>
            <a:endParaRPr lang="en-US" sz="1400">
              <a:latin typeface="Lucida Sans" pitchFamily="34" charset="0"/>
              <a:cs typeface="Lucida Sans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511300" y="5396924"/>
            <a:ext cx="0" cy="26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6037693" y="53317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Lucida Console" pitchFamily="49" charset="0"/>
              </a:rPr>
              <a:t>b</a:t>
            </a:r>
            <a:endParaRPr lang="en-US" sz="1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5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Example Benchmarks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571500" y="4600714"/>
            <a:ext cx="8115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 Timings (seconds) obtained </a:t>
            </a:r>
            <a:r>
              <a:rPr lang="en-US" sz="2000" smtClean="0">
                <a:latin typeface="Lucida Sans" pitchFamily="34" charset="0"/>
              </a:rPr>
              <a:t>on Intel Core i5 3.2 GHz PC </a:t>
            </a:r>
            <a:endParaRPr lang="en-US" sz="200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Computational effort linearly </a:t>
            </a:r>
            <a:r>
              <a:rPr lang="en-US" sz="2000">
                <a:latin typeface="Lucida Sans" pitchFamily="34" charset="0"/>
              </a:rPr>
              <a:t>proportional to # of </a:t>
            </a:r>
            <a:r>
              <a:rPr lang="en-US" sz="2000" smtClean="0">
                <a:latin typeface="Lucida Sans" pitchFamily="34" charset="0"/>
              </a:rPr>
              <a:t>increments.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81005"/>
              </p:ext>
            </p:extLst>
          </p:nvPr>
        </p:nvGraphicFramePr>
        <p:xfrm>
          <a:off x="1968500" y="1485900"/>
          <a:ext cx="4876799" cy="27622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3144"/>
                <a:gridCol w="1619274"/>
                <a:gridCol w="1474381"/>
              </a:tblGrid>
              <a:tr h="417549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increment m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en-US" sz="1800" baseline="0" smtClean="0">
                          <a:latin typeface="Arial" pitchFamily="34" charset="0"/>
                          <a:cs typeface="Arial" pitchFamily="34" charset="0"/>
                        </a:rPr>
                        <a:t>-loop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Vector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078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  0.00044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  0.00017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EC"/>
                    </a:solidFill>
                  </a:tcPr>
                </a:tc>
              </a:tr>
              <a:tr h="39078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20000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  0.00087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  0.00032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6F6"/>
                    </a:solidFill>
                  </a:tcPr>
                </a:tc>
              </a:tr>
              <a:tr h="39078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40000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  0.00176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  0.00064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EC"/>
                    </a:solidFill>
                  </a:tcPr>
                </a:tc>
              </a:tr>
              <a:tr h="39078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80000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0.00346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0.00130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6F6"/>
                    </a:solidFill>
                  </a:tcPr>
                </a:tc>
              </a:tr>
              <a:tr h="39078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160000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0.00712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0.00322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EC"/>
                    </a:solidFill>
                  </a:tcPr>
                </a:tc>
              </a:tr>
              <a:tr h="39078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320000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0.01434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0.00663</a:t>
                      </a:r>
                      <a:endParaRPr lang="en-US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6F6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900" y="444500"/>
            <a:ext cx="8039100" cy="736600"/>
          </a:xfrm>
        </p:spPr>
        <p:txBody>
          <a:bodyPr>
            <a:normAutofit/>
          </a:bodyPr>
          <a:lstStyle/>
          <a:p>
            <a:r>
              <a:rPr lang="en-US" smtClean="0">
                <a:latin typeface="Lucida Sans" pitchFamily="34" charset="0"/>
                <a:cs typeface="Lucida Sans" pitchFamily="34" charset="0"/>
              </a:rPr>
              <a:t>Laplace Equation (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Steady </a:t>
            </a:r>
            <a:r>
              <a:rPr lang="en-US" sz="2000">
                <a:latin typeface="Lucida Sans" pitchFamily="34" charset="0"/>
                <a:cs typeface="Lucida Sans" pitchFamily="34" charset="0"/>
              </a:rPr>
              <a:t>incompressible potential 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flow)</a:t>
            </a:r>
            <a:endParaRPr lang="en-US" sz="200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4500" y="2247900"/>
            <a:ext cx="3803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Boundary </a:t>
            </a:r>
            <a:r>
              <a:rPr lang="en-US" sz="2000">
                <a:latin typeface="Arial" pitchFamily="34" charset="0"/>
                <a:cs typeface="Arial" pitchFamily="34" charset="0"/>
              </a:rPr>
              <a:t>Conditions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06400" y="454660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Analytical solution: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97786"/>
              </p:ext>
            </p:extLst>
          </p:nvPr>
        </p:nvGraphicFramePr>
        <p:xfrm>
          <a:off x="1295400" y="1117600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" name="Equation" r:id="rId3" imgW="888614" imgH="444307" progId="Equation.3">
                  <p:embed/>
                </p:oleObj>
              </mc:Choice>
              <mc:Fallback>
                <p:oleObj name="Equation" r:id="rId3" imgW="88861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17600"/>
                        <a:ext cx="2133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977880"/>
              </p:ext>
            </p:extLst>
          </p:nvPr>
        </p:nvGraphicFramePr>
        <p:xfrm>
          <a:off x="1252538" y="2794000"/>
          <a:ext cx="4506912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" name="Equation" r:id="rId5" imgW="1968480" imgH="672840" progId="Equation.3">
                  <p:embed/>
                </p:oleObj>
              </mc:Choice>
              <mc:Fallback>
                <p:oleObj name="Equation" r:id="rId5" imgW="19684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794000"/>
                        <a:ext cx="4506912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09869"/>
              </p:ext>
            </p:extLst>
          </p:nvPr>
        </p:nvGraphicFramePr>
        <p:xfrm>
          <a:off x="1176338" y="5080000"/>
          <a:ext cx="5876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" name="Equation" r:id="rId7" imgW="2577960" imgH="228600" progId="Equation.3">
                  <p:embed/>
                </p:oleObj>
              </mc:Choice>
              <mc:Fallback>
                <p:oleObj name="Equation" r:id="rId7" imgW="257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5080000"/>
                        <a:ext cx="58769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3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003800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Discretize equation by centered-difference yields:</a:t>
            </a:r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Difference Numerical Discretization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57200" y="2743200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n+1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denote the current and the next time step, respectively, while 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7200" y="4953000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simplicity, we take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95325" y="1676400"/>
          <a:ext cx="69167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" name="Equation" r:id="rId3" imgW="3619500" imgH="431800" progId="Equation.3">
                  <p:embed/>
                </p:oleObj>
              </mc:Choice>
              <mc:Fallback>
                <p:oleObj name="Equation" r:id="rId3" imgW="3619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676400"/>
                        <a:ext cx="69167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843213" y="5410200"/>
          <a:ext cx="17827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" name="Equation" r:id="rId5" imgW="977476" imgH="393529" progId="Equation.3">
                  <p:embed/>
                </p:oleObj>
              </mc:Choice>
              <mc:Fallback>
                <p:oleObj name="Equation" r:id="rId5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410200"/>
                        <a:ext cx="178276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822325" y="3724275"/>
          <a:ext cx="62928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" name="Equation" r:id="rId7" imgW="3200400" imgH="508000" progId="Equation.3">
                  <p:embed/>
                </p:oleObj>
              </mc:Choice>
              <mc:Fallback>
                <p:oleObj name="Equation" r:id="rId7" imgW="3200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724275"/>
                        <a:ext cx="62928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Computational Domain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934200" y="27940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000" b="1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869264"/>
              </p:ext>
            </p:extLst>
          </p:nvPr>
        </p:nvGraphicFramePr>
        <p:xfrm>
          <a:off x="484188" y="5584825"/>
          <a:ext cx="77184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" name="Equation" r:id="rId3" imgW="4038600" imgH="381000" progId="Equation.3">
                  <p:embed/>
                </p:oleObj>
              </mc:Choice>
              <mc:Fallback>
                <p:oleObj name="Equation" r:id="rId3" imgW="4038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5584825"/>
                        <a:ext cx="77184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224219"/>
              </p:ext>
            </p:extLst>
          </p:nvPr>
        </p:nvGraphicFramePr>
        <p:xfrm>
          <a:off x="7140575" y="2855913"/>
          <a:ext cx="13970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" name="Equation" r:id="rId5" imgW="672516" imgH="177646" progId="Equation.3">
                  <p:embed/>
                </p:oleObj>
              </mc:Choice>
              <mc:Fallback>
                <p:oleObj name="Equation" r:id="rId5" imgW="67251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2855913"/>
                        <a:ext cx="13970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268819"/>
              </p:ext>
            </p:extLst>
          </p:nvPr>
        </p:nvGraphicFramePr>
        <p:xfrm>
          <a:off x="431800" y="3657600"/>
          <a:ext cx="1371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2" name="Equation" r:id="rId7" imgW="672516" imgH="177646" progId="Equation.3">
                  <p:embed/>
                </p:oleObj>
              </mc:Choice>
              <mc:Fallback>
                <p:oleObj name="Equation" r:id="rId7" imgW="67251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657600"/>
                        <a:ext cx="1371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848226"/>
              </p:ext>
            </p:extLst>
          </p:nvPr>
        </p:nvGraphicFramePr>
        <p:xfrm>
          <a:off x="6551613" y="5167313"/>
          <a:ext cx="20050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3" name="Equation" r:id="rId9" imgW="1040948" imgH="215806" progId="Equation.3">
                  <p:embed/>
                </p:oleObj>
              </mc:Choice>
              <mc:Fallback>
                <p:oleObj name="Equation" r:id="rId9" imgW="104094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5167313"/>
                        <a:ext cx="20050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2819400" y="14986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36411"/>
              </p:ext>
            </p:extLst>
          </p:nvPr>
        </p:nvGraphicFramePr>
        <p:xfrm>
          <a:off x="366713" y="1116013"/>
          <a:ext cx="23114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" name="Equation" r:id="rId11" imgW="1180800" imgH="228600" progId="Equation.3">
                  <p:embed/>
                </p:oleObj>
              </mc:Choice>
              <mc:Fallback>
                <p:oleObj name="Equation" r:id="rId11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116013"/>
                        <a:ext cx="23114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7315200" y="1422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7315200" y="2108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7924800" y="203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x, i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7086600" y="1041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y, j</a:t>
            </a:r>
          </a:p>
        </p:txBody>
      </p:sp>
      <p:sp>
        <p:nvSpPr>
          <p:cNvPr id="18" name="Rectangle 166"/>
          <p:cNvSpPr>
            <a:spLocks noChangeArrowheads="1"/>
          </p:cNvSpPr>
          <p:nvPr/>
        </p:nvSpPr>
        <p:spPr bwMode="auto">
          <a:xfrm>
            <a:off x="2667000" y="2336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" name="Rectangle 167"/>
          <p:cNvSpPr>
            <a:spLocks noChangeArrowheads="1"/>
          </p:cNvSpPr>
          <p:nvPr/>
        </p:nvSpPr>
        <p:spPr bwMode="auto">
          <a:xfrm>
            <a:off x="2667000" y="2794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auto">
          <a:xfrm>
            <a:off x="2667000" y="1879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Rectangle 169"/>
          <p:cNvSpPr>
            <a:spLocks noChangeArrowheads="1"/>
          </p:cNvSpPr>
          <p:nvPr/>
        </p:nvSpPr>
        <p:spPr bwMode="auto">
          <a:xfrm>
            <a:off x="3124200" y="2336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" name="Rectangle 170"/>
          <p:cNvSpPr>
            <a:spLocks noChangeArrowheads="1"/>
          </p:cNvSpPr>
          <p:nvPr/>
        </p:nvSpPr>
        <p:spPr bwMode="auto">
          <a:xfrm>
            <a:off x="3124200" y="2794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" name="Rectangle 171"/>
          <p:cNvSpPr>
            <a:spLocks noChangeArrowheads="1"/>
          </p:cNvSpPr>
          <p:nvPr/>
        </p:nvSpPr>
        <p:spPr bwMode="auto">
          <a:xfrm>
            <a:off x="3124200" y="1879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" name="Rectangle 172"/>
          <p:cNvSpPr>
            <a:spLocks noChangeArrowheads="1"/>
          </p:cNvSpPr>
          <p:nvPr/>
        </p:nvSpPr>
        <p:spPr bwMode="auto">
          <a:xfrm>
            <a:off x="3581400" y="2336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" name="Rectangle 173"/>
          <p:cNvSpPr>
            <a:spLocks noChangeArrowheads="1"/>
          </p:cNvSpPr>
          <p:nvPr/>
        </p:nvSpPr>
        <p:spPr bwMode="auto">
          <a:xfrm>
            <a:off x="3581400" y="2794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" name="Rectangle 174"/>
          <p:cNvSpPr>
            <a:spLocks noChangeArrowheads="1"/>
          </p:cNvSpPr>
          <p:nvPr/>
        </p:nvSpPr>
        <p:spPr bwMode="auto">
          <a:xfrm>
            <a:off x="3581400" y="1879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Rectangle 175"/>
          <p:cNvSpPr>
            <a:spLocks noChangeArrowheads="1"/>
          </p:cNvSpPr>
          <p:nvPr/>
        </p:nvSpPr>
        <p:spPr bwMode="auto">
          <a:xfrm>
            <a:off x="4038600" y="2336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" name="Rectangle 176"/>
          <p:cNvSpPr>
            <a:spLocks noChangeArrowheads="1"/>
          </p:cNvSpPr>
          <p:nvPr/>
        </p:nvSpPr>
        <p:spPr bwMode="auto">
          <a:xfrm>
            <a:off x="4038600" y="2794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" name="Rectangle 177"/>
          <p:cNvSpPr>
            <a:spLocks noChangeArrowheads="1"/>
          </p:cNvSpPr>
          <p:nvPr/>
        </p:nvSpPr>
        <p:spPr bwMode="auto">
          <a:xfrm>
            <a:off x="4038600" y="1879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" name="Rectangle 178"/>
          <p:cNvSpPr>
            <a:spLocks noChangeArrowheads="1"/>
          </p:cNvSpPr>
          <p:nvPr/>
        </p:nvSpPr>
        <p:spPr bwMode="auto">
          <a:xfrm>
            <a:off x="4495800" y="2336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Rectangle 179"/>
          <p:cNvSpPr>
            <a:spLocks noChangeArrowheads="1"/>
          </p:cNvSpPr>
          <p:nvPr/>
        </p:nvSpPr>
        <p:spPr bwMode="auto">
          <a:xfrm>
            <a:off x="4495800" y="2794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2" name="Rectangle 180"/>
          <p:cNvSpPr>
            <a:spLocks noChangeArrowheads="1"/>
          </p:cNvSpPr>
          <p:nvPr/>
        </p:nvSpPr>
        <p:spPr bwMode="auto">
          <a:xfrm>
            <a:off x="4495800" y="1879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" name="Rectangle 181"/>
          <p:cNvSpPr>
            <a:spLocks noChangeArrowheads="1"/>
          </p:cNvSpPr>
          <p:nvPr/>
        </p:nvSpPr>
        <p:spPr bwMode="auto">
          <a:xfrm>
            <a:off x="4953000" y="2336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" name="Rectangle 182"/>
          <p:cNvSpPr>
            <a:spLocks noChangeArrowheads="1"/>
          </p:cNvSpPr>
          <p:nvPr/>
        </p:nvSpPr>
        <p:spPr bwMode="auto">
          <a:xfrm>
            <a:off x="4953000" y="2794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" name="Rectangle 183"/>
          <p:cNvSpPr>
            <a:spLocks noChangeArrowheads="1"/>
          </p:cNvSpPr>
          <p:nvPr/>
        </p:nvSpPr>
        <p:spPr bwMode="auto">
          <a:xfrm>
            <a:off x="4953000" y="1879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6" name="Rectangle 184"/>
          <p:cNvSpPr>
            <a:spLocks noChangeArrowheads="1"/>
          </p:cNvSpPr>
          <p:nvPr/>
        </p:nvSpPr>
        <p:spPr bwMode="auto">
          <a:xfrm>
            <a:off x="2667000" y="14224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" name="Rectangle 185"/>
          <p:cNvSpPr>
            <a:spLocks noChangeArrowheads="1"/>
          </p:cNvSpPr>
          <p:nvPr/>
        </p:nvSpPr>
        <p:spPr bwMode="auto">
          <a:xfrm>
            <a:off x="3124200" y="14224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" name="Rectangle 186"/>
          <p:cNvSpPr>
            <a:spLocks noChangeArrowheads="1"/>
          </p:cNvSpPr>
          <p:nvPr/>
        </p:nvSpPr>
        <p:spPr bwMode="auto">
          <a:xfrm>
            <a:off x="3581400" y="14224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" name="Rectangle 187"/>
          <p:cNvSpPr>
            <a:spLocks noChangeArrowheads="1"/>
          </p:cNvSpPr>
          <p:nvPr/>
        </p:nvSpPr>
        <p:spPr bwMode="auto">
          <a:xfrm>
            <a:off x="4038600" y="14224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" name="Rectangle 188"/>
          <p:cNvSpPr>
            <a:spLocks noChangeArrowheads="1"/>
          </p:cNvSpPr>
          <p:nvPr/>
        </p:nvSpPr>
        <p:spPr bwMode="auto">
          <a:xfrm>
            <a:off x="4495800" y="14224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" name="Rectangle 189"/>
          <p:cNvSpPr>
            <a:spLocks noChangeArrowheads="1"/>
          </p:cNvSpPr>
          <p:nvPr/>
        </p:nvSpPr>
        <p:spPr bwMode="auto">
          <a:xfrm>
            <a:off x="4953000" y="14224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2" name="Rectangle 190"/>
          <p:cNvSpPr>
            <a:spLocks noChangeArrowheads="1"/>
          </p:cNvSpPr>
          <p:nvPr/>
        </p:nvSpPr>
        <p:spPr bwMode="auto">
          <a:xfrm>
            <a:off x="2667000" y="46228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3" name="Rectangle 191"/>
          <p:cNvSpPr>
            <a:spLocks noChangeArrowheads="1"/>
          </p:cNvSpPr>
          <p:nvPr/>
        </p:nvSpPr>
        <p:spPr bwMode="auto">
          <a:xfrm>
            <a:off x="3124200" y="46228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" name="Rectangle 192"/>
          <p:cNvSpPr>
            <a:spLocks noChangeArrowheads="1"/>
          </p:cNvSpPr>
          <p:nvPr/>
        </p:nvSpPr>
        <p:spPr bwMode="auto">
          <a:xfrm>
            <a:off x="3581400" y="46228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" name="Rectangle 193"/>
          <p:cNvSpPr>
            <a:spLocks noChangeArrowheads="1"/>
          </p:cNvSpPr>
          <p:nvPr/>
        </p:nvSpPr>
        <p:spPr bwMode="auto">
          <a:xfrm>
            <a:off x="4038600" y="46228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" name="Rectangle 194"/>
          <p:cNvSpPr>
            <a:spLocks noChangeArrowheads="1"/>
          </p:cNvSpPr>
          <p:nvPr/>
        </p:nvSpPr>
        <p:spPr bwMode="auto">
          <a:xfrm>
            <a:off x="4495800" y="46228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7" name="Rectangle 195"/>
          <p:cNvSpPr>
            <a:spLocks noChangeArrowheads="1"/>
          </p:cNvSpPr>
          <p:nvPr/>
        </p:nvSpPr>
        <p:spPr bwMode="auto">
          <a:xfrm>
            <a:off x="4953000" y="46228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" name="Rectangle 196"/>
          <p:cNvSpPr>
            <a:spLocks noChangeArrowheads="1"/>
          </p:cNvSpPr>
          <p:nvPr/>
        </p:nvSpPr>
        <p:spPr bwMode="auto">
          <a:xfrm>
            <a:off x="2209800" y="23368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" name="Rectangle 197"/>
          <p:cNvSpPr>
            <a:spLocks noChangeArrowheads="1"/>
          </p:cNvSpPr>
          <p:nvPr/>
        </p:nvSpPr>
        <p:spPr bwMode="auto">
          <a:xfrm>
            <a:off x="2209800" y="27940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" name="Rectangle 198"/>
          <p:cNvSpPr>
            <a:spLocks noChangeArrowheads="1"/>
          </p:cNvSpPr>
          <p:nvPr/>
        </p:nvSpPr>
        <p:spPr bwMode="auto">
          <a:xfrm>
            <a:off x="2209800" y="18796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" name="Rectangle 199"/>
          <p:cNvSpPr>
            <a:spLocks noChangeArrowheads="1"/>
          </p:cNvSpPr>
          <p:nvPr/>
        </p:nvSpPr>
        <p:spPr bwMode="auto">
          <a:xfrm>
            <a:off x="6324600" y="23368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" name="Rectangle 200"/>
          <p:cNvSpPr>
            <a:spLocks noChangeArrowheads="1"/>
          </p:cNvSpPr>
          <p:nvPr/>
        </p:nvSpPr>
        <p:spPr bwMode="auto">
          <a:xfrm>
            <a:off x="6324600" y="27940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3" name="Rectangle 201"/>
          <p:cNvSpPr>
            <a:spLocks noChangeArrowheads="1"/>
          </p:cNvSpPr>
          <p:nvPr/>
        </p:nvSpPr>
        <p:spPr bwMode="auto">
          <a:xfrm>
            <a:off x="6324600" y="18796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" name="Rectangle 202"/>
          <p:cNvSpPr>
            <a:spLocks noChangeArrowheads="1"/>
          </p:cNvSpPr>
          <p:nvPr/>
        </p:nvSpPr>
        <p:spPr bwMode="auto">
          <a:xfrm>
            <a:off x="2667000" y="3708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" name="Rectangle 203"/>
          <p:cNvSpPr>
            <a:spLocks noChangeArrowheads="1"/>
          </p:cNvSpPr>
          <p:nvPr/>
        </p:nvSpPr>
        <p:spPr bwMode="auto">
          <a:xfrm>
            <a:off x="3124200" y="3708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" name="Rectangle 204"/>
          <p:cNvSpPr>
            <a:spLocks noChangeArrowheads="1"/>
          </p:cNvSpPr>
          <p:nvPr/>
        </p:nvSpPr>
        <p:spPr bwMode="auto">
          <a:xfrm>
            <a:off x="3581400" y="3708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" name="Rectangle 205"/>
          <p:cNvSpPr>
            <a:spLocks noChangeArrowheads="1"/>
          </p:cNvSpPr>
          <p:nvPr/>
        </p:nvSpPr>
        <p:spPr bwMode="auto">
          <a:xfrm>
            <a:off x="4038600" y="3708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" name="Rectangle 206"/>
          <p:cNvSpPr>
            <a:spLocks noChangeArrowheads="1"/>
          </p:cNvSpPr>
          <p:nvPr/>
        </p:nvSpPr>
        <p:spPr bwMode="auto">
          <a:xfrm>
            <a:off x="4495800" y="3708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" name="Rectangle 207"/>
          <p:cNvSpPr>
            <a:spLocks noChangeArrowheads="1"/>
          </p:cNvSpPr>
          <p:nvPr/>
        </p:nvSpPr>
        <p:spPr bwMode="auto">
          <a:xfrm>
            <a:off x="4953000" y="3708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" name="Rectangle 208"/>
          <p:cNvSpPr>
            <a:spLocks noChangeArrowheads="1"/>
          </p:cNvSpPr>
          <p:nvPr/>
        </p:nvSpPr>
        <p:spPr bwMode="auto">
          <a:xfrm>
            <a:off x="2209800" y="37084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" name="Rectangle 209"/>
          <p:cNvSpPr>
            <a:spLocks noChangeArrowheads="1"/>
          </p:cNvSpPr>
          <p:nvPr/>
        </p:nvSpPr>
        <p:spPr bwMode="auto">
          <a:xfrm>
            <a:off x="6324600" y="37084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" name="Rectangle 210"/>
          <p:cNvSpPr>
            <a:spLocks noChangeArrowheads="1"/>
          </p:cNvSpPr>
          <p:nvPr/>
        </p:nvSpPr>
        <p:spPr bwMode="auto">
          <a:xfrm>
            <a:off x="2667000" y="3251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" name="Rectangle 211"/>
          <p:cNvSpPr>
            <a:spLocks noChangeArrowheads="1"/>
          </p:cNvSpPr>
          <p:nvPr/>
        </p:nvSpPr>
        <p:spPr bwMode="auto">
          <a:xfrm>
            <a:off x="3124200" y="3251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4" name="Rectangle 212"/>
          <p:cNvSpPr>
            <a:spLocks noChangeArrowheads="1"/>
          </p:cNvSpPr>
          <p:nvPr/>
        </p:nvSpPr>
        <p:spPr bwMode="auto">
          <a:xfrm>
            <a:off x="3581400" y="3251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" name="Rectangle 213"/>
          <p:cNvSpPr>
            <a:spLocks noChangeArrowheads="1"/>
          </p:cNvSpPr>
          <p:nvPr/>
        </p:nvSpPr>
        <p:spPr bwMode="auto">
          <a:xfrm>
            <a:off x="4038600" y="3251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6" name="Rectangle 214"/>
          <p:cNvSpPr>
            <a:spLocks noChangeArrowheads="1"/>
          </p:cNvSpPr>
          <p:nvPr/>
        </p:nvSpPr>
        <p:spPr bwMode="auto">
          <a:xfrm>
            <a:off x="4495800" y="3251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" name="Rectangle 215"/>
          <p:cNvSpPr>
            <a:spLocks noChangeArrowheads="1"/>
          </p:cNvSpPr>
          <p:nvPr/>
        </p:nvSpPr>
        <p:spPr bwMode="auto">
          <a:xfrm>
            <a:off x="4953000" y="3251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8" name="Rectangle 216"/>
          <p:cNvSpPr>
            <a:spLocks noChangeArrowheads="1"/>
          </p:cNvSpPr>
          <p:nvPr/>
        </p:nvSpPr>
        <p:spPr bwMode="auto">
          <a:xfrm>
            <a:off x="2209800" y="32512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" name="Rectangle 217"/>
          <p:cNvSpPr>
            <a:spLocks noChangeArrowheads="1"/>
          </p:cNvSpPr>
          <p:nvPr/>
        </p:nvSpPr>
        <p:spPr bwMode="auto">
          <a:xfrm>
            <a:off x="6324600" y="32512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" name="Rectangle 218"/>
          <p:cNvSpPr>
            <a:spLocks noChangeArrowheads="1"/>
          </p:cNvSpPr>
          <p:nvPr/>
        </p:nvSpPr>
        <p:spPr bwMode="auto">
          <a:xfrm>
            <a:off x="2667000" y="4165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" name="Rectangle 219"/>
          <p:cNvSpPr>
            <a:spLocks noChangeArrowheads="1"/>
          </p:cNvSpPr>
          <p:nvPr/>
        </p:nvSpPr>
        <p:spPr bwMode="auto">
          <a:xfrm>
            <a:off x="3124200" y="4165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2" name="Rectangle 220"/>
          <p:cNvSpPr>
            <a:spLocks noChangeArrowheads="1"/>
          </p:cNvSpPr>
          <p:nvPr/>
        </p:nvSpPr>
        <p:spPr bwMode="auto">
          <a:xfrm>
            <a:off x="3581400" y="4165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" name="Rectangle 221"/>
          <p:cNvSpPr>
            <a:spLocks noChangeArrowheads="1"/>
          </p:cNvSpPr>
          <p:nvPr/>
        </p:nvSpPr>
        <p:spPr bwMode="auto">
          <a:xfrm>
            <a:off x="4038600" y="4165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" name="Rectangle 222"/>
          <p:cNvSpPr>
            <a:spLocks noChangeArrowheads="1"/>
          </p:cNvSpPr>
          <p:nvPr/>
        </p:nvSpPr>
        <p:spPr bwMode="auto">
          <a:xfrm>
            <a:off x="4495800" y="4165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" name="Rectangle 223"/>
          <p:cNvSpPr>
            <a:spLocks noChangeArrowheads="1"/>
          </p:cNvSpPr>
          <p:nvPr/>
        </p:nvSpPr>
        <p:spPr bwMode="auto">
          <a:xfrm>
            <a:off x="4953000" y="4165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" name="Rectangle 224"/>
          <p:cNvSpPr>
            <a:spLocks noChangeArrowheads="1"/>
          </p:cNvSpPr>
          <p:nvPr/>
        </p:nvSpPr>
        <p:spPr bwMode="auto">
          <a:xfrm>
            <a:off x="2209800" y="41656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" name="Rectangle 225"/>
          <p:cNvSpPr>
            <a:spLocks noChangeArrowheads="1"/>
          </p:cNvSpPr>
          <p:nvPr/>
        </p:nvSpPr>
        <p:spPr bwMode="auto">
          <a:xfrm>
            <a:off x="6324600" y="41656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8" name="Rectangle 226"/>
          <p:cNvSpPr>
            <a:spLocks noChangeArrowheads="1"/>
          </p:cNvSpPr>
          <p:nvPr/>
        </p:nvSpPr>
        <p:spPr bwMode="auto">
          <a:xfrm>
            <a:off x="5410200" y="2336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" name="Rectangle 227"/>
          <p:cNvSpPr>
            <a:spLocks noChangeArrowheads="1"/>
          </p:cNvSpPr>
          <p:nvPr/>
        </p:nvSpPr>
        <p:spPr bwMode="auto">
          <a:xfrm>
            <a:off x="5410200" y="2794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" name="Rectangle 228"/>
          <p:cNvSpPr>
            <a:spLocks noChangeArrowheads="1"/>
          </p:cNvSpPr>
          <p:nvPr/>
        </p:nvSpPr>
        <p:spPr bwMode="auto">
          <a:xfrm>
            <a:off x="5410200" y="1879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" name="Rectangle 229"/>
          <p:cNvSpPr>
            <a:spLocks noChangeArrowheads="1"/>
          </p:cNvSpPr>
          <p:nvPr/>
        </p:nvSpPr>
        <p:spPr bwMode="auto">
          <a:xfrm>
            <a:off x="5410200" y="14224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" name="Rectangle 230"/>
          <p:cNvSpPr>
            <a:spLocks noChangeArrowheads="1"/>
          </p:cNvSpPr>
          <p:nvPr/>
        </p:nvSpPr>
        <p:spPr bwMode="auto">
          <a:xfrm>
            <a:off x="5410200" y="46228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" name="Rectangle 231"/>
          <p:cNvSpPr>
            <a:spLocks noChangeArrowheads="1"/>
          </p:cNvSpPr>
          <p:nvPr/>
        </p:nvSpPr>
        <p:spPr bwMode="auto">
          <a:xfrm>
            <a:off x="5410200" y="3708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4" name="Rectangle 232"/>
          <p:cNvSpPr>
            <a:spLocks noChangeArrowheads="1"/>
          </p:cNvSpPr>
          <p:nvPr/>
        </p:nvSpPr>
        <p:spPr bwMode="auto">
          <a:xfrm>
            <a:off x="5410200" y="3251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5" name="Rectangle 233"/>
          <p:cNvSpPr>
            <a:spLocks noChangeArrowheads="1"/>
          </p:cNvSpPr>
          <p:nvPr/>
        </p:nvSpPr>
        <p:spPr bwMode="auto">
          <a:xfrm>
            <a:off x="5410200" y="4165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6" name="Rectangle 234"/>
          <p:cNvSpPr>
            <a:spLocks noChangeArrowheads="1"/>
          </p:cNvSpPr>
          <p:nvPr/>
        </p:nvSpPr>
        <p:spPr bwMode="auto">
          <a:xfrm>
            <a:off x="5867400" y="2336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7" name="Rectangle 235"/>
          <p:cNvSpPr>
            <a:spLocks noChangeArrowheads="1"/>
          </p:cNvSpPr>
          <p:nvPr/>
        </p:nvSpPr>
        <p:spPr bwMode="auto">
          <a:xfrm>
            <a:off x="5867400" y="2794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8" name="Rectangle 237"/>
          <p:cNvSpPr>
            <a:spLocks noChangeArrowheads="1"/>
          </p:cNvSpPr>
          <p:nvPr/>
        </p:nvSpPr>
        <p:spPr bwMode="auto">
          <a:xfrm>
            <a:off x="5867400" y="14224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9" name="Rectangle 238"/>
          <p:cNvSpPr>
            <a:spLocks noChangeArrowheads="1"/>
          </p:cNvSpPr>
          <p:nvPr/>
        </p:nvSpPr>
        <p:spPr bwMode="auto">
          <a:xfrm>
            <a:off x="5867400" y="46228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0" name="Rectangle 239"/>
          <p:cNvSpPr>
            <a:spLocks noChangeArrowheads="1"/>
          </p:cNvSpPr>
          <p:nvPr/>
        </p:nvSpPr>
        <p:spPr bwMode="auto">
          <a:xfrm>
            <a:off x="5867400" y="3708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1" name="Rectangle 240"/>
          <p:cNvSpPr>
            <a:spLocks noChangeArrowheads="1"/>
          </p:cNvSpPr>
          <p:nvPr/>
        </p:nvSpPr>
        <p:spPr bwMode="auto">
          <a:xfrm>
            <a:off x="5867400" y="3251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" name="Rectangle 241"/>
          <p:cNvSpPr>
            <a:spLocks noChangeArrowheads="1"/>
          </p:cNvSpPr>
          <p:nvPr/>
        </p:nvSpPr>
        <p:spPr bwMode="auto">
          <a:xfrm>
            <a:off x="5867400" y="4165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" name="Line 242"/>
          <p:cNvSpPr>
            <a:spLocks noChangeShapeType="1"/>
          </p:cNvSpPr>
          <p:nvPr/>
        </p:nvSpPr>
        <p:spPr bwMode="auto">
          <a:xfrm>
            <a:off x="1828800" y="3860800"/>
            <a:ext cx="6096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243"/>
          <p:cNvSpPr>
            <a:spLocks noChangeShapeType="1"/>
          </p:cNvSpPr>
          <p:nvPr/>
        </p:nvSpPr>
        <p:spPr bwMode="auto">
          <a:xfrm flipH="1">
            <a:off x="6553200" y="3022600"/>
            <a:ext cx="5334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244"/>
          <p:cNvSpPr>
            <a:spLocks noChangeShapeType="1"/>
          </p:cNvSpPr>
          <p:nvPr/>
        </p:nvSpPr>
        <p:spPr bwMode="auto">
          <a:xfrm>
            <a:off x="2362200" y="1498600"/>
            <a:ext cx="533400" cy="1524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245"/>
          <p:cNvSpPr>
            <a:spLocks noChangeShapeType="1"/>
          </p:cNvSpPr>
          <p:nvPr/>
        </p:nvSpPr>
        <p:spPr bwMode="auto">
          <a:xfrm flipH="1" flipV="1">
            <a:off x="5562600" y="4927600"/>
            <a:ext cx="533400" cy="3810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72192"/>
              </p:ext>
            </p:extLst>
          </p:nvPr>
        </p:nvGraphicFramePr>
        <p:xfrm>
          <a:off x="4514850" y="3448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5" name="Equation" r:id="rId13" imgW="114151" imgH="215619" progId="Equation.3">
                  <p:embed/>
                </p:oleObj>
              </mc:Choice>
              <mc:Fallback>
                <p:oleObj name="Equation" r:id="rId1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48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57538"/>
              </p:ext>
            </p:extLst>
          </p:nvPr>
        </p:nvGraphicFramePr>
        <p:xfrm>
          <a:off x="4514850" y="3448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6" name="Equation" r:id="rId15" imgW="114151" imgH="215619" progId="Equation.3">
                  <p:embed/>
                </p:oleObj>
              </mc:Choice>
              <mc:Fallback>
                <p:oleObj name="Equation" r:id="rId1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48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Line 252"/>
          <p:cNvSpPr>
            <a:spLocks noChangeShapeType="1"/>
          </p:cNvSpPr>
          <p:nvPr/>
        </p:nvSpPr>
        <p:spPr bwMode="auto">
          <a:xfrm flipV="1">
            <a:off x="1524000" y="3937000"/>
            <a:ext cx="2209800" cy="1676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Rectangle 228"/>
          <p:cNvSpPr>
            <a:spLocks noChangeArrowheads="1"/>
          </p:cNvSpPr>
          <p:nvPr/>
        </p:nvSpPr>
        <p:spPr bwMode="auto">
          <a:xfrm>
            <a:off x="5867400" y="1879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6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6499"/>
            <a:ext cx="4292600" cy="5304659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Each MATLAB array is </a:t>
            </a:r>
            <a:r>
              <a:rPr lang="en-US" sz="2000">
                <a:latin typeface="Arial" pitchFamily="34" charset="0"/>
                <a:cs typeface="Arial" pitchFamily="34" charset="0"/>
              </a:rPr>
              <a:t>allocated in contiguous address space. 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charset="0"/>
              </a:rPr>
              <a:t>W</a:t>
            </a:r>
            <a:r>
              <a:rPr lang="en-US" sz="2000" smtClean="0">
                <a:latin typeface="Arial" charset="0"/>
              </a:rPr>
              <a:t>hat </a:t>
            </a:r>
            <a:r>
              <a:rPr lang="en-US" sz="2000">
                <a:latin typeface="Arial" charset="0"/>
              </a:rPr>
              <a:t>happens if you </a:t>
            </a:r>
            <a:r>
              <a:rPr lang="en-US" sz="2000" i="1">
                <a:solidFill>
                  <a:schemeClr val="tx2"/>
                </a:solidFill>
                <a:latin typeface="Arial" charset="0"/>
              </a:rPr>
              <a:t>don’t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preallocate array </a:t>
            </a:r>
            <a:r>
              <a:rPr lang="en-US" sz="2000" smtClean="0">
                <a:latin typeface="Arial" charset="0"/>
              </a:rPr>
              <a:t>x ?</a:t>
            </a:r>
            <a:endParaRPr lang="en-US" sz="2000">
              <a:latin typeface="Arial" charset="0"/>
            </a:endParaRPr>
          </a:p>
          <a:p>
            <a:endParaRPr lang="en-US" sz="2000">
              <a:latin typeface="Arial" charset="0"/>
            </a:endParaRPr>
          </a:p>
          <a:p>
            <a:pPr marL="0" indent="0">
              <a:buNone/>
            </a:pPr>
            <a:r>
              <a:rPr lang="en-US" sz="2000" i="1">
                <a:latin typeface="Arial" charset="0"/>
              </a:rPr>
              <a:t>x = 1;</a:t>
            </a:r>
          </a:p>
          <a:p>
            <a:pPr marL="0" indent="0">
              <a:buNone/>
            </a:pPr>
            <a:r>
              <a:rPr lang="en-US" sz="2000" i="1">
                <a:latin typeface="Arial" charset="0"/>
              </a:rPr>
              <a:t>for i=2:4</a:t>
            </a:r>
          </a:p>
          <a:p>
            <a:pPr marL="0" indent="0">
              <a:buNone/>
            </a:pPr>
            <a:r>
              <a:rPr lang="en-US" sz="2000" i="1" smtClean="0">
                <a:latin typeface="Arial" charset="0"/>
              </a:rPr>
              <a:t>   </a:t>
            </a:r>
            <a:r>
              <a:rPr lang="en-US" sz="2000" i="1">
                <a:latin typeface="Arial" charset="0"/>
              </a:rPr>
              <a:t>x(i) = i;</a:t>
            </a:r>
          </a:p>
          <a:p>
            <a:pPr marL="0" indent="0">
              <a:buNone/>
            </a:pPr>
            <a:r>
              <a:rPr lang="en-US" sz="2000" i="1">
                <a:latin typeface="Arial" charset="0"/>
              </a:rPr>
              <a:t>end</a:t>
            </a:r>
          </a:p>
          <a:p>
            <a:pPr marL="0" indent="0"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To satisfy contiguous memory placement rule, x may need to be moved from one memory segment to another many times during iteration process.</a:t>
            </a:r>
          </a:p>
          <a:p>
            <a:pPr marL="0" indent="0">
              <a:buNone/>
            </a:pPr>
            <a:endParaRPr lang="en-US" sz="200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smtClean="0">
              <a:latin typeface="Arial" charset="0"/>
            </a:endParaRPr>
          </a:p>
          <a:p>
            <a:pPr marL="0" indent="0">
              <a:buNone/>
            </a:pPr>
            <a:endParaRPr lang="en-US" i="1">
              <a:latin typeface="Arial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Does MATLAB Allocate Arrays 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6308"/>
              </p:ext>
            </p:extLst>
          </p:nvPr>
        </p:nvGraphicFramePr>
        <p:xfrm>
          <a:off x="5232400" y="1315808"/>
          <a:ext cx="3467100" cy="5029200"/>
        </p:xfrm>
        <a:graphic>
          <a:graphicData uri="http://schemas.openxmlformats.org/drawingml/2006/table">
            <a:tbl>
              <a:tblPr/>
              <a:tblGrid>
                <a:gridCol w="1358900"/>
                <a:gridCol w="2108200"/>
              </a:tblGrid>
              <a:tr h="63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Memory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Address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Array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Element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1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. . 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10004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10005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10006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4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10007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E6B"/>
                          </a:solidFill>
                          <a:effectLst/>
                          <a:latin typeface="Garamond" pitchFamily="18" charset="0"/>
                        </a:rPr>
                        <a:t>x(4)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5" name="Curved Left Arrow 4"/>
          <p:cNvSpPr/>
          <p:nvPr/>
        </p:nvSpPr>
        <p:spPr>
          <a:xfrm>
            <a:off x="7188200" y="2197100"/>
            <a:ext cx="406400" cy="78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7188200" y="3124200"/>
            <a:ext cx="406400" cy="825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7188200" y="4140200"/>
            <a:ext cx="558800" cy="14859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79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Five-point Finite-difference Stencil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86400" y="1752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791200" y="1752600"/>
            <a:ext cx="1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572000" y="2667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4572000" y="2209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943600" y="2667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5943600" y="2209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6400800" y="1752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" name="Rectangle 45"/>
          <p:cNvSpPr>
            <a:spLocks noChangeArrowheads="1"/>
          </p:cNvSpPr>
          <p:nvPr/>
        </p:nvSpPr>
        <p:spPr bwMode="auto">
          <a:xfrm>
            <a:off x="6400800" y="2667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6400800" y="2209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6858000" y="1752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6858000" y="2667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" name="Rectangle 79"/>
          <p:cNvSpPr>
            <a:spLocks noChangeArrowheads="1"/>
          </p:cNvSpPr>
          <p:nvPr/>
        </p:nvSpPr>
        <p:spPr bwMode="auto">
          <a:xfrm>
            <a:off x="6858000" y="2209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" name="Rectangle 80"/>
          <p:cNvSpPr>
            <a:spLocks noChangeArrowheads="1"/>
          </p:cNvSpPr>
          <p:nvPr/>
        </p:nvSpPr>
        <p:spPr bwMode="auto">
          <a:xfrm>
            <a:off x="7315200" y="1752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Rectangle 81"/>
          <p:cNvSpPr>
            <a:spLocks noChangeArrowheads="1"/>
          </p:cNvSpPr>
          <p:nvPr/>
        </p:nvSpPr>
        <p:spPr bwMode="auto">
          <a:xfrm>
            <a:off x="7315200" y="2667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" name="Rectangle 84"/>
          <p:cNvSpPr>
            <a:spLocks noChangeArrowheads="1"/>
          </p:cNvSpPr>
          <p:nvPr/>
        </p:nvSpPr>
        <p:spPr bwMode="auto">
          <a:xfrm>
            <a:off x="7772400" y="2667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 x</a:t>
            </a:r>
          </a:p>
        </p:txBody>
      </p:sp>
      <p:sp>
        <p:nvSpPr>
          <p:cNvPr id="23" name="Rectangle 122"/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" name="Rectangle 123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" name="Rectangle 125"/>
          <p:cNvSpPr>
            <a:spLocks noChangeArrowheads="1"/>
          </p:cNvSpPr>
          <p:nvPr/>
        </p:nvSpPr>
        <p:spPr bwMode="auto">
          <a:xfrm>
            <a:off x="5943600" y="3124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" name="Rectangle 126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Rectangle 128"/>
          <p:cNvSpPr>
            <a:spLocks noChangeArrowheads="1"/>
          </p:cNvSpPr>
          <p:nvPr/>
        </p:nvSpPr>
        <p:spPr bwMode="auto">
          <a:xfrm>
            <a:off x="6400800" y="3124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" name="Rectangle 129"/>
          <p:cNvSpPr>
            <a:spLocks noChangeArrowheads="1"/>
          </p:cNvSpPr>
          <p:nvPr/>
        </p:nvSpPr>
        <p:spPr bwMode="auto">
          <a:xfrm>
            <a:off x="6400800" y="3581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" name="Rectangle 131"/>
          <p:cNvSpPr>
            <a:spLocks noChangeArrowheads="1"/>
          </p:cNvSpPr>
          <p:nvPr/>
        </p:nvSpPr>
        <p:spPr bwMode="auto">
          <a:xfrm>
            <a:off x="6858000" y="3124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" name="Rectangle 132"/>
          <p:cNvSpPr>
            <a:spLocks noChangeArrowheads="1"/>
          </p:cNvSpPr>
          <p:nvPr/>
        </p:nvSpPr>
        <p:spPr bwMode="auto">
          <a:xfrm>
            <a:off x="6858000" y="3581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Rectangle 134"/>
          <p:cNvSpPr>
            <a:spLocks noChangeArrowheads="1"/>
          </p:cNvSpPr>
          <p:nvPr/>
        </p:nvSpPr>
        <p:spPr bwMode="auto">
          <a:xfrm>
            <a:off x="7315200" y="3124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2" name="Rectangle 135"/>
          <p:cNvSpPr>
            <a:spLocks noChangeArrowheads="1"/>
          </p:cNvSpPr>
          <p:nvPr/>
        </p:nvSpPr>
        <p:spPr bwMode="auto">
          <a:xfrm>
            <a:off x="7315200" y="3581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" name="Rectangle 137"/>
          <p:cNvSpPr>
            <a:spLocks noChangeArrowheads="1"/>
          </p:cNvSpPr>
          <p:nvPr/>
        </p:nvSpPr>
        <p:spPr bwMode="auto">
          <a:xfrm>
            <a:off x="7772400" y="3124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" name="Rectangle 138"/>
          <p:cNvSpPr>
            <a:spLocks noChangeArrowheads="1"/>
          </p:cNvSpPr>
          <p:nvPr/>
        </p:nvSpPr>
        <p:spPr bwMode="auto">
          <a:xfrm>
            <a:off x="7772400" y="3581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" name="Rectangle 140"/>
          <p:cNvSpPr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6" name="Rectangle 141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" name="Rectangle 143"/>
          <p:cNvSpPr>
            <a:spLocks noChangeArrowheads="1"/>
          </p:cNvSpPr>
          <p:nvPr/>
        </p:nvSpPr>
        <p:spPr bwMode="auto">
          <a:xfrm>
            <a:off x="5943600" y="4038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" name="Rectangle 144"/>
          <p:cNvSpPr>
            <a:spLocks noChangeArrowheads="1"/>
          </p:cNvSpPr>
          <p:nvPr/>
        </p:nvSpPr>
        <p:spPr bwMode="auto">
          <a:xfrm>
            <a:off x="5943600" y="4495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" name="Rectangle 146"/>
          <p:cNvSpPr>
            <a:spLocks noChangeArrowheads="1"/>
          </p:cNvSpPr>
          <p:nvPr/>
        </p:nvSpPr>
        <p:spPr bwMode="auto">
          <a:xfrm>
            <a:off x="6400800" y="4038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" name="Rectangle 147"/>
          <p:cNvSpPr>
            <a:spLocks noChangeArrowheads="1"/>
          </p:cNvSpPr>
          <p:nvPr/>
        </p:nvSpPr>
        <p:spPr bwMode="auto">
          <a:xfrm>
            <a:off x="6400800" y="4495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" name="Rectangle 149"/>
          <p:cNvSpPr>
            <a:spLocks noChangeArrowheads="1"/>
          </p:cNvSpPr>
          <p:nvPr/>
        </p:nvSpPr>
        <p:spPr bwMode="auto">
          <a:xfrm>
            <a:off x="6858000" y="4038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2" name="Rectangle 155"/>
          <p:cNvSpPr>
            <a:spLocks noChangeArrowheads="1"/>
          </p:cNvSpPr>
          <p:nvPr/>
        </p:nvSpPr>
        <p:spPr bwMode="auto">
          <a:xfrm>
            <a:off x="7772400" y="4038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3" name="Text Box 161"/>
          <p:cNvSpPr txBox="1">
            <a:spLocks noChangeArrowheads="1"/>
          </p:cNvSpPr>
          <p:nvPr/>
        </p:nvSpPr>
        <p:spPr bwMode="auto">
          <a:xfrm>
            <a:off x="381000" y="1447800"/>
            <a:ext cx="35814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omic Sans MS" pitchFamily="66" charset="0"/>
              </a:rPr>
              <a:t>       </a:t>
            </a:r>
            <a:r>
              <a:rPr lang="en-US" sz="2000">
                <a:latin typeface="Arial" charset="0"/>
              </a:rPr>
              <a:t>Interior cells.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Where solution of the Laplace equation is sought. </a:t>
            </a:r>
          </a:p>
        </p:txBody>
      </p:sp>
      <p:sp>
        <p:nvSpPr>
          <p:cNvPr id="45" name="Rectangle 164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" name="Rectangle 165"/>
          <p:cNvSpPr>
            <a:spLocks noChangeArrowheads="1"/>
          </p:cNvSpPr>
          <p:nvPr/>
        </p:nvSpPr>
        <p:spPr bwMode="auto">
          <a:xfrm>
            <a:off x="5943600" y="49530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7" name="Rectangle 166"/>
          <p:cNvSpPr>
            <a:spLocks noChangeArrowheads="1"/>
          </p:cNvSpPr>
          <p:nvPr/>
        </p:nvSpPr>
        <p:spPr bwMode="auto">
          <a:xfrm>
            <a:off x="6400800" y="49530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" name="Rectangle 167"/>
          <p:cNvSpPr>
            <a:spLocks noChangeArrowheads="1"/>
          </p:cNvSpPr>
          <p:nvPr/>
        </p:nvSpPr>
        <p:spPr bwMode="auto">
          <a:xfrm>
            <a:off x="6858000" y="49530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" name="Rectangle 169"/>
          <p:cNvSpPr>
            <a:spLocks noChangeArrowheads="1"/>
          </p:cNvSpPr>
          <p:nvPr/>
        </p:nvSpPr>
        <p:spPr bwMode="auto">
          <a:xfrm>
            <a:off x="7772400" y="49530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" name="Rectangle 171"/>
          <p:cNvSpPr>
            <a:spLocks noChangeArrowheads="1"/>
          </p:cNvSpPr>
          <p:nvPr/>
        </p:nvSpPr>
        <p:spPr bwMode="auto">
          <a:xfrm>
            <a:off x="8229600" y="26670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" name="Rectangle 173"/>
          <p:cNvSpPr>
            <a:spLocks noChangeArrowheads="1"/>
          </p:cNvSpPr>
          <p:nvPr/>
        </p:nvSpPr>
        <p:spPr bwMode="auto">
          <a:xfrm>
            <a:off x="8229600" y="31242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" name="Rectangle 174"/>
          <p:cNvSpPr>
            <a:spLocks noChangeArrowheads="1"/>
          </p:cNvSpPr>
          <p:nvPr/>
        </p:nvSpPr>
        <p:spPr bwMode="auto">
          <a:xfrm>
            <a:off x="8229600" y="35814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3" name="Rectangle 176"/>
          <p:cNvSpPr>
            <a:spLocks noChangeArrowheads="1"/>
          </p:cNvSpPr>
          <p:nvPr/>
        </p:nvSpPr>
        <p:spPr bwMode="auto">
          <a:xfrm>
            <a:off x="8229600" y="40386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" name="Rectangle 177"/>
          <p:cNvSpPr>
            <a:spLocks noChangeArrowheads="1"/>
          </p:cNvSpPr>
          <p:nvPr/>
        </p:nvSpPr>
        <p:spPr bwMode="auto">
          <a:xfrm>
            <a:off x="8229600" y="44958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" name="Rectangle 180"/>
          <p:cNvSpPr>
            <a:spLocks noChangeArrowheads="1"/>
          </p:cNvSpPr>
          <p:nvPr/>
        </p:nvSpPr>
        <p:spPr bwMode="auto">
          <a:xfrm>
            <a:off x="4114800" y="26670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" name="Rectangle 181"/>
          <p:cNvSpPr>
            <a:spLocks noChangeArrowheads="1"/>
          </p:cNvSpPr>
          <p:nvPr/>
        </p:nvSpPr>
        <p:spPr bwMode="auto">
          <a:xfrm>
            <a:off x="4114800" y="22098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" name="Rectangle 182"/>
          <p:cNvSpPr>
            <a:spLocks noChangeArrowheads="1"/>
          </p:cNvSpPr>
          <p:nvPr/>
        </p:nvSpPr>
        <p:spPr bwMode="auto">
          <a:xfrm>
            <a:off x="4114800" y="31242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" name="Rectangle 183"/>
          <p:cNvSpPr>
            <a:spLocks noChangeArrowheads="1"/>
          </p:cNvSpPr>
          <p:nvPr/>
        </p:nvSpPr>
        <p:spPr bwMode="auto">
          <a:xfrm>
            <a:off x="4114800" y="35814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" name="Rectangle 185"/>
          <p:cNvSpPr>
            <a:spLocks noChangeArrowheads="1"/>
          </p:cNvSpPr>
          <p:nvPr/>
        </p:nvSpPr>
        <p:spPr bwMode="auto">
          <a:xfrm>
            <a:off x="4114800" y="40386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" name="Rectangle 186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" name="Rectangle 188"/>
          <p:cNvSpPr>
            <a:spLocks noChangeArrowheads="1"/>
          </p:cNvSpPr>
          <p:nvPr/>
        </p:nvSpPr>
        <p:spPr bwMode="auto">
          <a:xfrm>
            <a:off x="4572000" y="17526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" name="Rectangle 189"/>
          <p:cNvSpPr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" name="Rectangle 190"/>
          <p:cNvSpPr>
            <a:spLocks noChangeArrowheads="1"/>
          </p:cNvSpPr>
          <p:nvPr/>
        </p:nvSpPr>
        <p:spPr bwMode="auto">
          <a:xfrm>
            <a:off x="6400800" y="17526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4" name="Rectangle 191"/>
          <p:cNvSpPr>
            <a:spLocks noChangeArrowheads="1"/>
          </p:cNvSpPr>
          <p:nvPr/>
        </p:nvSpPr>
        <p:spPr bwMode="auto">
          <a:xfrm>
            <a:off x="6858000" y="17526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" name="Rectangle 192"/>
          <p:cNvSpPr>
            <a:spLocks noChangeArrowheads="1"/>
          </p:cNvSpPr>
          <p:nvPr/>
        </p:nvSpPr>
        <p:spPr bwMode="auto">
          <a:xfrm>
            <a:off x="7315200" y="17526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6" name="Rectangle 204"/>
          <p:cNvSpPr>
            <a:spLocks noChangeArrowheads="1"/>
          </p:cNvSpPr>
          <p:nvPr/>
        </p:nvSpPr>
        <p:spPr bwMode="auto">
          <a:xfrm>
            <a:off x="381000" y="3546475"/>
            <a:ext cx="3733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Comic Sans MS" pitchFamily="66" charset="0"/>
              </a:rPr>
              <a:t>            </a:t>
            </a:r>
            <a:r>
              <a:rPr lang="en-US" sz="2000">
                <a:latin typeface="Arial" charset="0"/>
              </a:rPr>
              <a:t>Exterior cells.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Green cells denote cells where homogeneous boundary conditions are imposed while non-homogeneous boundary conditions are colored in blue.</a:t>
            </a:r>
          </a:p>
        </p:txBody>
      </p:sp>
      <p:sp>
        <p:nvSpPr>
          <p:cNvPr id="67" name="Rectangle 205"/>
          <p:cNvSpPr>
            <a:spLocks noChangeArrowheads="1"/>
          </p:cNvSpPr>
          <p:nvPr/>
        </p:nvSpPr>
        <p:spPr bwMode="auto">
          <a:xfrm>
            <a:off x="533400" y="15240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8" name="Rectangle 206"/>
          <p:cNvSpPr>
            <a:spLocks noChangeArrowheads="1"/>
          </p:cNvSpPr>
          <p:nvPr/>
        </p:nvSpPr>
        <p:spPr bwMode="auto">
          <a:xfrm>
            <a:off x="838200" y="3581400"/>
            <a:ext cx="228600" cy="2286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" name="Rectangle 207"/>
          <p:cNvSpPr>
            <a:spLocks noChangeArrowheads="1"/>
          </p:cNvSpPr>
          <p:nvPr/>
        </p:nvSpPr>
        <p:spPr bwMode="auto">
          <a:xfrm>
            <a:off x="533400" y="3581400"/>
            <a:ext cx="228600" cy="2286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" name="Text Box 208"/>
          <p:cNvSpPr txBox="1">
            <a:spLocks noChangeArrowheads="1"/>
          </p:cNvSpPr>
          <p:nvPr/>
        </p:nvSpPr>
        <p:spPr bwMode="auto">
          <a:xfrm>
            <a:off x="6858000" y="4495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 b="1">
                <a:latin typeface="Arial" charset="0"/>
              </a:rPr>
              <a:t>x</a:t>
            </a:r>
          </a:p>
        </p:txBody>
      </p:sp>
      <p:sp>
        <p:nvSpPr>
          <p:cNvPr id="71" name="Text Box 210"/>
          <p:cNvSpPr txBox="1">
            <a:spLocks noChangeArrowheads="1"/>
          </p:cNvSpPr>
          <p:nvPr/>
        </p:nvSpPr>
        <p:spPr bwMode="auto">
          <a:xfrm>
            <a:off x="7772400" y="4495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 b="1">
                <a:latin typeface="Arial" charset="0"/>
              </a:rPr>
              <a:t>x</a:t>
            </a:r>
          </a:p>
        </p:txBody>
      </p:sp>
      <p:sp>
        <p:nvSpPr>
          <p:cNvPr id="72" name="Text Box 211"/>
          <p:cNvSpPr txBox="1">
            <a:spLocks noChangeArrowheads="1"/>
          </p:cNvSpPr>
          <p:nvPr/>
        </p:nvSpPr>
        <p:spPr bwMode="auto">
          <a:xfrm>
            <a:off x="7315200" y="4038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 b="1">
                <a:latin typeface="Arial" charset="0"/>
              </a:rPr>
              <a:t>x</a:t>
            </a:r>
          </a:p>
        </p:txBody>
      </p:sp>
      <p:sp>
        <p:nvSpPr>
          <p:cNvPr id="73" name="Text Box 212"/>
          <p:cNvSpPr txBox="1">
            <a:spLocks noChangeArrowheads="1"/>
          </p:cNvSpPr>
          <p:nvPr/>
        </p:nvSpPr>
        <p:spPr bwMode="auto">
          <a:xfrm>
            <a:off x="7315200" y="49530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 b="1">
                <a:latin typeface="Arial" charset="0"/>
              </a:rPr>
              <a:t>x</a:t>
            </a:r>
          </a:p>
        </p:txBody>
      </p:sp>
      <p:sp>
        <p:nvSpPr>
          <p:cNvPr id="74" name="Text Box 213"/>
          <p:cNvSpPr txBox="1">
            <a:spLocks noChangeArrowheads="1"/>
          </p:cNvSpPr>
          <p:nvPr/>
        </p:nvSpPr>
        <p:spPr bwMode="auto">
          <a:xfrm>
            <a:off x="7315200" y="4495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>
                <a:latin typeface="Arial" charset="0"/>
              </a:rPr>
              <a:t>o</a:t>
            </a:r>
            <a:endParaRPr lang="en-US" sz="2400" b="1">
              <a:latin typeface="Arial" charset="0"/>
            </a:endParaRPr>
          </a:p>
        </p:txBody>
      </p:sp>
      <p:sp>
        <p:nvSpPr>
          <p:cNvPr id="75" name="Text Box 214"/>
          <p:cNvSpPr txBox="1">
            <a:spLocks noChangeArrowheads="1"/>
          </p:cNvSpPr>
          <p:nvPr/>
        </p:nvSpPr>
        <p:spPr bwMode="auto">
          <a:xfrm>
            <a:off x="7315200" y="2209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 b="1">
                <a:latin typeface="Arial" charset="0"/>
              </a:rPr>
              <a:t>x</a:t>
            </a:r>
          </a:p>
        </p:txBody>
      </p:sp>
      <p:sp>
        <p:nvSpPr>
          <p:cNvPr id="76" name="Text Box 215"/>
          <p:cNvSpPr txBox="1">
            <a:spLocks noChangeArrowheads="1"/>
          </p:cNvSpPr>
          <p:nvPr/>
        </p:nvSpPr>
        <p:spPr bwMode="auto">
          <a:xfrm>
            <a:off x="8229600" y="2209800"/>
            <a:ext cx="457200" cy="457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 b="1">
                <a:latin typeface="Arial" charset="0"/>
              </a:rPr>
              <a:t>x</a:t>
            </a:r>
          </a:p>
        </p:txBody>
      </p:sp>
      <p:sp>
        <p:nvSpPr>
          <p:cNvPr id="77" name="Text Box 216"/>
          <p:cNvSpPr txBox="1">
            <a:spLocks noChangeArrowheads="1"/>
          </p:cNvSpPr>
          <p:nvPr/>
        </p:nvSpPr>
        <p:spPr bwMode="auto">
          <a:xfrm>
            <a:off x="7772400" y="17526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 b="1">
                <a:latin typeface="Arial" charset="0"/>
              </a:rPr>
              <a:t>x</a:t>
            </a:r>
          </a:p>
        </p:txBody>
      </p:sp>
      <p:sp>
        <p:nvSpPr>
          <p:cNvPr id="78" name="Text Box 217"/>
          <p:cNvSpPr txBox="1">
            <a:spLocks noChangeArrowheads="1"/>
          </p:cNvSpPr>
          <p:nvPr/>
        </p:nvSpPr>
        <p:spPr bwMode="auto">
          <a:xfrm>
            <a:off x="7772400" y="17526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 b="1">
                <a:latin typeface="Arial" charset="0"/>
              </a:rPr>
              <a:t>x</a:t>
            </a:r>
          </a:p>
        </p:txBody>
      </p:sp>
      <p:sp>
        <p:nvSpPr>
          <p:cNvPr id="79" name="Text Box 218"/>
          <p:cNvSpPr txBox="1">
            <a:spLocks noChangeArrowheads="1"/>
          </p:cNvSpPr>
          <p:nvPr/>
        </p:nvSpPr>
        <p:spPr bwMode="auto">
          <a:xfrm>
            <a:off x="7772400" y="2209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 o</a:t>
            </a:r>
            <a:endParaRPr lang="en-US" sz="2400" b="1">
              <a:latin typeface="Arial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5486400" y="2667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5486400" y="2209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" name="Rectangle 125"/>
          <p:cNvSpPr>
            <a:spLocks noChangeArrowheads="1"/>
          </p:cNvSpPr>
          <p:nvPr/>
        </p:nvSpPr>
        <p:spPr bwMode="auto">
          <a:xfrm>
            <a:off x="5486400" y="3124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" name="Rectangle 126"/>
          <p:cNvSpPr>
            <a:spLocks noChangeArrowheads="1"/>
          </p:cNvSpPr>
          <p:nvPr/>
        </p:nvSpPr>
        <p:spPr bwMode="auto">
          <a:xfrm>
            <a:off x="5486400" y="3581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4" name="Rectangle 143"/>
          <p:cNvSpPr>
            <a:spLocks noChangeArrowheads="1"/>
          </p:cNvSpPr>
          <p:nvPr/>
        </p:nvSpPr>
        <p:spPr bwMode="auto">
          <a:xfrm>
            <a:off x="5486400" y="4038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5" name="Rectangle 144"/>
          <p:cNvSpPr>
            <a:spLocks noChangeArrowheads="1"/>
          </p:cNvSpPr>
          <p:nvPr/>
        </p:nvSpPr>
        <p:spPr bwMode="auto">
          <a:xfrm>
            <a:off x="5486400" y="4495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6" name="Rectangle 165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7" name="Rectangle 189"/>
          <p:cNvSpPr>
            <a:spLocks noChangeArrowheads="1"/>
          </p:cNvSpPr>
          <p:nvPr/>
        </p:nvSpPr>
        <p:spPr bwMode="auto">
          <a:xfrm>
            <a:off x="5486400" y="17526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8" name="Rectangle 32"/>
          <p:cNvSpPr>
            <a:spLocks noChangeArrowheads="1"/>
          </p:cNvSpPr>
          <p:nvPr/>
        </p:nvSpPr>
        <p:spPr bwMode="auto">
          <a:xfrm>
            <a:off x="5029200" y="26670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5029200" y="2209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0" name="Rectangle 125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1" name="Rectangle 126"/>
          <p:cNvSpPr>
            <a:spLocks noChangeArrowheads="1"/>
          </p:cNvSpPr>
          <p:nvPr/>
        </p:nvSpPr>
        <p:spPr bwMode="auto">
          <a:xfrm>
            <a:off x="5029200" y="35814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" name="Rectangle 143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" name="Rectangle 144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4" name="Rectangle 165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5" name="Rectangle 189"/>
          <p:cNvSpPr>
            <a:spLocks noChangeArrowheads="1"/>
          </p:cNvSpPr>
          <p:nvPr/>
        </p:nvSpPr>
        <p:spPr bwMode="auto">
          <a:xfrm>
            <a:off x="5029200" y="1752600"/>
            <a:ext cx="4572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0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Update Function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30288"/>
            <a:ext cx="3200400" cy="1630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How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vectorize it ?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Remove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smtClean="0">
                <a:latin typeface="Arial" pitchFamily="34" charset="0"/>
                <a:cs typeface="Arial" pitchFamily="34" charset="0"/>
              </a:rPr>
              <a:t>for-loops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Define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ib:2:ie;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Define  j = jb:2:je;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sum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for 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267200"/>
            <a:ext cx="4267200" cy="203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% equivalent vector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code fragment</a:t>
            </a:r>
          </a:p>
          <a:p>
            <a:pPr eaLnBrk="0" hangingPunct="0"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jb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2; je = n+1;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3;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m+1;</a:t>
            </a:r>
          </a:p>
          <a:p>
            <a:pPr eaLnBrk="0" hangingPunct="0"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ib:2:ie;  j = jb:2:je;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up = ( 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  ,j+1) + u(i+1,j   ) + ...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u(i-1,j    ) + 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   ,j-1) )*0.25;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(1.0 - omega)*u(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omega*up;</a:t>
            </a:r>
          </a:p>
          <a:p>
            <a:pPr eaLnBrk="0" hangingPunct="0"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del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sum(sum(abs(up-u(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1143000"/>
            <a:ext cx="4724400" cy="286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% original code fragment</a:t>
            </a:r>
          </a:p>
          <a:p>
            <a:pPr eaLnBrk="0" hangingPunct="0"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jb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2; je = n+1;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3;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m+1;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=ib:2:ie 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for  j=jb:2:je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up = ( 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  ,j+1) + u(i+1,j  ) + ...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u(i-1,j    ) + 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   ,j-1) )*0.25;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(1.0 - omega)*u(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+omega*up;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del = del + abs(up-u(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end</a:t>
            </a:r>
          </a:p>
          <a:p>
            <a:pPr eaLnBrk="0" hangingPunct="0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end</a:t>
            </a:r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3505200" y="3581400"/>
            <a:ext cx="457200" cy="609600"/>
          </a:xfrm>
          <a:prstGeom prst="bentUpArrow">
            <a:avLst/>
          </a:prstGeom>
          <a:solidFill>
            <a:srgbClr val="9FC8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26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Contour 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03" y="1206500"/>
            <a:ext cx="628659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5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Timing Benchmarks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81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1" y="1619858"/>
            <a:ext cx="7626757" cy="354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118036"/>
            <a:ext cx="8261131" cy="49832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global sum of 2D matrices: </a:t>
            </a:r>
            <a:r>
              <a:rPr lang="en-US" sz="2000" i="1" smtClean="0">
                <a:latin typeface="Arial" pitchFamily="34" charset="0"/>
                <a:cs typeface="Arial" pitchFamily="34" charset="0"/>
              </a:rPr>
              <a:t>sum(sum(A)) or sum(A(:))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   Example:</a:t>
            </a:r>
            <a:r>
              <a:rPr lang="en-US" sz="2000" i="1" smtClean="0">
                <a:latin typeface="Arial" pitchFamily="34" charset="0"/>
                <a:cs typeface="Arial" pitchFamily="34" charset="0"/>
              </a:rPr>
              <a:t>  which is more efficient ? 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rand(1000);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 tic,sum(sum(A</a:t>
            </a: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)),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toc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 tic,sum(A</a:t>
            </a: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:)),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toc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No appreciable performance difference; latter more compact.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endParaRPr lang="en-US" sz="2000" i="1">
              <a:solidFill>
                <a:srgbClr val="93A299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   Your </a:t>
            </a:r>
            <a:r>
              <a:rPr lang="en-US" sz="2000">
                <a:latin typeface="Arial" pitchFamily="34" charset="0"/>
                <a:cs typeface="Arial" pitchFamily="34" charset="0"/>
              </a:rPr>
              <a:t>application calls for summing a matrix along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rows (dim=2</a:t>
            </a:r>
            <a:r>
              <a:rPr lang="en-US" sz="2000">
                <a:latin typeface="Arial" pitchFamily="34" charset="0"/>
                <a:cs typeface="Arial" pitchFamily="34" charset="0"/>
              </a:rPr>
              <a:t>)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 multiple times </a:t>
            </a:r>
            <a:r>
              <a:rPr lang="en-US" sz="2000">
                <a:latin typeface="Arial" pitchFamily="34" charset="0"/>
                <a:cs typeface="Arial" pitchFamily="34" charset="0"/>
              </a:rPr>
              <a:t>(inside a loop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). Example: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= rand(1000);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Tx/>
              <a:buNone/>
              <a:defRPr/>
            </a:pP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tic</a:t>
            </a: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, for t=1:100,sum(A,2);end, toc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     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MATLAB </a:t>
            </a:r>
            <a:r>
              <a:rPr lang="en-US" sz="2000">
                <a:latin typeface="Arial" pitchFamily="34" charset="0"/>
                <a:cs typeface="Arial" pitchFamily="34" charset="0"/>
              </a:rPr>
              <a:t>matrix memory ordering is by column. Better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2000">
                <a:latin typeface="Arial" pitchFamily="34" charset="0"/>
                <a:cs typeface="Arial" pitchFamily="34" charset="0"/>
              </a:rPr>
              <a:t>if sum by column. Swap the two indices of  </a:t>
            </a:r>
            <a:r>
              <a:rPr lang="en-US" sz="2000" i="1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at </a:t>
            </a:r>
            <a:r>
              <a:rPr lang="en-US" sz="2000">
                <a:latin typeface="Arial" pitchFamily="34" charset="0"/>
                <a:cs typeface="Arial" pitchFamily="34" charset="0"/>
              </a:rPr>
              <a:t>the outset.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Tx/>
              <a:buNone/>
              <a:defRPr/>
            </a:pP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  Example:  B=A’; tic</a:t>
            </a: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, for t=1:100, 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sum(B,1</a:t>
            </a:r>
            <a:r>
              <a:rPr lang="en-US" sz="2000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);end, </a:t>
            </a:r>
            <a:r>
              <a:rPr lang="en-US" sz="2000" i="1" smtClean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toc   </a:t>
            </a:r>
            <a:r>
              <a:rPr lang="en-US" sz="2000" i="1" smtClean="0">
                <a:latin typeface="Arial" pitchFamily="34" charset="0"/>
                <a:cs typeface="Arial" pitchFamily="34" charset="0"/>
              </a:rPr>
              <a:t>(See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twosums.m)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Summation</a:t>
            </a:r>
            <a:endParaRPr lang="en-US" i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0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Generally </a:t>
            </a:r>
            <a:r>
              <a:rPr lang="en-US" sz="2000">
                <a:latin typeface="Arial" pitchFamily="34" charset="0"/>
                <a:cs typeface="Arial" pitchFamily="34" charset="0"/>
              </a:rPr>
              <a:t>better to use function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rather than </a:t>
            </a:r>
            <a:r>
              <a:rPr lang="en-US" sz="2000">
                <a:latin typeface="Arial" pitchFamily="34" charset="0"/>
                <a:cs typeface="Arial" pitchFamily="34" charset="0"/>
              </a:rPr>
              <a:t>script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Script m-file is loaded into memory and evaluate one line at a time. Subsequent uses require reloading.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2000">
                <a:latin typeface="Arial" pitchFamily="34" charset="0"/>
                <a:cs typeface="Arial" pitchFamily="34" charset="0"/>
              </a:rPr>
              <a:t>m-file is compiled into a pseudo-code and is loaded on first application. Subsequent uses of the function will be faster without reloading.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2000">
                <a:latin typeface="Arial" pitchFamily="34" charset="0"/>
                <a:cs typeface="Arial" pitchFamily="34" charset="0"/>
              </a:rPr>
              <a:t>is modular; self cleaning; reusable.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Global variables are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expensive</a:t>
            </a:r>
            <a:r>
              <a:rPr lang="en-US" sz="2000">
                <a:latin typeface="Arial" pitchFamily="34" charset="0"/>
                <a:cs typeface="Arial" pitchFamily="34" charset="0"/>
              </a:rPr>
              <a:t>; difficult to track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.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Don’t reassign array that results in change of data type or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shape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Limit m-files size and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complexity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Structure of arrays more memory-efficient than array of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structures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Tips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1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Maximize memory availability.</a:t>
            </a:r>
          </a:p>
          <a:p>
            <a:pPr marL="933450" lvl="1" indent="-533400"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32-bit systems &lt; 2 or 3 GB </a:t>
            </a:r>
          </a:p>
          <a:p>
            <a:pPr marL="933450" lvl="1" indent="-533400"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64-bit systems running 32-bit MATLAB &lt; 4GB</a:t>
            </a:r>
          </a:p>
          <a:p>
            <a:pPr marL="933450" lvl="1" indent="-533400"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64-bit systems running 64-bit MATLAB &lt; 8TB </a:t>
            </a:r>
          </a:p>
          <a:p>
            <a:pPr marL="400050" lvl="1" indent="0" eaLnBrk="1" hangingPunct="1"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      (96 GB on some Katana nodes)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Minimize memory usage.   (Details to follow …)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1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Use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clear, pack </a:t>
            </a:r>
            <a:r>
              <a:rPr lang="en-US" sz="2000">
                <a:latin typeface="Arial" pitchFamily="34" charset="0"/>
                <a:cs typeface="Arial" pitchFamily="34" charset="0"/>
              </a:rPr>
              <a:t>or other memory saving means when possible. If double precision (default) is not required, the use of ‘single’ data type could save substantial amount of memory.  For example,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&gt;&gt; x=ones(10,'single'); y=x+1; % y inherits single from x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Use </a:t>
            </a:r>
            <a:r>
              <a:rPr lang="en-US" sz="2000" i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sparse</a:t>
            </a:r>
            <a:r>
              <a:rPr lang="en-US" sz="2000" i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 to reduce memory footprint on sparse matrices</a:t>
            </a:r>
            <a:endParaRPr lang="en-US" sz="200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>
                <a:solidFill>
                  <a:srgbClr val="00FF99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&gt;&gt; n=3000; A = zeros(n); A(3,2) = 1; B = ones(n);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&gt;&gt; tic, C = A*B; toc         %  6 secs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&gt;&gt; As = sparse(A);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i="1">
                <a:latin typeface="Arial" pitchFamily="34" charset="0"/>
                <a:cs typeface="Arial" pitchFamily="34" charset="0"/>
              </a:rPr>
              <a:t>      &gt;&gt; tic, D = As*B; toc     % 0.12 secs; D not </a:t>
            </a:r>
            <a:r>
              <a:rPr lang="en-US" sz="2000" i="1" smtClean="0">
                <a:latin typeface="Arial" pitchFamily="34" charset="0"/>
                <a:cs typeface="Arial" pitchFamily="34" charset="0"/>
              </a:rPr>
              <a:t>sparse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Be aware that array of structures uses more memory than structure of arrays. (pre-allocation is good practice too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for structs!)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Memory Usage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33147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For batch jobs, use “matlab –nojvm …”  saves lots of memory </a:t>
            </a:r>
            <a:endParaRPr lang="en-US" sz="200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Memory usage query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     For Linux: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i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Katana% top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     For Windows: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i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&gt;&gt; m = feature('memstats');   % largest contiguous free block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    Use MS Windows Task Manager to monitor memory allocation.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On multiprocessor systems, distribute memory among processors</a:t>
            </a:r>
            <a:endParaRPr lang="en-US" sz="200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Memory 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i="1">
                <a:solidFill>
                  <a:schemeClr val="accent6">
                    <a:lumMod val="60000"/>
                    <a:lumOff val="40000"/>
                  </a:schemeClr>
                </a:solidFill>
              </a:rPr>
              <a:t>mcc</a:t>
            </a:r>
            <a:r>
              <a:rPr lang="en-US" sz="2400"/>
              <a:t> is a MATLAB compiler: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/>
              <a:t>It compiles m-files into C codes, object libraries, or stand-alone executables</a:t>
            </a:r>
            <a:r>
              <a:rPr lang="en-US" sz="24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smtClean="0"/>
              <a:t>A </a:t>
            </a:r>
            <a:r>
              <a:rPr lang="en-US" sz="2400"/>
              <a:t>stand-alone executable generated with </a:t>
            </a:r>
            <a:r>
              <a:rPr lang="en-US" sz="2400" b="1"/>
              <a:t>mcc </a:t>
            </a:r>
            <a:r>
              <a:rPr lang="en-US" sz="2400"/>
              <a:t>can run on </a:t>
            </a:r>
            <a:r>
              <a:rPr lang="en-US" sz="2400" i="1"/>
              <a:t>compatible platforms</a:t>
            </a:r>
            <a:r>
              <a:rPr lang="en-US" sz="2400"/>
              <a:t> without an installed MATLAB or a MATLAB license.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smtClean="0"/>
              <a:t>On special occasions, </a:t>
            </a:r>
            <a:r>
              <a:rPr lang="en-US" sz="2400"/>
              <a:t>MATLAB access may be denied if all licenses are checked out. Running  a stand-alone requires NO licenses and no </a:t>
            </a:r>
            <a:r>
              <a:rPr lang="en-US" sz="2400" smtClean="0"/>
              <a:t>waiting.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/>
              <a:t>It is </a:t>
            </a:r>
            <a:r>
              <a:rPr lang="en-US" sz="2400">
                <a:solidFill>
                  <a:srgbClr val="C00000"/>
                </a:solidFill>
              </a:rPr>
              <a:t>not </a:t>
            </a:r>
            <a:r>
              <a:rPr lang="en-US" sz="2400"/>
              <a:t>meant to facilitate any performance gains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i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coder</a:t>
            </a:r>
            <a:r>
              <a:rPr lang="en-US" sz="2400" smtClean="0"/>
              <a:t> </a:t>
            </a:r>
            <a:r>
              <a:rPr lang="en-US" sz="2400"/>
              <a:t>―</a:t>
            </a:r>
            <a:r>
              <a:rPr lang="en-US" sz="2400" smtClean="0"/>
              <a:t> m-file to C code converter</a:t>
            </a:r>
            <a:endParaRPr lang="en-US" sz="2400"/>
          </a:p>
          <a:p>
            <a:pPr marL="274637" lvl="1" indent="0" eaLnBrk="1" hangingPunct="1">
              <a:lnSpc>
                <a:spcPct val="90000"/>
              </a:lnSpc>
              <a:buNone/>
              <a:defRPr/>
            </a:pPr>
            <a:endParaRPr lang="en-US" sz="220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77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358900"/>
            <a:ext cx="8485352" cy="44323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>
                <a:latin typeface="Lucida Sans" pitchFamily="34" charset="0"/>
                <a:cs typeface="Lucida Sans" pitchFamily="34" charset="0"/>
              </a:rPr>
              <a:t>P</a:t>
            </a:r>
            <a:r>
              <a:rPr lang="en-US" sz="2400" smtClean="0">
                <a:latin typeface="Lucida Sans" pitchFamily="34" charset="0"/>
                <a:cs typeface="Lucida Sans" pitchFamily="34" charset="0"/>
              </a:rPr>
              <a:t>reallocating array to its maximum size prevents all intermediate array movement and copying described.</a:t>
            </a:r>
          </a:p>
          <a:p>
            <a:pPr marL="0" indent="0" eaLnBrk="1" hangingPunct="1">
              <a:buNone/>
              <a:defRPr/>
            </a:pPr>
            <a:r>
              <a:rPr lang="en-US" sz="2400" smtClean="0">
                <a:latin typeface="Lucida Sans" pitchFamily="34" charset="0"/>
                <a:cs typeface="Lucida Sans" pitchFamily="34" charset="0"/>
              </a:rPr>
              <a:t>  </a:t>
            </a:r>
            <a:r>
              <a:rPr lang="en-US" sz="2000" i="1" smtClean="0">
                <a:latin typeface="Lucida Sans Typewriter" pitchFamily="49" charset="0"/>
                <a:cs typeface="Lucida Sans" pitchFamily="34" charset="0"/>
              </a:rPr>
              <a:t>&gt;&gt; A=zeros(n,m); % initialize A to 0 </a:t>
            </a:r>
          </a:p>
          <a:p>
            <a:pPr marL="0" indent="0" eaLnBrk="1" hangingPunct="1">
              <a:buNone/>
              <a:defRPr/>
            </a:pPr>
            <a:r>
              <a:rPr lang="en-US" sz="2000" i="1" smtClean="0">
                <a:latin typeface="Lucida Sans Typewriter" pitchFamily="49" charset="0"/>
                <a:cs typeface="Lucida Sans" pitchFamily="34" charset="0"/>
              </a:rPr>
              <a:t> &gt;&gt; A(n,m)=0;     % or touch largest element</a:t>
            </a:r>
          </a:p>
          <a:p>
            <a:pPr marL="0" indent="0" eaLnBrk="1" hangingPunct="1">
              <a:buNone/>
              <a:defRPr/>
            </a:pPr>
            <a:r>
              <a:rPr lang="en-US" sz="2000" smtClean="0">
                <a:latin typeface="Lucida Sans Typewriter" pitchFamily="49" charset="0"/>
                <a:cs typeface="Lucida Sans" pitchFamily="34" charset="0"/>
              </a:rPr>
              <a:t>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smtClean="0">
                <a:latin typeface="Lucida Sans" pitchFamily="34" charset="0"/>
                <a:cs typeface="Lucida Sans" pitchFamily="34" charset="0"/>
              </a:rPr>
              <a:t>If maximum size is not known apriori, estimate with </a:t>
            </a:r>
            <a:r>
              <a:rPr lang="en-US" sz="2400">
                <a:latin typeface="Lucida Sans" pitchFamily="34" charset="0"/>
                <a:cs typeface="Lucida Sans" pitchFamily="34" charset="0"/>
              </a:rPr>
              <a:t>upperbound. </a:t>
            </a:r>
            <a:r>
              <a:rPr lang="en-US" sz="2400" smtClean="0">
                <a:latin typeface="Lucida Sans" pitchFamily="34" charset="0"/>
                <a:cs typeface="Lucida Sans" pitchFamily="34" charset="0"/>
              </a:rPr>
              <a:t>Remove unused memory after.</a:t>
            </a:r>
            <a:endParaRPr lang="en-US" sz="2400">
              <a:latin typeface="Lucida Sans" pitchFamily="34" charset="0"/>
              <a:cs typeface="Lucida Sans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i="1" smtClean="0">
                <a:latin typeface="Lucida Sans Typewriter" pitchFamily="49" charset="0"/>
                <a:cs typeface="Lucida Sans" pitchFamily="34" charset="0"/>
              </a:rPr>
              <a:t> &gt;&gt; A=rand(100,100);</a:t>
            </a:r>
          </a:p>
          <a:p>
            <a:pPr marL="0" indent="0" eaLnBrk="1" hangingPunct="1">
              <a:buNone/>
              <a:defRPr/>
            </a:pPr>
            <a:r>
              <a:rPr lang="en-US" sz="2000" i="1">
                <a:latin typeface="Lucida Sans Typewriter" pitchFamily="49" charset="0"/>
                <a:cs typeface="Lucida Sans" pitchFamily="34" charset="0"/>
              </a:rPr>
              <a:t> </a:t>
            </a:r>
            <a:r>
              <a:rPr lang="en-US" sz="2000" i="1" smtClean="0">
                <a:latin typeface="Lucida Sans Typewriter" pitchFamily="49" charset="0"/>
                <a:cs typeface="Lucida Sans" pitchFamily="34" charset="0"/>
              </a:rPr>
              <a:t>&gt;&gt; % . . .</a:t>
            </a:r>
          </a:p>
          <a:p>
            <a:pPr marL="0" indent="0" eaLnBrk="1" hangingPunct="1">
              <a:buNone/>
              <a:defRPr/>
            </a:pPr>
            <a:r>
              <a:rPr lang="en-US" sz="2000" i="1" smtClean="0">
                <a:latin typeface="Lucida Sans Typewriter" pitchFamily="49" charset="0"/>
                <a:cs typeface="Lucida Sans" pitchFamily="34" charset="0"/>
              </a:rPr>
              <a:t> &gt;&gt; % if final size is 60x40, remove unused portion </a:t>
            </a:r>
            <a:endParaRPr lang="en-US" sz="2000" i="1">
              <a:latin typeface="Lucida Sans Typewriter" pitchFamily="49" charset="0"/>
              <a:cs typeface="Lucida Sans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i="1" smtClean="0">
                <a:latin typeface="Lucida Sans Typewriter" pitchFamily="49" charset="0"/>
                <a:cs typeface="Lucida Sans" pitchFamily="34" charset="0"/>
              </a:rPr>
              <a:t> &gt;&gt; </a:t>
            </a:r>
            <a:r>
              <a:rPr lang="en-US" sz="2000" i="1">
                <a:latin typeface="Lucida Sans Typewriter" pitchFamily="49" charset="0"/>
                <a:cs typeface="Lucida Sans" pitchFamily="34" charset="0"/>
              </a:rPr>
              <a:t>A(61:end</a:t>
            </a:r>
            <a:r>
              <a:rPr lang="en-US" sz="2000" i="1" smtClean="0">
                <a:latin typeface="Lucida Sans Typewriter" pitchFamily="49" charset="0"/>
                <a:cs typeface="Lucida Sans" pitchFamily="34" charset="0"/>
              </a:rPr>
              <a:t>,:)=[]; </a:t>
            </a:r>
            <a:r>
              <a:rPr lang="en-US" sz="2000" i="1">
                <a:latin typeface="Lucida Sans Typewriter" pitchFamily="49" charset="0"/>
                <a:cs typeface="Lucida Sans" pitchFamily="34" charset="0"/>
              </a:rPr>
              <a:t>A(:,41:end</a:t>
            </a:r>
            <a:r>
              <a:rPr lang="en-US" sz="2000" i="1" smtClean="0">
                <a:latin typeface="Lucida Sans Typewriter" pitchFamily="49" charset="0"/>
                <a:cs typeface="Lucida Sans" pitchFamily="34" charset="0"/>
              </a:rPr>
              <a:t>)=[];  </a:t>
            </a:r>
            <a:r>
              <a:rPr lang="en-US" sz="2000" i="1">
                <a:latin typeface="Lucida Sans Typewriter" pitchFamily="49" charset="0"/>
                <a:cs typeface="Lucida Sans" pitchFamily="34" charset="0"/>
              </a:rPr>
              <a:t>% </a:t>
            </a:r>
            <a:r>
              <a:rPr lang="en-US" sz="2000" i="1" smtClean="0">
                <a:latin typeface="Lucida Sans Typewriter" pitchFamily="49" charset="0"/>
                <a:cs typeface="Lucida Sans" pitchFamily="34" charset="0"/>
              </a:rPr>
              <a:t>delete</a:t>
            </a:r>
            <a:endParaRPr lang="en-US" sz="240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900" y="431800"/>
            <a:ext cx="7797800" cy="736600"/>
          </a:xfrm>
        </p:spPr>
        <p:txBody>
          <a:bodyPr>
            <a:normAutofit/>
          </a:bodyPr>
          <a:lstStyle/>
          <a:p>
            <a:r>
              <a:rPr lang="en-US" smtClean="0"/>
              <a:t>Always preallocate array before using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8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en-US" i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cc  </a:t>
            </a:r>
            <a:r>
              <a:rPr lang="en-US" i="1" smtClean="0">
                <a:solidFill>
                  <a:schemeClr val="tx1"/>
                </a:solidFill>
              </a:rPr>
              <a:t>example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to build a standalone executable on Windows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&gt;&gt; mcc –o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twosums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–m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twosums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How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run executable on Windows’ Command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Promp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(dos)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Command prompt:&gt;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twosums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3000 2000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Details: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twosums.m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a function m-file with 2 input arguments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Input arguments to code are processed as strings by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mcc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Convert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with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str2double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if isdeployed, 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=str2double(N); end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 cannot be returned; either save to file or display on screen.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executable is twosums.exe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1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MATLAB Programming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profile</a:t>
            </a:r>
            <a:r>
              <a:rPr lang="en-US" sz="2400" dirty="0" smtClean="0"/>
              <a:t> - profiler to identify “hot spots” for performance enhancement.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mlint </a:t>
            </a:r>
            <a:r>
              <a:rPr lang="en-US" sz="2400" dirty="0" smtClean="0"/>
              <a:t>- for inconsistencies and suspicious constructs </a:t>
            </a:r>
            <a:r>
              <a:rPr lang="en-US" sz="2400" smtClean="0"/>
              <a:t>in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/>
              <a:t> </a:t>
            </a:r>
            <a:r>
              <a:rPr lang="en-US" sz="2400" smtClean="0"/>
              <a:t>            </a:t>
            </a:r>
            <a:r>
              <a:rPr lang="en-US" sz="2400"/>
              <a:t>m</a:t>
            </a:r>
            <a:r>
              <a:rPr lang="en-US" sz="2400" smtClean="0"/>
              <a:t>-files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debug</a:t>
            </a:r>
            <a:r>
              <a:rPr lang="en-US" sz="2400" dirty="0" smtClean="0"/>
              <a:t> - MATLAB debugger.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guide</a:t>
            </a:r>
            <a:r>
              <a:rPr lang="en-US" sz="2400" dirty="0" smtClean="0"/>
              <a:t> - Graphical User Interface design tool.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74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MATLAB Profiler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To use profile viewer, DONOT start MATLAB with –nojvm option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&gt;&gt; profile on –detail 'builtin' –timer 'real'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&gt;&gt; serial_integration2 % run code to be profiled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&gt;&gt; profile viewer    % view profiling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&gt;&gt; profile off          % turn off profile</a:t>
            </a:r>
            <a:r>
              <a:rPr lang="en-US" sz="200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10200" y="2217003"/>
            <a:ext cx="2971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Turn </a:t>
            </a:r>
            <a:r>
              <a:rPr lang="en-US" sz="1600" dirty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on profiler</a:t>
            </a:r>
            <a:r>
              <a:rPr lang="en-US" sz="160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60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Time reported in  wall clock. Include timings for built-in functions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Bent-Up Arrow 8"/>
          <p:cNvSpPr/>
          <p:nvPr/>
        </p:nvSpPr>
        <p:spPr bwMode="auto">
          <a:xfrm rot="16200000">
            <a:off x="6089650" y="1670049"/>
            <a:ext cx="609600" cy="317500"/>
          </a:xfrm>
          <a:prstGeom prst="bentUpArrow">
            <a:avLst>
              <a:gd name="adj1" fmla="val 28429"/>
              <a:gd name="adj2" fmla="val 25000"/>
              <a:gd name="adj3" fmla="val 25000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Save Profiling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06500"/>
            <a:ext cx="8229600" cy="28194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Two ways to save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profiling data: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Save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into a directory of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HTML files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     Viewing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static, i.e., the profiling data displayed correspond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to a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prescribed set of options. View with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a browser.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2.   Saved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as a MAT file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Viewing is dynamic; you can change the options. Must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be viewed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the MATLAB environment.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8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 – save as HTML files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Viewing is static,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i.e.,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profiling data displayed correspond to a</a:t>
            </a:r>
          </a:p>
          <a:p>
            <a:pPr marL="533400" indent="-53340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prescribed set of options. View with a browser.</a:t>
            </a:r>
          </a:p>
          <a:p>
            <a:pPr marL="533400" indent="-53340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profile on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000" i="1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serial_integration2</a:t>
            </a:r>
            <a:endParaRPr lang="en-US" sz="2000" i="1" dirty="0" smtClean="0">
              <a:solidFill>
                <a:srgbClr val="9FC8A5"/>
              </a:solidFill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profile viewer 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p = profile('info'); 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</a:t>
            </a:r>
            <a:r>
              <a:rPr lang="en-US" sz="2000" i="1" dirty="0" err="1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profsave</a:t>
            </a: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(p, ‘</a:t>
            </a:r>
            <a:r>
              <a:rPr lang="en-US" sz="2000" i="1" dirty="0" err="1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my_profile</a:t>
            </a: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') % html files in </a:t>
            </a:r>
            <a:r>
              <a:rPr lang="en-US" sz="2000" i="1" dirty="0" err="1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my_profile</a:t>
            </a: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 dir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6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 – save as MAT file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Viewing is dynamic; you can change the options. Must be viewed in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MATLAB environment.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profile on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i="1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serial_integration2</a:t>
            </a:r>
            <a:endParaRPr lang="en-US" sz="2000" i="1" dirty="0" smtClean="0">
              <a:solidFill>
                <a:srgbClr val="9FC8A5"/>
              </a:solidFill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profile viewer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p = profile('info');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save </a:t>
            </a:r>
            <a:r>
              <a:rPr lang="en-US" sz="2000" i="1" dirty="0" err="1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myprofiledata</a:t>
            </a: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 p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clear p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load </a:t>
            </a:r>
            <a:r>
              <a:rPr lang="en-US" sz="2000" i="1" dirty="0" err="1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myprofiledata</a:t>
            </a: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&gt;&gt; </a:t>
            </a:r>
            <a:r>
              <a:rPr lang="en-US" sz="2000" i="1" dirty="0" err="1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profview</a:t>
            </a:r>
            <a:r>
              <a:rPr lang="en-US" sz="2000" i="1" dirty="0" smtClean="0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(0,p)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MATLAB Editor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MATLAB editor does a lot more than file creation and editing …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Tx/>
              <a:buNone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Code syntax checking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Code performance suggestions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Runtime code debugging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0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MATLAB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06500"/>
            <a:ext cx="82296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Katana% matlab -nodisplay –nosplash –r “n=4, myfile(n); exit”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 i="1">
                <a:latin typeface="Arial" charset="0"/>
              </a:rPr>
              <a:t>Add –nojvm to save memory if Java is not required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For batch jobs on Katana, use the above command in the</a:t>
            </a:r>
          </a:p>
          <a:p>
            <a:r>
              <a:rPr lang="en-US" sz="2000">
                <a:latin typeface="Arial" charset="0"/>
              </a:rPr>
              <a:t>batch script.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Visit  </a:t>
            </a:r>
            <a:r>
              <a:rPr lang="en-US" sz="2000">
                <a:latin typeface="Arial" charset="0"/>
                <a:hlinkClick r:id="rId2"/>
              </a:rPr>
              <a:t>http://www.bu.edu/tech/research/computation/linux-cluster/katana-cluster/runningjobs/</a:t>
            </a:r>
            <a:r>
              <a:rPr lang="en-US" sz="2000">
                <a:latin typeface="Arial" charset="0"/>
              </a:rPr>
              <a:t>  for instructions on running batch jobs.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6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Multiprocessing with MATLAB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Explicit parallel operations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/>
              <a:t> </a:t>
            </a:r>
            <a:r>
              <a:rPr lang="en-US" sz="2000" smtClean="0"/>
              <a:t>   MATLAB Parallel Computing Toolbox Tutorial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/>
              <a:t>    </a:t>
            </a:r>
            <a:r>
              <a:rPr lang="en-US" sz="2000" smtClean="0">
                <a:hlinkClick r:id="rId2"/>
              </a:rPr>
              <a:t>www.bu.edu/tech/research/training/tutorials/matlab-pct/</a:t>
            </a:r>
            <a:endParaRPr lang="en-US" sz="200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0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Implicit parallel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Require shared-memory computer architecture (</a:t>
            </a:r>
            <a:r>
              <a:rPr lang="en-US" sz="2000" i="1" smtClean="0"/>
              <a:t>i.e., </a:t>
            </a:r>
            <a:r>
              <a:rPr lang="en-US" sz="2000" smtClean="0"/>
              <a:t>multicore).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Feature on by default. Turn it off with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/>
              <a:t> </a:t>
            </a:r>
            <a:r>
              <a:rPr lang="en-US" sz="2000" smtClean="0"/>
              <a:t>   katana% matlab –singleCompThread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S</a:t>
            </a:r>
            <a:r>
              <a:rPr lang="en-US" sz="2000" smtClean="0"/>
              <a:t>pecify number of threads with maxNumCompThreads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/>
              <a:t> </a:t>
            </a:r>
            <a:r>
              <a:rPr lang="en-US" sz="2000" smtClean="0"/>
              <a:t>   (deprecated in future).</a:t>
            </a:r>
            <a:endParaRPr lang="en-US" sz="200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Activated by vector operation of applications such as hyperbolic or trigonometric functions, some LaPACK routines, Level-3 BLAS.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See “Implicit Parallelism” section of the above link.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Can I Run MATLAB 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Text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06500"/>
            <a:ext cx="8229600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r>
              <a:rPr lang="de-DE">
                <a:latin typeface="Lucida Sans" pitchFamily="34" charset="0"/>
              </a:rPr>
              <a:t>There are a number of ways:</a:t>
            </a:r>
          </a:p>
          <a:p>
            <a:pPr eaLnBrk="1" hangingPunct="1">
              <a:buFont typeface="Arial" charset="0"/>
              <a:buChar char="•"/>
            </a:pPr>
            <a:r>
              <a:rPr lang="de-DE">
                <a:latin typeface="Lucida Sans" pitchFamily="34" charset="0"/>
              </a:rPr>
              <a:t> Buy your own student version for $99.</a:t>
            </a:r>
          </a:p>
          <a:p>
            <a:pPr eaLnBrk="1" hangingPunct="1"/>
            <a:r>
              <a:rPr lang="de-DE">
                <a:latin typeface="Lucida Sans" pitchFamily="34" charset="0"/>
              </a:rPr>
              <a:t>     </a:t>
            </a:r>
            <a:r>
              <a:rPr lang="de-DE">
                <a:latin typeface="Lucida Sans" pitchFamily="34" charset="0"/>
                <a:hlinkClick r:id="rId2"/>
              </a:rPr>
              <a:t>http://www.bu.edu/tech/desktop/site-licensed-software/mathsci/matlab/faqs/#student</a:t>
            </a:r>
            <a:endParaRPr lang="de-DE">
              <a:latin typeface="Lucida Sans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de-DE">
                <a:latin typeface="Lucida Sans" pitchFamily="34" charset="0"/>
              </a:rPr>
              <a:t> Check your own department to see if there is a computer </a:t>
            </a:r>
          </a:p>
          <a:p>
            <a:pPr eaLnBrk="1" hangingPunct="1"/>
            <a:r>
              <a:rPr lang="de-DE">
                <a:latin typeface="Lucida Sans" pitchFamily="34" charset="0"/>
              </a:rPr>
              <a:t>  lab with installed MATLAB</a:t>
            </a:r>
          </a:p>
          <a:p>
            <a:pPr eaLnBrk="1" hangingPunct="1">
              <a:buFont typeface="Arial" charset="0"/>
              <a:buChar char="•"/>
            </a:pPr>
            <a:r>
              <a:rPr lang="de-DE">
                <a:latin typeface="Lucida Sans" pitchFamily="34" charset="0"/>
              </a:rPr>
              <a:t> With a valid BU userid, the engineering grid will let you gain</a:t>
            </a:r>
          </a:p>
          <a:p>
            <a:pPr eaLnBrk="1" hangingPunct="1"/>
            <a:r>
              <a:rPr lang="de-DE">
                <a:latin typeface="Lucida Sans" pitchFamily="34" charset="0"/>
              </a:rPr>
              <a:t>  access remotely. </a:t>
            </a:r>
          </a:p>
          <a:p>
            <a:pPr eaLnBrk="1" hangingPunct="1"/>
            <a:r>
              <a:rPr lang="de-DE">
                <a:latin typeface="Lucida Sans" pitchFamily="34" charset="0"/>
              </a:rPr>
              <a:t>  </a:t>
            </a:r>
            <a:r>
              <a:rPr lang="de-DE">
                <a:latin typeface="Lucida Sans" pitchFamily="34" charset="0"/>
                <a:hlinkClick r:id="rId3"/>
              </a:rPr>
              <a:t>http://collaborate.bu.edu/moin/GridInstructions</a:t>
            </a:r>
            <a:endParaRPr lang="de-DE">
              <a:latin typeface="Lucida Sans" pitchFamily="34" charset="0"/>
            </a:endParaRPr>
          </a:p>
          <a:p>
            <a:pPr eaLnBrk="1" hangingPunct="1"/>
            <a:r>
              <a:rPr lang="de-DE">
                <a:latin typeface="Lucida Sans" pitchFamily="34" charset="0"/>
              </a:rPr>
              <a:t>  If you have a Mac, Windows PC or laptop, you may have to</a:t>
            </a:r>
          </a:p>
          <a:p>
            <a:pPr eaLnBrk="1" hangingPunct="1"/>
            <a:r>
              <a:rPr lang="de-DE">
                <a:latin typeface="Lucida Sans" pitchFamily="34" charset="0"/>
              </a:rPr>
              <a:t>  sync it with Active Directory (AD) first:  </a:t>
            </a:r>
          </a:p>
          <a:p>
            <a:pPr eaLnBrk="1" hangingPunct="1"/>
            <a:r>
              <a:rPr lang="de-DE">
                <a:latin typeface="Lucida Sans" pitchFamily="34" charset="0"/>
              </a:rPr>
              <a:t>  </a:t>
            </a:r>
            <a:r>
              <a:rPr lang="de-DE">
                <a:latin typeface="Lucida Sans" pitchFamily="34" charset="0"/>
                <a:hlinkClick r:id="rId4"/>
              </a:rPr>
              <a:t>http://www.bu.edu/tech/accounts/remote/away/ad/</a:t>
            </a:r>
            <a:endParaRPr lang="de-DE">
              <a:latin typeface="Lucida Sans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de-DE">
                <a:latin typeface="Lucida Sans" pitchFamily="34" charset="0"/>
              </a:rPr>
              <a:t> acs-linux.bu.edu, katana.bu.edu</a:t>
            </a:r>
          </a:p>
          <a:p>
            <a:pPr eaLnBrk="1" hangingPunct="1"/>
            <a:r>
              <a:rPr lang="de-DE">
                <a:latin typeface="Lucida Sans" pitchFamily="34" charset="0"/>
              </a:rPr>
              <a:t>  </a:t>
            </a:r>
            <a:r>
              <a:rPr lang="de-DE">
                <a:latin typeface="Lucida Sans" pitchFamily="34" charset="0"/>
                <a:hlinkClick r:id=""/>
              </a:rPr>
              <a:t>http://www.bu.edu/tech/desktop/site-licensed-</a:t>
            </a:r>
          </a:p>
          <a:p>
            <a:pPr eaLnBrk="1" hangingPunct="1"/>
            <a:r>
              <a:rPr lang="de-DE">
                <a:latin typeface="Lucida Sans" pitchFamily="34" charset="0"/>
                <a:hlinkClick r:id=""/>
              </a:rPr>
              <a:t>  software/mathsci/mathematica/student-resources-at-bu</a:t>
            </a:r>
            <a:endParaRPr lang="de-DE">
              <a:latin typeface="Lucida Sans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0734"/>
            <a:ext cx="8229600" cy="1426342"/>
          </a:xfrm>
        </p:spPr>
        <p:txBody>
          <a:bodyPr/>
          <a:lstStyle/>
          <a:p>
            <a:pPr eaLnBrk="1" hangingPunct="1"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For efficiency considerations, MATLAB </a:t>
            </a:r>
            <a:r>
              <a:rPr lang="en-US" sz="2000">
                <a:latin typeface="Arial" pitchFamily="34" charset="0"/>
                <a:cs typeface="Arial" pitchFamily="34" charset="0"/>
              </a:rPr>
              <a:t>arrays are allocated in contiguous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memory </a:t>
            </a:r>
            <a:r>
              <a:rPr lang="en-US" sz="2000">
                <a:latin typeface="Arial" pitchFamily="34" charset="0"/>
                <a:cs typeface="Arial" pitchFamily="34" charset="0"/>
              </a:rPr>
              <a:t>space.</a:t>
            </a:r>
          </a:p>
          <a:p>
            <a:pPr eaLnBrk="1" hangingPunct="1"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A preallocated array avoids data copy. </a:t>
            </a:r>
          </a:p>
          <a:p>
            <a:pPr marL="0" indent="0" eaLnBrk="1" hangingPunct="1">
              <a:buClr>
                <a:schemeClr val="accent6">
                  <a:lumMod val="20000"/>
                  <a:lumOff val="80000"/>
                </a:schemeClr>
              </a:buClr>
              <a:buNone/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                 Bad:                                          Good: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§"/>
              <a:defRPr/>
            </a:pPr>
            <a:endParaRPr lang="en-US" sz="200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6900" y="2728140"/>
            <a:ext cx="36750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>
                <a:latin typeface="Arial" charset="0"/>
              </a:rPr>
              <a:t>n=5000;</a:t>
            </a:r>
          </a:p>
          <a:p>
            <a:r>
              <a:rPr lang="en-US" sz="1800" i="1">
                <a:latin typeface="Arial" charset="0"/>
              </a:rPr>
              <a:t>tic</a:t>
            </a:r>
          </a:p>
          <a:p>
            <a:r>
              <a:rPr lang="en-US" sz="1800" i="1">
                <a:latin typeface="Arial" charset="0"/>
              </a:rPr>
              <a:t>for i=1:n</a:t>
            </a:r>
          </a:p>
          <a:p>
            <a:r>
              <a:rPr lang="en-US" sz="1800" i="1">
                <a:latin typeface="Arial" charset="0"/>
              </a:rPr>
              <a:t>    x(i) = i^2;</a:t>
            </a:r>
          </a:p>
          <a:p>
            <a:r>
              <a:rPr lang="en-US" sz="1800" i="1">
                <a:latin typeface="Arial" charset="0"/>
              </a:rPr>
              <a:t>end</a:t>
            </a:r>
          </a:p>
          <a:p>
            <a:r>
              <a:rPr lang="en-US" sz="1800" i="1">
                <a:latin typeface="Arial" charset="0"/>
              </a:rPr>
              <a:t>toc</a:t>
            </a:r>
          </a:p>
          <a:p>
            <a:r>
              <a:rPr lang="en-US" sz="1800" i="1">
                <a:latin typeface="Arial" charset="0"/>
              </a:rPr>
              <a:t>Wallclock time = </a:t>
            </a:r>
            <a:r>
              <a:rPr lang="en-US" sz="18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0.00046 seconds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9500" y="2740840"/>
            <a:ext cx="36750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>
                <a:latin typeface="Arial" charset="0"/>
              </a:rPr>
              <a:t>n=5000</a:t>
            </a:r>
            <a:r>
              <a:rPr lang="en-US" sz="1800" i="1" smtClean="0">
                <a:latin typeface="Arial" charset="0"/>
              </a:rPr>
              <a:t>; </a:t>
            </a:r>
            <a:r>
              <a:rPr lang="en-US" sz="1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x = zeros(n, 1);</a:t>
            </a:r>
            <a:endParaRPr lang="en-US" sz="1800" i="1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</a:endParaRPr>
          </a:p>
          <a:p>
            <a:r>
              <a:rPr lang="en-US" sz="1800" i="1">
                <a:latin typeface="Arial" charset="0"/>
              </a:rPr>
              <a:t>tic</a:t>
            </a:r>
          </a:p>
          <a:p>
            <a:r>
              <a:rPr lang="en-US" sz="1800" i="1">
                <a:latin typeface="Arial" charset="0"/>
              </a:rPr>
              <a:t>for i=1:n</a:t>
            </a:r>
          </a:p>
          <a:p>
            <a:r>
              <a:rPr lang="en-US" sz="1800" i="1">
                <a:latin typeface="Arial" charset="0"/>
              </a:rPr>
              <a:t>    x(i) = i^2;</a:t>
            </a:r>
          </a:p>
          <a:p>
            <a:r>
              <a:rPr lang="en-US" sz="1800" i="1">
                <a:latin typeface="Arial" charset="0"/>
              </a:rPr>
              <a:t>end</a:t>
            </a:r>
          </a:p>
          <a:p>
            <a:r>
              <a:rPr lang="en-US" sz="1800" i="1">
                <a:latin typeface="Arial" charset="0"/>
              </a:rPr>
              <a:t>toc</a:t>
            </a:r>
          </a:p>
          <a:p>
            <a:r>
              <a:rPr lang="en-US" sz="1800" i="1">
                <a:latin typeface="Arial" charset="0"/>
              </a:rPr>
              <a:t>Wallclock time = </a:t>
            </a:r>
            <a:r>
              <a:rPr lang="en-US" sz="1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0.00004 </a:t>
            </a:r>
            <a:r>
              <a:rPr lang="en-US" sz="18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seconds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6900" y="4899840"/>
            <a:ext cx="7967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not_allocate.m                                     </a:t>
            </a:r>
            <a:r>
              <a:rPr lang="en-US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allocate.m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" y="5481410"/>
            <a:ext cx="808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The timing data are recorded on Katana. The actual times on your computer may vary depending on the processor.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5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b="1" smtClean="0">
                <a:latin typeface="Lucida Sans" pitchFamily="34" charset="0"/>
              </a:rPr>
              <a:t>SCV </a:t>
            </a:r>
            <a:r>
              <a:rPr lang="en-US" sz="2000" b="1">
                <a:latin typeface="Lucida Sans" pitchFamily="34" charset="0"/>
              </a:rPr>
              <a:t>home page</a:t>
            </a:r>
            <a:r>
              <a:rPr lang="en-US" sz="2000">
                <a:latin typeface="Lucida Sans" pitchFamily="34" charset="0"/>
              </a:rPr>
              <a:t>    (</a:t>
            </a:r>
            <a:r>
              <a:rPr lang="en-US" sz="2000">
                <a:latin typeface="Lucida Sans" pitchFamily="34" charset="0"/>
                <a:hlinkClick r:id="rId2"/>
              </a:rPr>
              <a:t>www.bu.edu/tech/research</a:t>
            </a:r>
            <a:r>
              <a:rPr lang="en-US" sz="2000">
                <a:latin typeface="Lucida Sans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Font typeface="Wingdings" pitchFamily="2" charset="2"/>
              <a:buChar char="§"/>
              <a:defRPr/>
            </a:pPr>
            <a:r>
              <a:rPr lang="en-US" sz="2000" b="1">
                <a:latin typeface="Lucida Sans" pitchFamily="34" charset="0"/>
              </a:rPr>
              <a:t>Resource Applications</a:t>
            </a:r>
            <a:r>
              <a:rPr lang="en-US" sz="2000">
                <a:latin typeface="Lucida Sans" pitchFamily="34" charset="0"/>
              </a:rPr>
              <a:t>  </a:t>
            </a:r>
            <a:r>
              <a:rPr lang="en-US" sz="2000">
                <a:latin typeface="Lucida Sans" pitchFamily="34" charset="0"/>
                <a:hlinkClick r:id="rId3"/>
              </a:rPr>
              <a:t>www.bu.edu/tech/accounts/special/research/accounts</a:t>
            </a:r>
            <a:endParaRPr lang="en-US" sz="2000">
              <a:latin typeface="Lucida Sans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b="1">
                <a:latin typeface="Lucida Sans" pitchFamily="34" charset="0"/>
              </a:rPr>
              <a:t>Help</a:t>
            </a:r>
          </a:p>
          <a:p>
            <a:pPr lvl="1" eaLnBrk="1" hangingPunct="1">
              <a:defRPr/>
            </a:pPr>
            <a:r>
              <a:rPr lang="en-US" sz="2000" b="1">
                <a:latin typeface="Lucida Sans" pitchFamily="34" charset="0"/>
              </a:rPr>
              <a:t>System </a:t>
            </a:r>
          </a:p>
          <a:p>
            <a:pPr lvl="2" eaLnBrk="1" hangingPunct="1">
              <a:defRPr/>
            </a:pPr>
            <a:r>
              <a:rPr lang="en-US" sz="1600" b="1" smtClean="0">
                <a:latin typeface="Lucida Sans" pitchFamily="34" charset="0"/>
              </a:rPr>
              <a:t>help@katana.bu.edu, bu.service-now.com</a:t>
            </a:r>
            <a:endParaRPr lang="en-US" sz="1600" b="1">
              <a:latin typeface="Lucida Sans" pitchFamily="34" charset="0"/>
            </a:endParaRPr>
          </a:p>
          <a:p>
            <a:pPr lvl="1" eaLnBrk="1" hangingPunct="1">
              <a:defRPr/>
            </a:pPr>
            <a:r>
              <a:rPr lang="en-US" sz="2000">
                <a:latin typeface="Lucida Sans" pitchFamily="34" charset="0"/>
              </a:rPr>
              <a:t>Web-based tutorials (</a:t>
            </a:r>
            <a:r>
              <a:rPr lang="en-US" sz="2000">
                <a:latin typeface="Lucida Sans" pitchFamily="34" charset="0"/>
                <a:hlinkClick r:id="rId4"/>
              </a:rPr>
              <a:t>www.bu.edu/tech/research/training/tutorials</a:t>
            </a:r>
            <a:r>
              <a:rPr lang="en-US" sz="2000">
                <a:latin typeface="Lucida Sans" pitchFamily="34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2000">
                <a:latin typeface="Lucida Sans" pitchFamily="34" charset="0"/>
              </a:rPr>
              <a:t>    (MPI, OpenMP, MATLAB, IDL, Graphics tools)</a:t>
            </a:r>
          </a:p>
          <a:p>
            <a:pPr lvl="1" eaLnBrk="1" hangingPunct="1">
              <a:defRPr/>
            </a:pPr>
            <a:r>
              <a:rPr lang="en-US" sz="2000">
                <a:latin typeface="Lucida Sans" pitchFamily="34" charset="0"/>
              </a:rPr>
              <a:t>HPC consultations by appointment</a:t>
            </a:r>
          </a:p>
          <a:p>
            <a:pPr lvl="2" eaLnBrk="1" hangingPunct="1">
              <a:defRPr/>
            </a:pPr>
            <a:r>
              <a:rPr lang="en-US" sz="2000">
                <a:latin typeface="Lucida Sans" pitchFamily="34" charset="0"/>
              </a:rPr>
              <a:t>Kadin Tseng (</a:t>
            </a:r>
            <a:r>
              <a:rPr lang="en-US" sz="2000">
                <a:latin typeface="Lucida Sans" pitchFamily="34" charset="0"/>
                <a:hlinkClick r:id="rId5"/>
              </a:rPr>
              <a:t>kadin@bu.edu</a:t>
            </a:r>
            <a:r>
              <a:rPr lang="en-US" sz="2000" smtClean="0">
                <a:latin typeface="Lucida Sans" pitchFamily="34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smtClean="0">
                <a:latin typeface="Lucida Sans" pitchFamily="34" charset="0"/>
              </a:rPr>
              <a:t>Yann Tambouret (yannpaul@bu.edu)</a:t>
            </a:r>
            <a:endParaRPr lang="en-US" sz="2000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Useful SCV 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81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MATLAB  uses pass-by-reference if passed array is used without</a:t>
            </a:r>
          </a:p>
          <a:p>
            <a:pPr eaLnBrk="1" hangingPunct="1">
              <a:buFontTx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changes; a copy will be made if the array is modified. MATLAB calls it</a:t>
            </a:r>
          </a:p>
          <a:p>
            <a:pPr eaLnBrk="1" hangingPunct="1">
              <a:buFontTx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“lazy copy.” 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000">
                <a:latin typeface="Arial" pitchFamily="34" charset="0"/>
                <a:cs typeface="Arial" pitchFamily="34" charset="0"/>
              </a:rPr>
              <a:t>:</a:t>
            </a:r>
          </a:p>
          <a:p>
            <a:pPr eaLnBrk="1" hangingPunct="1">
              <a:buFontTx/>
              <a:buNone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function y = lazyCopy(A, x, b, change)</a:t>
            </a:r>
            <a:endParaRPr lang="en-US" i="1">
              <a:solidFill>
                <a:srgbClr val="9FC8A5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If change, A(2,3) = 23; end       %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forces </a:t>
            </a:r>
            <a:r>
              <a:rPr lang="en-US" i="1">
                <a:latin typeface="Arial" pitchFamily="34" charset="0"/>
                <a:cs typeface="Arial" pitchFamily="34" charset="0"/>
              </a:rPr>
              <a:t>a local copy of a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>
                <a:latin typeface="Arial" pitchFamily="34" charset="0"/>
                <a:cs typeface="Arial" pitchFamily="34" charset="0"/>
              </a:rPr>
              <a:t>y = A*x + b;     % use x and b directly from calling program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>
                <a:solidFill>
                  <a:srgbClr val="9FC8A5"/>
                </a:solidFill>
                <a:latin typeface="Arial" pitchFamily="34" charset="0"/>
                <a:cs typeface="Arial" pitchFamily="34" charset="0"/>
              </a:rPr>
              <a:t>pause(2)         % keep memory longer  to see it  in Task Manager       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On Windows, use Task Manager to monitor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memory allocation history.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&gt;&gt; n = 5000; A = rand(n); x = rand(n,1); b = rand(n,1);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&gt;&gt; y = lazyCopy(A, x, b, 0);        % no copy; pass by reference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&gt;&gt; y = lazyCopy(A, x, b, 1);        % copy; pass by value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Copy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6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794" y="2582108"/>
            <a:ext cx="7797800" cy="736600"/>
          </a:xfrm>
        </p:spPr>
        <p:txBody>
          <a:bodyPr/>
          <a:lstStyle/>
          <a:p>
            <a:r>
              <a:rPr lang="en-US" smtClean="0"/>
              <a:t>Performance Issues Related to Caching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Tuning MATLAB for Better Performance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Cache is a small chunk of fast memory between the main memory and the registers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2528" y="2320131"/>
            <a:ext cx="2209800" cy="3176588"/>
            <a:chOff x="3829050" y="2212886"/>
            <a:chExt cx="2209800" cy="3177111"/>
          </a:xfrm>
        </p:grpSpPr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3829050" y="3563207"/>
              <a:ext cx="2173857" cy="36933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    secondary cache</a:t>
              </a: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4215262" y="2212886"/>
              <a:ext cx="1268083" cy="366157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  </a:t>
              </a:r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registers</a:t>
              </a:r>
            </a:p>
          </p:txBody>
        </p:sp>
        <p:sp>
          <p:nvSpPr>
            <p:cNvPr id="12" name="TextBox 5"/>
            <p:cNvSpPr txBox="1">
              <a:spLocks noChangeArrowheads="1"/>
            </p:cNvSpPr>
            <p:nvPr/>
          </p:nvSpPr>
          <p:spPr bwMode="auto">
            <a:xfrm>
              <a:off x="4048126" y="2886459"/>
              <a:ext cx="1670927" cy="36933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  <a:latin typeface="Calibri" pitchFamily="34" charset="0"/>
                </a:rPr>
                <a:t>  primary cache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865563" y="4251572"/>
              <a:ext cx="2173287" cy="11384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    main memory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Code Tuning and Optimization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0FFC8-B4FD-4D86-88F1-4C4CBD4193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24581" y="2711628"/>
            <a:ext cx="45719" cy="2565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649981" y="3384728"/>
            <a:ext cx="45719" cy="2565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649981" y="4057828"/>
            <a:ext cx="45719" cy="2565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flipV="1">
            <a:off x="4488181" y="2706377"/>
            <a:ext cx="45719" cy="2618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 flipV="1">
            <a:off x="4488181" y="3379477"/>
            <a:ext cx="45719" cy="2618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flipV="1">
            <a:off x="4488181" y="4052577"/>
            <a:ext cx="45719" cy="2618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5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BEC7C1"/>
      </a:hlink>
      <a:folHlink>
        <a:srgbClr val="BEC7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59286</TotalTime>
  <Words>4403</Words>
  <Application>Microsoft Office PowerPoint</Application>
  <PresentationFormat>On-screen Show (4:3)</PresentationFormat>
  <Paragraphs>958</Paragraphs>
  <Slides>60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Clarity</vt:lpstr>
      <vt:lpstr>Custom Design</vt:lpstr>
      <vt:lpstr>Equation</vt:lpstr>
      <vt:lpstr>Tuning  MATLAB for better performance</vt:lpstr>
      <vt:lpstr>Where to Find Performance Gains ?</vt:lpstr>
      <vt:lpstr>Performance Issues Related to Memory Access</vt:lpstr>
      <vt:lpstr>How Does MATLAB Allocate Arrays ?</vt:lpstr>
      <vt:lpstr>Always preallocate array before using it</vt:lpstr>
      <vt:lpstr>Example</vt:lpstr>
      <vt:lpstr>Lazy Copy</vt:lpstr>
      <vt:lpstr>Performance Issues Related to Caching </vt:lpstr>
      <vt:lpstr>Cache</vt:lpstr>
      <vt:lpstr>Cache (2)</vt:lpstr>
      <vt:lpstr>Cache (3)</vt:lpstr>
      <vt:lpstr>Cache (4)</vt:lpstr>
      <vt:lpstr>Cache (5)</vt:lpstr>
      <vt:lpstr>Cache (6)</vt:lpstr>
      <vt:lpstr>Cache (7)</vt:lpstr>
      <vt:lpstr>Cache (8)</vt:lpstr>
      <vt:lpstr>Cache (9)</vt:lpstr>
      <vt:lpstr>For-loop Order</vt:lpstr>
      <vt:lpstr>Compute In-place</vt:lpstr>
      <vt:lpstr>Eliminate redundant operations in loops</vt:lpstr>
      <vt:lpstr>Loop Fusion</vt:lpstr>
      <vt:lpstr>Avoid  if  statements within loops</vt:lpstr>
      <vt:lpstr>Divide is more expensive than multiply</vt:lpstr>
      <vt:lpstr>Function Call Overhead</vt:lpstr>
      <vt:lpstr>Minimize calls to math &amp; arithmetic  operations</vt:lpstr>
      <vt:lpstr>Special Functions for Real Numbers</vt:lpstr>
      <vt:lpstr>Vector Is Better Than Loops</vt:lpstr>
      <vt:lpstr>Vector Operations of Arrays</vt:lpstr>
      <vt:lpstr>Vector Operations</vt:lpstr>
      <vt:lpstr>Vector Operations</vt:lpstr>
      <vt:lpstr>Vector Operations</vt:lpstr>
      <vt:lpstr>Vector Utility Functions</vt:lpstr>
      <vt:lpstr>Integration Example</vt:lpstr>
      <vt:lpstr>Integration  Example — using for-loop</vt:lpstr>
      <vt:lpstr>Integration  Example — using vector form</vt:lpstr>
      <vt:lpstr>Integration Example Benchmarks</vt:lpstr>
      <vt:lpstr>Laplace Equation (Steady incompressible potential flow)</vt:lpstr>
      <vt:lpstr>Finite Difference Numerical Discretization</vt:lpstr>
      <vt:lpstr>Computational Domain</vt:lpstr>
      <vt:lpstr>Five-point Finite-difference Stencil</vt:lpstr>
      <vt:lpstr>SOR Update Function</vt:lpstr>
      <vt:lpstr>Solution Contour Plot</vt:lpstr>
      <vt:lpstr>SOR Timing Benchmarks</vt:lpstr>
      <vt:lpstr>Summation</vt:lpstr>
      <vt:lpstr>Other Tips</vt:lpstr>
      <vt:lpstr>Memory Management</vt:lpstr>
      <vt:lpstr>Minimize Memory Usage</vt:lpstr>
      <vt:lpstr>Minimize Memory Uage</vt:lpstr>
      <vt:lpstr>Compilers</vt:lpstr>
      <vt:lpstr>mcc  example</vt:lpstr>
      <vt:lpstr>MATLAB Programming Tools</vt:lpstr>
      <vt:lpstr>MATLAB Profiler</vt:lpstr>
      <vt:lpstr>How to Save Profiling Data</vt:lpstr>
      <vt:lpstr>Profiling – save as HTML files</vt:lpstr>
      <vt:lpstr>Profiling – save as MAT file</vt:lpstr>
      <vt:lpstr>MATLAB Editor</vt:lpstr>
      <vt:lpstr>Running MATLAB </vt:lpstr>
      <vt:lpstr>Multiprocessing with MATLAB</vt:lpstr>
      <vt:lpstr>Where Can I Run MATLAB ?</vt:lpstr>
      <vt:lpstr>Useful SCV Info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Kadin Tseng</dc:creator>
  <cp:lastModifiedBy>Kadin Tseng</cp:lastModifiedBy>
  <cp:revision>410</cp:revision>
  <cp:lastPrinted>2012-06-13T17:57:27Z</cp:lastPrinted>
  <dcterms:created xsi:type="dcterms:W3CDTF">2011-01-14T19:12:41Z</dcterms:created>
  <dcterms:modified xsi:type="dcterms:W3CDTF">2012-09-05T18:54:42Z</dcterms:modified>
</cp:coreProperties>
</file>