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y="5670550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3" roundtripDataSignature="AMtx7mjwykOoExe5zU4f50z6QIWSS0ZI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43" Type="http://customschemas.google.com/relationships/presentationmetadata" Target="meta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b="0" i="0" lang="en-GB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/>
          <p:nvPr>
            <p:ph idx="2" type="sldImg"/>
          </p:nvPr>
        </p:nvSpPr>
        <p:spPr>
          <a:xfrm>
            <a:off x="217440" y="812880"/>
            <a:ext cx="7124040" cy="40078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" name="Google Shape;171;p10:notes"/>
          <p:cNvSpPr txBox="1"/>
          <p:nvPr>
            <p:ph idx="1"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rPr b="0" lang="en-GB" sz="1200" strike="noStrike">
                <a:latin typeface="Arial"/>
                <a:ea typeface="Arial"/>
                <a:cs typeface="Arial"/>
                <a:sym typeface="Arial"/>
              </a:rPr>
              <a:t>First class citizen - In programming language design, a first-class citizen in a given programming language is an entity which supports all the operations generally available to other entities. These operations typically include being passed as an argument, returned from a function, and assigned to a variable.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0:notes"/>
          <p:cNvSpPr txBox="1"/>
          <p:nvPr>
            <p:ph idx="12" type="sldNum"/>
          </p:nvPr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b="0" i="0" lang="en-GB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/>
          <p:nvPr>
            <p:ph idx="2" type="sldImg"/>
          </p:nvPr>
        </p:nvSpPr>
        <p:spPr>
          <a:xfrm>
            <a:off x="216000" y="812880"/>
            <a:ext cx="7125480" cy="40078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9" name="Google Shape;179;p11:notes"/>
          <p:cNvSpPr txBox="1"/>
          <p:nvPr>
            <p:ph idx="1" type="body"/>
          </p:nvPr>
        </p:nvSpPr>
        <p:spPr>
          <a:xfrm>
            <a:off x="756000" y="5078520"/>
            <a:ext cx="6046200" cy="48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b="0" lang="en-GB" sz="2000" strike="noStrike">
                <a:latin typeface="Arial"/>
                <a:ea typeface="Arial"/>
                <a:cs typeface="Arial"/>
                <a:sym typeface="Arial"/>
              </a:rPr>
              <a:t>First class citizen - In programming language design, a first-class citizen in a given programming language is an entity which supports all the operations generally available to other entities. These operations typically include being passed as an argument, returned from a function, and assigned to a variable.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:notes"/>
          <p:cNvSpPr/>
          <p:nvPr>
            <p:ph idx="2" type="sldImg"/>
          </p:nvPr>
        </p:nvSpPr>
        <p:spPr>
          <a:xfrm>
            <a:off x="216000" y="812880"/>
            <a:ext cx="7125480" cy="40078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p12:notes"/>
          <p:cNvSpPr txBox="1"/>
          <p:nvPr>
            <p:ph idx="1" type="body"/>
          </p:nvPr>
        </p:nvSpPr>
        <p:spPr>
          <a:xfrm>
            <a:off x="756000" y="5078520"/>
            <a:ext cx="6046200" cy="48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b="0" lang="en-GB" sz="2000" strike="noStrike">
                <a:latin typeface="Arial"/>
                <a:ea typeface="Arial"/>
                <a:cs typeface="Arial"/>
                <a:sym typeface="Arial"/>
              </a:rPr>
              <a:t>First class citizen - In programming language design, a first-class citizen in a given programming language is an entity which supports all the operations generally available to other entities. These operations typically include being passed as an argument, returned from a function, and assigned to a variable.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:notes"/>
          <p:cNvSpPr/>
          <p:nvPr>
            <p:ph idx="2" type="sldImg"/>
          </p:nvPr>
        </p:nvSpPr>
        <p:spPr>
          <a:xfrm>
            <a:off x="216000" y="812880"/>
            <a:ext cx="7125480" cy="40078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1" name="Google Shape;191;p13:notes"/>
          <p:cNvSpPr txBox="1"/>
          <p:nvPr>
            <p:ph idx="1" type="body"/>
          </p:nvPr>
        </p:nvSpPr>
        <p:spPr>
          <a:xfrm>
            <a:off x="756000" y="5078520"/>
            <a:ext cx="6046200" cy="48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b="0" lang="en-GB" sz="2000" strike="noStrike">
                <a:latin typeface="Arial"/>
                <a:ea typeface="Arial"/>
                <a:cs typeface="Arial"/>
                <a:sym typeface="Arial"/>
              </a:rPr>
              <a:t>First class citizen - In programming language design, a first-class citizen in a given programming language is an entity which supports all the operations generally available to other entities. These operations typically include being passed as an argument, returned from a function, and assigned to a variable.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8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9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0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8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9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0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8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/>
          <p:nvPr>
            <p:ph idx="2" type="sldImg"/>
          </p:nvPr>
        </p:nvSpPr>
        <p:spPr>
          <a:xfrm>
            <a:off x="217440" y="812880"/>
            <a:ext cx="7124040" cy="40078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rPr b="0" lang="en-GB" sz="1200" strike="noStrike">
                <a:latin typeface="Arial"/>
                <a:ea typeface="Arial"/>
                <a:cs typeface="Arial"/>
                <a:sym typeface="Arial"/>
              </a:rPr>
              <a:t>Programming paradigms – a way to classify programming languages based on their features. 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6:notes"/>
          <p:cNvSpPr txBox="1"/>
          <p:nvPr>
            <p:ph idx="12" type="sldNum"/>
          </p:nvPr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b="0" i="0" lang="en-GB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/>
          <p:nvPr>
            <p:ph idx="2" type="sldImg"/>
          </p:nvPr>
        </p:nvSpPr>
        <p:spPr>
          <a:xfrm>
            <a:off x="217440" y="812880"/>
            <a:ext cx="7124040" cy="40078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rPr b="0" lang="en-GB" sz="1200" strike="noStrike">
                <a:latin typeface="Arial"/>
                <a:ea typeface="Arial"/>
                <a:cs typeface="Arial"/>
                <a:sym typeface="Arial"/>
              </a:rPr>
              <a:t>First class citizen - In programming language design, a first-class citizen in a given programming language is an entity which supports all the operations generally available to other entities. These operations typically include being passed as an argument, returned from a function, and assigned to a variable.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8:notes"/>
          <p:cNvSpPr txBox="1"/>
          <p:nvPr>
            <p:ph idx="12" type="sldNum"/>
          </p:nvPr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b="0" i="0" lang="en-GB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/>
          <p:nvPr>
            <p:ph idx="2" type="sldImg"/>
          </p:nvPr>
        </p:nvSpPr>
        <p:spPr>
          <a:xfrm>
            <a:off x="217440" y="812880"/>
            <a:ext cx="7124040" cy="40078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2" name="Google Shape;162;p9:notes"/>
          <p:cNvSpPr txBox="1"/>
          <p:nvPr>
            <p:ph idx="1"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rPr b="0" lang="en-GB" sz="1200" strike="noStrike">
                <a:latin typeface="Arial"/>
                <a:ea typeface="Arial"/>
                <a:cs typeface="Arial"/>
                <a:sym typeface="Arial"/>
              </a:rPr>
              <a:t>First class citizen - In programming language design, a first-class citizen in a given programming language is an entity which supports all the operations generally available to other entities. These operations typically include being passed as an argument, returned from a function, and assigned to a variable.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9:notes"/>
          <p:cNvSpPr txBox="1"/>
          <p:nvPr>
            <p:ph idx="12" type="sldNum"/>
          </p:nvPr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b="0" i="0" lang="en-GB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0"/>
          <p:cNvSpPr txBox="1"/>
          <p:nvPr>
            <p:ph idx="11" type="ftr"/>
          </p:nvPr>
        </p:nvSpPr>
        <p:spPr>
          <a:xfrm>
            <a:off x="3447360" y="5165280"/>
            <a:ext cx="3193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0"/>
          <p:cNvSpPr txBox="1"/>
          <p:nvPr>
            <p:ph idx="12" type="sldNum"/>
          </p:nvPr>
        </p:nvSpPr>
        <p:spPr>
          <a:xfrm>
            <a:off x="7227360" y="5165280"/>
            <a:ext cx="234648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" name="Google Shape;18;p40"/>
          <p:cNvSpPr txBox="1"/>
          <p:nvPr>
            <p:ph idx="10" type="dt"/>
          </p:nvPr>
        </p:nvSpPr>
        <p:spPr>
          <a:xfrm>
            <a:off x="504000" y="5165280"/>
            <a:ext cx="234648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9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9"/>
          <p:cNvSpPr txBox="1"/>
          <p:nvPr>
            <p:ph idx="1"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9"/>
          <p:cNvSpPr txBox="1"/>
          <p:nvPr>
            <p:ph idx="2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9"/>
          <p:cNvSpPr txBox="1"/>
          <p:nvPr>
            <p:ph idx="11" type="ftr"/>
          </p:nvPr>
        </p:nvSpPr>
        <p:spPr>
          <a:xfrm>
            <a:off x="3447360" y="5165280"/>
            <a:ext cx="3193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9"/>
          <p:cNvSpPr txBox="1"/>
          <p:nvPr>
            <p:ph idx="12" type="sldNum"/>
          </p:nvPr>
        </p:nvSpPr>
        <p:spPr>
          <a:xfrm>
            <a:off x="7227360" y="5165280"/>
            <a:ext cx="234648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8" name="Google Shape;78;p49"/>
          <p:cNvSpPr txBox="1"/>
          <p:nvPr>
            <p:ph idx="10" type="dt"/>
          </p:nvPr>
        </p:nvSpPr>
        <p:spPr>
          <a:xfrm>
            <a:off x="504000" y="5165280"/>
            <a:ext cx="234648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0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50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0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0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50"/>
          <p:cNvSpPr txBox="1"/>
          <p:nvPr>
            <p:ph idx="4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0"/>
          <p:cNvSpPr txBox="1"/>
          <p:nvPr>
            <p:ph idx="11" type="ftr"/>
          </p:nvPr>
        </p:nvSpPr>
        <p:spPr>
          <a:xfrm>
            <a:off x="3447360" y="5165280"/>
            <a:ext cx="3193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50"/>
          <p:cNvSpPr txBox="1"/>
          <p:nvPr>
            <p:ph idx="12" type="sldNum"/>
          </p:nvPr>
        </p:nvSpPr>
        <p:spPr>
          <a:xfrm>
            <a:off x="7227360" y="5165280"/>
            <a:ext cx="234648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7" name="Google Shape;87;p50"/>
          <p:cNvSpPr txBox="1"/>
          <p:nvPr>
            <p:ph idx="10" type="dt"/>
          </p:nvPr>
        </p:nvSpPr>
        <p:spPr>
          <a:xfrm>
            <a:off x="504000" y="5165280"/>
            <a:ext cx="234648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1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51"/>
          <p:cNvSpPr txBox="1"/>
          <p:nvPr>
            <p:ph idx="1"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51"/>
          <p:cNvSpPr txBox="1"/>
          <p:nvPr>
            <p:ph idx="2"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51"/>
          <p:cNvSpPr txBox="1"/>
          <p:nvPr>
            <p:ph idx="3"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51"/>
          <p:cNvSpPr txBox="1"/>
          <p:nvPr>
            <p:ph idx="4"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51"/>
          <p:cNvSpPr txBox="1"/>
          <p:nvPr>
            <p:ph idx="5"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51"/>
          <p:cNvSpPr txBox="1"/>
          <p:nvPr>
            <p:ph idx="6"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51"/>
          <p:cNvSpPr txBox="1"/>
          <p:nvPr>
            <p:ph idx="11" type="ftr"/>
          </p:nvPr>
        </p:nvSpPr>
        <p:spPr>
          <a:xfrm>
            <a:off x="3447360" y="5165280"/>
            <a:ext cx="3193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51"/>
          <p:cNvSpPr txBox="1"/>
          <p:nvPr>
            <p:ph idx="12" type="sldNum"/>
          </p:nvPr>
        </p:nvSpPr>
        <p:spPr>
          <a:xfrm>
            <a:off x="7227360" y="5165280"/>
            <a:ext cx="234648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8" name="Google Shape;98;p51"/>
          <p:cNvSpPr txBox="1"/>
          <p:nvPr>
            <p:ph idx="10" type="dt"/>
          </p:nvPr>
        </p:nvSpPr>
        <p:spPr>
          <a:xfrm>
            <a:off x="504000" y="5165280"/>
            <a:ext cx="234648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1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1"/>
          <p:cNvSpPr txBox="1"/>
          <p:nvPr>
            <p:ph idx="1"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1"/>
          <p:cNvSpPr txBox="1"/>
          <p:nvPr>
            <p:ph idx="11" type="ftr"/>
          </p:nvPr>
        </p:nvSpPr>
        <p:spPr>
          <a:xfrm>
            <a:off x="3447360" y="5165280"/>
            <a:ext cx="3193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1"/>
          <p:cNvSpPr txBox="1"/>
          <p:nvPr>
            <p:ph idx="12" type="sldNum"/>
          </p:nvPr>
        </p:nvSpPr>
        <p:spPr>
          <a:xfrm>
            <a:off x="7227360" y="5165280"/>
            <a:ext cx="234648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" name="Google Shape;24;p41"/>
          <p:cNvSpPr txBox="1"/>
          <p:nvPr>
            <p:ph idx="10" type="dt"/>
          </p:nvPr>
        </p:nvSpPr>
        <p:spPr>
          <a:xfrm>
            <a:off x="504000" y="5165280"/>
            <a:ext cx="234648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2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2"/>
          <p:cNvSpPr txBox="1"/>
          <p:nvPr>
            <p:ph idx="1"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2"/>
          <p:cNvSpPr txBox="1"/>
          <p:nvPr>
            <p:ph idx="11" type="ftr"/>
          </p:nvPr>
        </p:nvSpPr>
        <p:spPr>
          <a:xfrm>
            <a:off x="3447360" y="5165280"/>
            <a:ext cx="3193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2"/>
          <p:cNvSpPr txBox="1"/>
          <p:nvPr>
            <p:ph idx="12" type="sldNum"/>
          </p:nvPr>
        </p:nvSpPr>
        <p:spPr>
          <a:xfrm>
            <a:off x="7227360" y="5165280"/>
            <a:ext cx="234648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0" name="Google Shape;30;p42"/>
          <p:cNvSpPr txBox="1"/>
          <p:nvPr>
            <p:ph idx="10" type="dt"/>
          </p:nvPr>
        </p:nvSpPr>
        <p:spPr>
          <a:xfrm>
            <a:off x="504000" y="5165280"/>
            <a:ext cx="234648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3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3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3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3"/>
          <p:cNvSpPr txBox="1"/>
          <p:nvPr>
            <p:ph idx="11" type="ftr"/>
          </p:nvPr>
        </p:nvSpPr>
        <p:spPr>
          <a:xfrm>
            <a:off x="3447360" y="5165280"/>
            <a:ext cx="3193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3"/>
          <p:cNvSpPr txBox="1"/>
          <p:nvPr>
            <p:ph idx="12" type="sldNum"/>
          </p:nvPr>
        </p:nvSpPr>
        <p:spPr>
          <a:xfrm>
            <a:off x="7227360" y="5165280"/>
            <a:ext cx="234648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7" name="Google Shape;37;p43"/>
          <p:cNvSpPr txBox="1"/>
          <p:nvPr>
            <p:ph idx="10" type="dt"/>
          </p:nvPr>
        </p:nvSpPr>
        <p:spPr>
          <a:xfrm>
            <a:off x="504000" y="5165280"/>
            <a:ext cx="234648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4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4"/>
          <p:cNvSpPr txBox="1"/>
          <p:nvPr>
            <p:ph idx="11" type="ftr"/>
          </p:nvPr>
        </p:nvSpPr>
        <p:spPr>
          <a:xfrm>
            <a:off x="3447360" y="5165280"/>
            <a:ext cx="3193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4"/>
          <p:cNvSpPr txBox="1"/>
          <p:nvPr>
            <p:ph idx="12" type="sldNum"/>
          </p:nvPr>
        </p:nvSpPr>
        <p:spPr>
          <a:xfrm>
            <a:off x="7227360" y="5165280"/>
            <a:ext cx="234648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2" name="Google Shape;42;p44"/>
          <p:cNvSpPr txBox="1"/>
          <p:nvPr>
            <p:ph idx="10" type="dt"/>
          </p:nvPr>
        </p:nvSpPr>
        <p:spPr>
          <a:xfrm>
            <a:off x="504000" y="5165280"/>
            <a:ext cx="234648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5"/>
          <p:cNvSpPr txBox="1"/>
          <p:nvPr>
            <p:ph idx="1"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5"/>
          <p:cNvSpPr txBox="1"/>
          <p:nvPr>
            <p:ph idx="11" type="ftr"/>
          </p:nvPr>
        </p:nvSpPr>
        <p:spPr>
          <a:xfrm>
            <a:off x="3447360" y="5165280"/>
            <a:ext cx="3193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5"/>
          <p:cNvSpPr txBox="1"/>
          <p:nvPr>
            <p:ph idx="12" type="sldNum"/>
          </p:nvPr>
        </p:nvSpPr>
        <p:spPr>
          <a:xfrm>
            <a:off x="7227360" y="5165280"/>
            <a:ext cx="234648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7" name="Google Shape;47;p45"/>
          <p:cNvSpPr txBox="1"/>
          <p:nvPr>
            <p:ph idx="10" type="dt"/>
          </p:nvPr>
        </p:nvSpPr>
        <p:spPr>
          <a:xfrm>
            <a:off x="504000" y="5165280"/>
            <a:ext cx="234648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6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6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6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6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6"/>
          <p:cNvSpPr txBox="1"/>
          <p:nvPr>
            <p:ph idx="11" type="ftr"/>
          </p:nvPr>
        </p:nvSpPr>
        <p:spPr>
          <a:xfrm>
            <a:off x="3447360" y="5165280"/>
            <a:ext cx="3193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6"/>
          <p:cNvSpPr txBox="1"/>
          <p:nvPr>
            <p:ph idx="12" type="sldNum"/>
          </p:nvPr>
        </p:nvSpPr>
        <p:spPr>
          <a:xfrm>
            <a:off x="7227360" y="5165280"/>
            <a:ext cx="234648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5" name="Google Shape;55;p46"/>
          <p:cNvSpPr txBox="1"/>
          <p:nvPr>
            <p:ph idx="10" type="dt"/>
          </p:nvPr>
        </p:nvSpPr>
        <p:spPr>
          <a:xfrm>
            <a:off x="504000" y="5165280"/>
            <a:ext cx="234648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7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7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7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7"/>
          <p:cNvSpPr txBox="1"/>
          <p:nvPr>
            <p:ph idx="3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7"/>
          <p:cNvSpPr txBox="1"/>
          <p:nvPr>
            <p:ph idx="11" type="ftr"/>
          </p:nvPr>
        </p:nvSpPr>
        <p:spPr>
          <a:xfrm>
            <a:off x="3447360" y="5165280"/>
            <a:ext cx="3193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7"/>
          <p:cNvSpPr txBox="1"/>
          <p:nvPr>
            <p:ph idx="12" type="sldNum"/>
          </p:nvPr>
        </p:nvSpPr>
        <p:spPr>
          <a:xfrm>
            <a:off x="7227360" y="5165280"/>
            <a:ext cx="234648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3" name="Google Shape;63;p47"/>
          <p:cNvSpPr txBox="1"/>
          <p:nvPr>
            <p:ph idx="10" type="dt"/>
          </p:nvPr>
        </p:nvSpPr>
        <p:spPr>
          <a:xfrm>
            <a:off x="504000" y="5165280"/>
            <a:ext cx="234648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8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8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8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8"/>
          <p:cNvSpPr txBox="1"/>
          <p:nvPr>
            <p:ph idx="3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8"/>
          <p:cNvSpPr txBox="1"/>
          <p:nvPr>
            <p:ph idx="11" type="ftr"/>
          </p:nvPr>
        </p:nvSpPr>
        <p:spPr>
          <a:xfrm>
            <a:off x="3447360" y="5165280"/>
            <a:ext cx="3193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8"/>
          <p:cNvSpPr txBox="1"/>
          <p:nvPr>
            <p:ph idx="12" type="sldNum"/>
          </p:nvPr>
        </p:nvSpPr>
        <p:spPr>
          <a:xfrm>
            <a:off x="7227360" y="5165280"/>
            <a:ext cx="234648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1" name="Google Shape;71;p48"/>
          <p:cNvSpPr txBox="1"/>
          <p:nvPr>
            <p:ph idx="10" type="dt"/>
          </p:nvPr>
        </p:nvSpPr>
        <p:spPr>
          <a:xfrm>
            <a:off x="504000" y="5165280"/>
            <a:ext cx="234648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9"/>
          <p:cNvSpPr txBox="1"/>
          <p:nvPr>
            <p:ph idx="11" type="ftr"/>
          </p:nvPr>
        </p:nvSpPr>
        <p:spPr>
          <a:xfrm>
            <a:off x="3447360" y="5165280"/>
            <a:ext cx="3193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39"/>
          <p:cNvSpPr txBox="1"/>
          <p:nvPr>
            <p:ph idx="12" type="sldNum"/>
          </p:nvPr>
        </p:nvSpPr>
        <p:spPr>
          <a:xfrm>
            <a:off x="7227360" y="5165280"/>
            <a:ext cx="234648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" name="Google Shape;12;p39"/>
          <p:cNvSpPr txBox="1"/>
          <p:nvPr>
            <p:ph idx="10" type="dt"/>
          </p:nvPr>
        </p:nvSpPr>
        <p:spPr>
          <a:xfrm>
            <a:off x="504000" y="5165280"/>
            <a:ext cx="234648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" name="Google Shape;13;p39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Google Shape;14;p39"/>
          <p:cNvSpPr txBox="1"/>
          <p:nvPr>
            <p:ph idx="1"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6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6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6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6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6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6.jpg"/><Relationship Id="rId4" Type="http://schemas.openxmlformats.org/officeDocument/2006/relationships/image" Target="../media/image4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hyperlink" Target="https://getnude.com/careers" TargetMode="External"/><Relationship Id="rId5" Type="http://schemas.openxmlformats.org/officeDocument/2006/relationships/hyperlink" Target="mailto:keith@getnude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080000" cy="566964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"/>
          <p:cNvSpPr txBox="1"/>
          <p:nvPr>
            <p:ph idx="4294967295" type="title"/>
          </p:nvPr>
        </p:nvSpPr>
        <p:spPr>
          <a:xfrm>
            <a:off x="468360" y="2340000"/>
            <a:ext cx="9069840" cy="94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1EE"/>
              </a:buClr>
              <a:buSzPts val="4400"/>
              <a:buFont typeface="Arial"/>
              <a:buNone/>
            </a:pPr>
            <a:r>
              <a:rPr b="0" i="0" lang="en-GB" sz="4400" u="none" cap="none" strike="noStrike">
                <a:solidFill>
                  <a:srgbClr val="F7F1EE"/>
                </a:solidFill>
                <a:latin typeface="Arial"/>
                <a:ea typeface="Arial"/>
                <a:cs typeface="Arial"/>
                <a:sym typeface="Arial"/>
              </a:rPr>
              <a:t>Functional Programming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080000" cy="566964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0"/>
          <p:cNvSpPr txBox="1"/>
          <p:nvPr>
            <p:ph idx="4294967295" type="title"/>
          </p:nvPr>
        </p:nvSpPr>
        <p:spPr>
          <a:xfrm>
            <a:off x="468360" y="817560"/>
            <a:ext cx="9069840" cy="94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504C"/>
              </a:buClr>
              <a:buSzPts val="3800"/>
              <a:buFont typeface="Arial"/>
              <a:buNone/>
            </a:pPr>
            <a:r>
              <a:rPr b="0" i="0" lang="en-GB" sz="3800" u="none" cap="none" strike="noStrike">
                <a:solidFill>
                  <a:srgbClr val="30504C"/>
                </a:solidFill>
                <a:latin typeface="Arial"/>
                <a:ea typeface="Arial"/>
                <a:cs typeface="Arial"/>
                <a:sym typeface="Arial"/>
              </a:rPr>
              <a:t>Functions as first class citizens</a:t>
            </a:r>
            <a:endParaRPr b="0" i="0" sz="3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0"/>
          <p:cNvSpPr/>
          <p:nvPr/>
        </p:nvSpPr>
        <p:spPr>
          <a:xfrm>
            <a:off x="468360" y="1762920"/>
            <a:ext cx="8123400" cy="3594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65A4"/>
              </a:buClr>
              <a:buSzPts val="4400"/>
              <a:buFont typeface="Consolas"/>
              <a:buNone/>
            </a:pPr>
            <a:r>
              <a:rPr b="0" i="0" lang="en-GB" sz="4400" u="none" cap="none" strike="noStrike">
                <a:solidFill>
                  <a:srgbClr val="3465A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en-GB" sz="4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add(a, b) =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nsolas"/>
              <a:buNone/>
            </a:pPr>
            <a:r>
              <a:rPr b="0" i="0" lang="en-GB" sz="4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a + b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65A4"/>
              </a:buClr>
              <a:buSzPts val="4400"/>
              <a:buFont typeface="Consolas"/>
              <a:buNone/>
            </a:pPr>
            <a:r>
              <a:rPr b="0" i="0" lang="en-GB" sz="4400" u="none" cap="none" strike="noStrike">
                <a:solidFill>
                  <a:srgbClr val="3465A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en-GB" sz="4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total = add</a:t>
            </a:r>
            <a:r>
              <a:rPr b="0" i="0" lang="en-GB" sz="4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(1, 2)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080000" cy="566964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1"/>
          <p:cNvSpPr/>
          <p:nvPr/>
        </p:nvSpPr>
        <p:spPr>
          <a:xfrm>
            <a:off x="540360" y="1722600"/>
            <a:ext cx="8998560" cy="222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65A4"/>
              </a:buClr>
              <a:buSzPts val="4000"/>
              <a:buFont typeface="Consolas"/>
              <a:buNone/>
            </a:pPr>
            <a:r>
              <a:rPr b="0" i="0" lang="en-GB" sz="4000" u="none" cap="none" strike="noStrike">
                <a:solidFill>
                  <a:srgbClr val="3465A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en-GB" sz="4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createAdder(getAmount) =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onsolas"/>
              <a:buNone/>
            </a:pPr>
            <a:r>
              <a:rPr b="0" i="0" lang="en-GB" sz="4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(x) -&gt; x + getAmount()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" y="0"/>
            <a:ext cx="10080000" cy="566964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2"/>
          <p:cNvSpPr/>
          <p:nvPr/>
        </p:nvSpPr>
        <p:spPr>
          <a:xfrm>
            <a:off x="180000" y="786240"/>
            <a:ext cx="9900360" cy="4097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65A4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3465A4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 cap="none" strike="noStrike">
                <a:solidFill>
                  <a:srgbClr val="3465A4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GB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 cap="none" strike="noStrike">
                <a:solidFill>
                  <a:srgbClr val="8D1D75"/>
                </a:solidFill>
                <a:latin typeface="Consolas"/>
                <a:ea typeface="Consolas"/>
                <a:cs typeface="Consolas"/>
                <a:sym typeface="Consolas"/>
              </a:rPr>
              <a:t>Multiplier</a:t>
            </a:r>
            <a:r>
              <a:rPr b="0" i="0" lang="en-GB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GB" sz="2400" u="none" cap="none" strike="noStrike">
                <a:solidFill>
                  <a:srgbClr val="3465A4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 cap="none" strike="noStrike">
                <a:solidFill>
                  <a:srgbClr val="3465A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Factor;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GB" sz="2400" u="none" cap="none" strike="noStrike">
                <a:solidFill>
                  <a:srgbClr val="3465A4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GB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 cap="none" strike="noStrike">
                <a:solidFill>
                  <a:srgbClr val="5983B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Calculate(</a:t>
            </a:r>
            <a:r>
              <a:rPr b="0" i="0" lang="en-GB" sz="2400" u="none" cap="none" strike="noStrike">
                <a:solidFill>
                  <a:srgbClr val="3465A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GB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value) {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GB" sz="2400" u="none" cap="none" strike="noStrike">
                <a:solidFill>
                  <a:srgbClr val="3465A4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GB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value * Factor;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65A4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3465A4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GB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tenMultiplier = </a:t>
            </a:r>
            <a:r>
              <a:rPr b="0" i="0" lang="en-GB" sz="2400" u="none" cap="none" strike="noStrike">
                <a:solidFill>
                  <a:srgbClr val="3465A4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GB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2400" u="none" cap="none" strike="noStrike">
                <a:solidFill>
                  <a:srgbClr val="8D1D75"/>
                </a:solidFill>
                <a:latin typeface="Consolas"/>
                <a:ea typeface="Consolas"/>
                <a:cs typeface="Consolas"/>
                <a:sym typeface="Consolas"/>
              </a:rPr>
              <a:t>Multiplier</a:t>
            </a:r>
            <a:r>
              <a:rPr b="0" i="0" lang="en-GB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b="0" i="0" lang="en-GB" sz="2400" u="none" cap="none" strike="noStrike">
                <a:solidFill>
                  <a:srgbClr val="3465A4"/>
                </a:solidFill>
                <a:latin typeface="Consolas"/>
                <a:ea typeface="Consolas"/>
                <a:cs typeface="Consolas"/>
                <a:sym typeface="Consolas"/>
              </a:rPr>
              <a:t>Factor</a:t>
            </a:r>
            <a:r>
              <a:rPr b="0" i="0" lang="en-GB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10 };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65A4"/>
              </a:buClr>
              <a:buSzPts val="2400"/>
              <a:buFont typeface="Consolas"/>
              <a:buNone/>
            </a:pPr>
            <a:r>
              <a:rPr b="0" i="0" lang="en-GB" sz="2400" u="none" cap="none" strike="noStrike">
                <a:solidFill>
                  <a:srgbClr val="3465A4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GB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result = tenMultiplier.Calculate(2);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080000" cy="566964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3"/>
          <p:cNvSpPr/>
          <p:nvPr/>
        </p:nvSpPr>
        <p:spPr>
          <a:xfrm>
            <a:off x="348120" y="1130400"/>
            <a:ext cx="9383400" cy="34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65A4"/>
              </a:buClr>
              <a:buSzPts val="2800"/>
              <a:buFont typeface="Consolas"/>
              <a:buNone/>
            </a:pPr>
            <a:r>
              <a:rPr b="0" i="0" lang="en-GB" sz="2800" u="none" cap="none" strike="noStrike">
                <a:solidFill>
                  <a:srgbClr val="3465A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en-GB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createMultiplier (factor) =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GB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(x) -&gt; x * factor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65A4"/>
              </a:buClr>
              <a:buSzPts val="2800"/>
              <a:buFont typeface="Consolas"/>
              <a:buNone/>
            </a:pPr>
            <a:r>
              <a:rPr b="0" i="0" lang="en-GB" sz="2800" u="none" cap="none" strike="noStrike">
                <a:solidFill>
                  <a:srgbClr val="3465A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en-GB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multiplyByTen = createMultiplier(10) 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65A4"/>
              </a:buClr>
              <a:buSzPts val="2800"/>
              <a:buFont typeface="Consolas"/>
              <a:buNone/>
            </a:pPr>
            <a:r>
              <a:rPr b="0" i="0" lang="en-GB" sz="2800" u="none" cap="none" strike="noStrike">
                <a:solidFill>
                  <a:srgbClr val="3465A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en-GB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result = multiplyByTen(2)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080000" cy="566964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4"/>
          <p:cNvSpPr txBox="1"/>
          <p:nvPr>
            <p:ph idx="4294967295" type="title"/>
          </p:nvPr>
        </p:nvSpPr>
        <p:spPr>
          <a:xfrm>
            <a:off x="468360" y="2340000"/>
            <a:ext cx="9069840" cy="94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1EE"/>
              </a:buClr>
              <a:buSzPts val="4400"/>
              <a:buFont typeface="Arial"/>
              <a:buNone/>
            </a:pPr>
            <a:r>
              <a:rPr b="0" i="0" lang="en-GB" sz="4400" u="none" cap="none" strike="noStrike">
                <a:solidFill>
                  <a:srgbClr val="F7F1EE"/>
                </a:solidFill>
                <a:latin typeface="Arial"/>
                <a:ea typeface="Arial"/>
                <a:cs typeface="Arial"/>
                <a:sym typeface="Arial"/>
              </a:rPr>
              <a:t>Putting it all together…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080000" cy="566964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5"/>
          <p:cNvSpPr/>
          <p:nvPr/>
        </p:nvSpPr>
        <p:spPr>
          <a:xfrm>
            <a:off x="405000" y="1326960"/>
            <a:ext cx="9270000" cy="3013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65A4"/>
              </a:buClr>
              <a:buSzPts val="3200"/>
              <a:buFont typeface="Consolas"/>
              <a:buNone/>
            </a:pPr>
            <a:r>
              <a:rPr b="0" i="0" lang="en-GB" sz="3200" u="none" cap="none" strike="noStrike">
                <a:solidFill>
                  <a:srgbClr val="3465A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en-GB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filter(people) =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GB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GB" sz="3200" u="none" cap="none" strike="noStrike">
                <a:solidFill>
                  <a:srgbClr val="3465A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en-GB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results = new List&lt;Person&gt;()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GB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GB" sz="3200" u="none" cap="none" strike="noStrike">
                <a:solidFill>
                  <a:srgbClr val="3465A4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GB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person </a:t>
            </a:r>
            <a:r>
              <a:rPr b="0" i="0" lang="en-GB" sz="3200" u="none" cap="none" strike="noStrike">
                <a:solidFill>
                  <a:srgbClr val="3465A4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GB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people </a:t>
            </a:r>
            <a:r>
              <a:rPr b="0" i="0" lang="en-GB" sz="3200" u="none" cap="none" strike="noStrike">
                <a:solidFill>
                  <a:srgbClr val="3465A4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GB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GB" sz="3200" u="none" cap="none" strike="noStrike">
                <a:solidFill>
                  <a:srgbClr val="3465A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GB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person.Age &gt; 30 </a:t>
            </a:r>
            <a:r>
              <a:rPr b="0" i="0" lang="en-GB" sz="3200" u="none" cap="none" strike="noStrike">
                <a:solidFill>
                  <a:srgbClr val="3465A4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GB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results.Add(person)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GB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results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080000" cy="566964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7"/>
          <p:cNvSpPr/>
          <p:nvPr/>
        </p:nvSpPr>
        <p:spPr>
          <a:xfrm>
            <a:off x="405000" y="1326960"/>
            <a:ext cx="9270000" cy="3013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65A4"/>
              </a:buClr>
              <a:buSzPts val="3200"/>
              <a:buFont typeface="Consolas"/>
              <a:buNone/>
            </a:pPr>
            <a:r>
              <a:rPr b="0" i="0" lang="en-GB" sz="3200" u="none" cap="none" strike="noStrike">
                <a:solidFill>
                  <a:srgbClr val="3465A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en-GB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filter(age, people) =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GB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GB" sz="3200" u="none" cap="none" strike="noStrike">
                <a:solidFill>
                  <a:srgbClr val="3465A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en-GB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results = new List&lt;Person&gt;()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GB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GB" sz="3200" u="none" cap="none" strike="noStrike">
                <a:solidFill>
                  <a:srgbClr val="3465A4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GB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person </a:t>
            </a:r>
            <a:r>
              <a:rPr b="0" i="0" lang="en-GB" sz="3200" u="none" cap="none" strike="noStrike">
                <a:solidFill>
                  <a:srgbClr val="3465A4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GB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people </a:t>
            </a:r>
            <a:r>
              <a:rPr b="0" i="0" lang="en-GB" sz="3200" u="none" cap="none" strike="noStrike">
                <a:solidFill>
                  <a:srgbClr val="3465A4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GB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GB" sz="3200" u="none" cap="none" strike="noStrike">
                <a:solidFill>
                  <a:srgbClr val="3465A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GB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person.Age &gt; age </a:t>
            </a:r>
            <a:r>
              <a:rPr b="0" i="0" lang="en-GB" sz="3200" u="none" cap="none" strike="noStrike">
                <a:solidFill>
                  <a:srgbClr val="3465A4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GB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results.Add(person)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GB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results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080000" cy="566964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6"/>
          <p:cNvSpPr/>
          <p:nvPr/>
        </p:nvSpPr>
        <p:spPr>
          <a:xfrm>
            <a:off x="405000" y="1326960"/>
            <a:ext cx="9270000" cy="3013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65A4"/>
              </a:buClr>
              <a:buSzPts val="3200"/>
              <a:buFont typeface="Consolas"/>
              <a:buNone/>
            </a:pPr>
            <a:r>
              <a:rPr b="0" i="0" lang="en-GB" sz="3200" u="none" cap="none" strike="noStrike">
                <a:solidFill>
                  <a:srgbClr val="3465A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en-GB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filter(people) =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GB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GB" sz="3200" u="none" cap="none" strike="noStrike">
                <a:solidFill>
                  <a:srgbClr val="3465A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en-GB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results = new List&lt;Person&gt;()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GB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GB" sz="3200" u="none" cap="none" strike="noStrike">
                <a:solidFill>
                  <a:srgbClr val="3465A4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GB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person </a:t>
            </a:r>
            <a:r>
              <a:rPr b="0" i="0" lang="en-GB" sz="3200" u="none" cap="none" strike="noStrike">
                <a:solidFill>
                  <a:srgbClr val="3465A4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GB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people </a:t>
            </a:r>
            <a:r>
              <a:rPr b="0" i="0" lang="en-GB" sz="3200" u="none" cap="none" strike="noStrike">
                <a:solidFill>
                  <a:srgbClr val="3465A4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GB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GB" sz="3200" u="none" cap="none" strike="noStrike">
                <a:solidFill>
                  <a:srgbClr val="3465A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GB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person.Gender == 'male' then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GB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results.Add(person)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GB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results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080000" cy="566964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8"/>
          <p:cNvSpPr/>
          <p:nvPr/>
        </p:nvSpPr>
        <p:spPr>
          <a:xfrm>
            <a:off x="405000" y="1326960"/>
            <a:ext cx="9270000" cy="3013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65A4"/>
              </a:buClr>
              <a:buSzPts val="3200"/>
              <a:buFont typeface="Consolas"/>
              <a:buNone/>
            </a:pPr>
            <a:r>
              <a:rPr b="0" i="0" lang="en-GB" sz="3200" u="none" cap="none" strike="noStrike">
                <a:solidFill>
                  <a:srgbClr val="3465A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en-GB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filter(filterFunction, people) =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GB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GB" sz="3200" u="none" cap="none" strike="noStrike">
                <a:solidFill>
                  <a:srgbClr val="3465A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en-GB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results = new List&lt;Person&gt;()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GB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GB" sz="3200" u="none" cap="none" strike="noStrike">
                <a:solidFill>
                  <a:srgbClr val="3465A4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GB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person </a:t>
            </a:r>
            <a:r>
              <a:rPr b="0" i="0" lang="en-GB" sz="3200" u="none" cap="none" strike="noStrike">
                <a:solidFill>
                  <a:srgbClr val="3465A4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GB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people </a:t>
            </a:r>
            <a:r>
              <a:rPr b="0" i="0" lang="en-GB" sz="3200" u="none" cap="none" strike="noStrike">
                <a:solidFill>
                  <a:srgbClr val="3465A4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GB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GB" sz="3200" u="none" cap="none" strike="noStrike">
                <a:solidFill>
                  <a:srgbClr val="3465A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GB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filterFunction() </a:t>
            </a:r>
            <a:r>
              <a:rPr b="0" i="0" lang="en-GB" sz="3200" u="none" cap="none" strike="noStrike">
                <a:solidFill>
                  <a:srgbClr val="3465A4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GB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results.Add(person)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GB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results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080000" cy="566964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9"/>
          <p:cNvSpPr/>
          <p:nvPr/>
        </p:nvSpPr>
        <p:spPr>
          <a:xfrm>
            <a:off x="430200" y="506880"/>
            <a:ext cx="8413920" cy="2648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65A4"/>
              </a:buClr>
              <a:buSzPts val="2800"/>
              <a:buFont typeface="Consolas"/>
              <a:buNone/>
            </a:pPr>
            <a:r>
              <a:rPr b="0" i="0" lang="en-GB" sz="2800" u="none" cap="none" strike="noStrike">
                <a:solidFill>
                  <a:srgbClr val="3465A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en-GB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filter(filterFunction, people) =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GB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GB" sz="2800" u="none" cap="none" strike="noStrike">
                <a:solidFill>
                  <a:srgbClr val="3465A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en-GB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results = new List&lt;Person&gt;()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GB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GB" sz="2800" u="none" cap="none" strike="noStrike">
                <a:solidFill>
                  <a:srgbClr val="3465A4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GB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person </a:t>
            </a:r>
            <a:r>
              <a:rPr b="0" i="0" lang="en-GB" sz="2800" u="none" cap="none" strike="noStrike">
                <a:solidFill>
                  <a:srgbClr val="3465A4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GB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people </a:t>
            </a:r>
            <a:r>
              <a:rPr b="0" i="0" lang="en-GB" sz="2800" u="none" cap="none" strike="noStrike">
                <a:solidFill>
                  <a:srgbClr val="3465A4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GB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GB" sz="2800" u="none" cap="none" strike="noStrike">
                <a:solidFill>
                  <a:srgbClr val="3465A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GB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filterFunction() </a:t>
            </a:r>
            <a:r>
              <a:rPr b="0" i="0" lang="en-GB" sz="2800" u="none" cap="none" strike="noStrike">
                <a:solidFill>
                  <a:srgbClr val="3465A4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GB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results.Add(person)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GB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results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9"/>
          <p:cNvSpPr/>
          <p:nvPr/>
        </p:nvSpPr>
        <p:spPr>
          <a:xfrm>
            <a:off x="430200" y="3788640"/>
            <a:ext cx="9986760" cy="1309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GB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filter((p -&gt; p.Age &gt; 30), people)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GB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filter((p -&gt; p.Age &gt; 40), people)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GB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filter((p -&gt; p.Gender == 'male'), people)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080000" cy="566964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"/>
          <p:cNvSpPr txBox="1"/>
          <p:nvPr>
            <p:ph idx="4294967295" type="title"/>
          </p:nvPr>
        </p:nvSpPr>
        <p:spPr>
          <a:xfrm>
            <a:off x="468360" y="2200680"/>
            <a:ext cx="9069840" cy="94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504C"/>
              </a:buClr>
              <a:buSzPts val="4400"/>
              <a:buFont typeface="Arial"/>
              <a:buNone/>
            </a:pPr>
            <a:r>
              <a:rPr b="0" i="0" lang="en-GB" sz="4400" u="none" cap="none" strike="noStrike">
                <a:solidFill>
                  <a:srgbClr val="30504C"/>
                </a:solidFill>
                <a:latin typeface="Arial"/>
                <a:ea typeface="Arial"/>
                <a:cs typeface="Arial"/>
                <a:sym typeface="Arial"/>
              </a:rPr>
              <a:t>Keith Harrison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468360" y="2696040"/>
            <a:ext cx="9069840" cy="94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504C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30504C"/>
                </a:solidFill>
                <a:latin typeface="Arial"/>
                <a:ea typeface="Arial"/>
                <a:cs typeface="Arial"/>
                <a:sym typeface="Arial"/>
              </a:rPr>
              <a:t>Head of Development - Nude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" y="0"/>
            <a:ext cx="10080000" cy="566964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0"/>
          <p:cNvSpPr/>
          <p:nvPr/>
        </p:nvSpPr>
        <p:spPr>
          <a:xfrm>
            <a:off x="429480" y="851400"/>
            <a:ext cx="9232200" cy="39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65A4"/>
              </a:buClr>
              <a:buSzPts val="3200"/>
              <a:buFont typeface="Consolas"/>
              <a:buNone/>
            </a:pPr>
            <a:r>
              <a:rPr b="0" i="0" lang="en-GB" sz="3200" u="none" cap="none" strike="noStrike">
                <a:solidFill>
                  <a:srgbClr val="3465A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en-GB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isOver30 p = p.Age &gt; 30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65A4"/>
              </a:buClr>
              <a:buSzPts val="3200"/>
              <a:buFont typeface="Consolas"/>
              <a:buNone/>
            </a:pPr>
            <a:r>
              <a:rPr b="0" i="0" lang="en-GB" sz="3200" u="none" cap="none" strike="noStrike">
                <a:solidFill>
                  <a:srgbClr val="3465A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en-GB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isOver40 p = p.Age &gt; 40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65A4"/>
              </a:buClr>
              <a:buSzPts val="3200"/>
              <a:buFont typeface="Consolas"/>
              <a:buNone/>
            </a:pPr>
            <a:r>
              <a:rPr b="0" i="0" lang="en-GB" sz="3200" u="none" cap="none" strike="noStrike">
                <a:solidFill>
                  <a:srgbClr val="3465A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en-GB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isMale p = p.Gender == 'male'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GB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filter(isOver30, people)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GB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filter(isOver40, people)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GB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filter(isMale, people)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000"/>
            <a:ext cx="10080000" cy="566964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1"/>
          <p:cNvSpPr/>
          <p:nvPr/>
        </p:nvSpPr>
        <p:spPr>
          <a:xfrm>
            <a:off x="544680" y="1904400"/>
            <a:ext cx="8634960" cy="185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onsolas"/>
              <a:buNone/>
            </a:pPr>
            <a:r>
              <a:rPr b="0" i="0" lang="en-GB" sz="4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filter isOver30 people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onsolas"/>
              <a:buNone/>
            </a:pPr>
            <a:r>
              <a:rPr b="0" i="0" lang="en-GB" sz="4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people |&gt; filter(isOver30)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080000" cy="566964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2"/>
          <p:cNvSpPr/>
          <p:nvPr/>
        </p:nvSpPr>
        <p:spPr>
          <a:xfrm>
            <a:off x="541440" y="2179440"/>
            <a:ext cx="8191080" cy="1309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onsolas"/>
              <a:buNone/>
            </a:pPr>
            <a:r>
              <a:rPr b="0" i="0" lang="en-GB" sz="4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people |&gt; filter(isOver30)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onsolas"/>
              <a:buNone/>
            </a:pPr>
            <a:r>
              <a:rPr b="0" i="0" lang="en-GB" sz="4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|&gt; filter(isMale)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080000" cy="566964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3"/>
          <p:cNvSpPr txBox="1"/>
          <p:nvPr>
            <p:ph idx="4294967295" type="title"/>
          </p:nvPr>
        </p:nvSpPr>
        <p:spPr>
          <a:xfrm>
            <a:off x="468360" y="1557720"/>
            <a:ext cx="9069840" cy="94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504C"/>
              </a:buClr>
              <a:buSzPts val="3800"/>
              <a:buFont typeface="Arial"/>
              <a:buNone/>
            </a:pPr>
            <a:r>
              <a:rPr b="0" i="0" lang="en-GB" sz="3800" u="none" cap="none" strike="noStrike">
                <a:solidFill>
                  <a:srgbClr val="30504C"/>
                </a:solidFill>
                <a:latin typeface="Arial"/>
                <a:ea typeface="Arial"/>
                <a:cs typeface="Arial"/>
                <a:sym typeface="Arial"/>
              </a:rPr>
              <a:t>Downsides</a:t>
            </a:r>
            <a:endParaRPr b="0" i="0" sz="3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3"/>
          <p:cNvSpPr/>
          <p:nvPr/>
        </p:nvSpPr>
        <p:spPr>
          <a:xfrm>
            <a:off x="468360" y="2503080"/>
            <a:ext cx="9069840" cy="944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308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504C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0504C"/>
                </a:solidFill>
                <a:latin typeface="Arial"/>
                <a:ea typeface="Arial"/>
                <a:cs typeface="Arial"/>
                <a:sym typeface="Arial"/>
              </a:rPr>
              <a:t>Learning curve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504C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0504C"/>
                </a:solidFill>
                <a:latin typeface="Arial"/>
                <a:ea typeface="Arial"/>
                <a:cs typeface="Arial"/>
                <a:sym typeface="Arial"/>
              </a:rPr>
              <a:t>Performance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504C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0504C"/>
                </a:solidFill>
                <a:latin typeface="Arial"/>
                <a:ea typeface="Arial"/>
                <a:cs typeface="Arial"/>
                <a:sym typeface="Arial"/>
              </a:rPr>
              <a:t>Unit testing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080000" cy="566964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4"/>
          <p:cNvSpPr txBox="1"/>
          <p:nvPr>
            <p:ph idx="4294967295" type="title"/>
          </p:nvPr>
        </p:nvSpPr>
        <p:spPr>
          <a:xfrm>
            <a:off x="468360" y="2340000"/>
            <a:ext cx="9069840" cy="94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1EE"/>
              </a:buClr>
              <a:buSzPts val="4400"/>
              <a:buFont typeface="Arial"/>
              <a:buNone/>
            </a:pPr>
            <a:r>
              <a:rPr b="0" i="0" lang="en-GB" sz="4400" u="none" cap="none" strike="noStrike">
                <a:solidFill>
                  <a:srgbClr val="F7F1EE"/>
                </a:solidFill>
                <a:latin typeface="Arial"/>
                <a:ea typeface="Arial"/>
                <a:cs typeface="Arial"/>
                <a:sym typeface="Arial"/>
              </a:rPr>
              <a:t>Functional support in popular languages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080000" cy="566964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5"/>
          <p:cNvSpPr txBox="1"/>
          <p:nvPr>
            <p:ph idx="4294967295" type="title"/>
          </p:nvPr>
        </p:nvSpPr>
        <p:spPr>
          <a:xfrm>
            <a:off x="468360" y="1514160"/>
            <a:ext cx="9069840" cy="94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504C"/>
              </a:buClr>
              <a:buSzPts val="3800"/>
              <a:buFont typeface="Arial"/>
              <a:buNone/>
            </a:pPr>
            <a:r>
              <a:rPr b="0" i="0" lang="en-GB" sz="3800" u="none" cap="none" strike="noStrike">
                <a:solidFill>
                  <a:srgbClr val="30504C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endParaRPr b="0" i="0" sz="3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5"/>
          <p:cNvSpPr/>
          <p:nvPr/>
        </p:nvSpPr>
        <p:spPr>
          <a:xfrm>
            <a:off x="468360" y="2459520"/>
            <a:ext cx="9069840" cy="944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308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504C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0504C"/>
                </a:solidFill>
                <a:latin typeface="Arial"/>
                <a:ea typeface="Arial"/>
                <a:cs typeface="Arial"/>
                <a:sym typeface="Arial"/>
              </a:rPr>
              <a:t>Functions as first class citizens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504C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0504C"/>
                </a:solidFill>
                <a:latin typeface="Arial"/>
                <a:ea typeface="Arial"/>
                <a:cs typeface="Arial"/>
                <a:sym typeface="Arial"/>
              </a:rPr>
              <a:t>Closures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504C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0504C"/>
                </a:solidFill>
                <a:latin typeface="Arial"/>
                <a:ea typeface="Arial"/>
                <a:cs typeface="Arial"/>
                <a:sym typeface="Arial"/>
              </a:rPr>
              <a:t>Anonymous functions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080000" cy="566964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6"/>
          <p:cNvSpPr txBox="1"/>
          <p:nvPr>
            <p:ph idx="4294967295" type="title"/>
          </p:nvPr>
        </p:nvSpPr>
        <p:spPr>
          <a:xfrm>
            <a:off x="468360" y="944640"/>
            <a:ext cx="9069840" cy="94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504C"/>
              </a:buClr>
              <a:buSzPts val="3800"/>
              <a:buFont typeface="Arial"/>
              <a:buNone/>
            </a:pPr>
            <a:r>
              <a:rPr b="0" i="0" lang="en-GB" sz="3800" u="none" cap="none" strike="noStrike">
                <a:solidFill>
                  <a:srgbClr val="30504C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endParaRPr b="0" i="0" sz="3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6"/>
          <p:cNvSpPr/>
          <p:nvPr/>
        </p:nvSpPr>
        <p:spPr>
          <a:xfrm>
            <a:off x="468360" y="1890000"/>
            <a:ext cx="9069840" cy="944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308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504C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0504C"/>
                </a:solidFill>
                <a:latin typeface="Arial"/>
                <a:ea typeface="Arial"/>
                <a:cs typeface="Arial"/>
                <a:sym typeface="Arial"/>
              </a:rPr>
              <a:t>Lodash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6"/>
          <p:cNvSpPr/>
          <p:nvPr/>
        </p:nvSpPr>
        <p:spPr>
          <a:xfrm>
            <a:off x="468360" y="2443680"/>
            <a:ext cx="8098920" cy="1710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83B0"/>
              </a:buClr>
              <a:buSzPts val="2800"/>
              <a:buFont typeface="Consolas"/>
              <a:buNone/>
            </a:pPr>
            <a:r>
              <a:rPr b="0" i="0" lang="en-GB" sz="2800" u="none" cap="none" strike="noStrike">
                <a:solidFill>
                  <a:srgbClr val="5983B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GB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menOver40 = _(people)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GB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.filter(p =&gt; p.Age &gt; 40)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GB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.filter(p =&gt; p.Gender == 'male') 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GB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.value();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080000" cy="566964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7"/>
          <p:cNvSpPr txBox="1"/>
          <p:nvPr>
            <p:ph idx="4294967295" type="title"/>
          </p:nvPr>
        </p:nvSpPr>
        <p:spPr>
          <a:xfrm>
            <a:off x="468360" y="1557720"/>
            <a:ext cx="9069840" cy="94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504C"/>
              </a:buClr>
              <a:buSzPts val="3800"/>
              <a:buFont typeface="Arial"/>
              <a:buNone/>
            </a:pPr>
            <a:r>
              <a:rPr b="0" i="0" lang="en-GB" sz="3800" u="none" cap="none" strike="noStrike">
                <a:solidFill>
                  <a:srgbClr val="30504C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endParaRPr b="0" i="0" sz="3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7"/>
          <p:cNvSpPr/>
          <p:nvPr/>
        </p:nvSpPr>
        <p:spPr>
          <a:xfrm>
            <a:off x="468360" y="2503080"/>
            <a:ext cx="9069840" cy="944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308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504C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0504C"/>
                </a:solidFill>
                <a:latin typeface="Arial"/>
                <a:ea typeface="Arial"/>
                <a:cs typeface="Arial"/>
                <a:sym typeface="Arial"/>
              </a:rPr>
              <a:t>Functions as first class citizens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504C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0504C"/>
                </a:solidFill>
                <a:latin typeface="Arial"/>
                <a:ea typeface="Arial"/>
                <a:cs typeface="Arial"/>
                <a:sym typeface="Arial"/>
              </a:rPr>
              <a:t>Closures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504C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0504C"/>
                </a:solidFill>
                <a:latin typeface="Arial"/>
                <a:ea typeface="Arial"/>
                <a:cs typeface="Arial"/>
                <a:sym typeface="Arial"/>
              </a:rPr>
              <a:t>Anonymous functions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080000" cy="566964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8"/>
          <p:cNvSpPr txBox="1"/>
          <p:nvPr>
            <p:ph idx="4294967295" type="title"/>
          </p:nvPr>
        </p:nvSpPr>
        <p:spPr>
          <a:xfrm>
            <a:off x="468360" y="1024200"/>
            <a:ext cx="9069840" cy="94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504C"/>
              </a:buClr>
              <a:buSzPts val="3800"/>
              <a:buFont typeface="Arial"/>
              <a:buNone/>
            </a:pPr>
            <a:r>
              <a:rPr b="0" i="0" lang="en-GB" sz="3800" u="none" cap="none" strike="noStrike">
                <a:solidFill>
                  <a:srgbClr val="30504C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endParaRPr b="0" i="0" sz="3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8"/>
          <p:cNvSpPr/>
          <p:nvPr/>
        </p:nvSpPr>
        <p:spPr>
          <a:xfrm>
            <a:off x="468360" y="1969560"/>
            <a:ext cx="9069840" cy="944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308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504C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0504C"/>
                </a:solidFill>
                <a:latin typeface="Arial"/>
                <a:ea typeface="Arial"/>
                <a:cs typeface="Arial"/>
                <a:sym typeface="Arial"/>
              </a:rPr>
              <a:t>Built in functions (map, filter)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8"/>
          <p:cNvSpPr/>
          <p:nvPr/>
        </p:nvSpPr>
        <p:spPr>
          <a:xfrm>
            <a:off x="474840" y="2509920"/>
            <a:ext cx="9146160" cy="2868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GB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over40 = </a:t>
            </a:r>
            <a:r>
              <a:rPr b="0" i="0" lang="en-GB" sz="3200" u="none" cap="none" strike="noStrike">
                <a:solidFill>
                  <a:srgbClr val="5983B0"/>
                </a:solidFill>
                <a:latin typeface="Consolas"/>
                <a:ea typeface="Consolas"/>
                <a:cs typeface="Consolas"/>
                <a:sym typeface="Consolas"/>
              </a:rPr>
              <a:t>filter</a:t>
            </a:r>
            <a:r>
              <a:rPr b="0" i="0" lang="en-GB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(isOver40, people)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GB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menOver40 = </a:t>
            </a:r>
            <a:r>
              <a:rPr b="0" i="0" lang="en-GB" sz="3200" u="none" cap="none" strike="noStrike">
                <a:solidFill>
                  <a:srgbClr val="5983B0"/>
                </a:solidFill>
                <a:latin typeface="Consolas"/>
                <a:ea typeface="Consolas"/>
                <a:cs typeface="Consolas"/>
                <a:sym typeface="Consolas"/>
              </a:rPr>
              <a:t>filter</a:t>
            </a:r>
            <a:r>
              <a:rPr b="0" i="0" lang="en-GB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(isMale, over40)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080000" cy="566964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9"/>
          <p:cNvSpPr txBox="1"/>
          <p:nvPr>
            <p:ph idx="4294967295" type="title"/>
          </p:nvPr>
        </p:nvSpPr>
        <p:spPr>
          <a:xfrm>
            <a:off x="468360" y="501840"/>
            <a:ext cx="9069840" cy="94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504C"/>
              </a:buClr>
              <a:buSzPts val="3800"/>
              <a:buFont typeface="Arial"/>
              <a:buNone/>
            </a:pPr>
            <a:r>
              <a:rPr b="0" i="0" lang="en-GB" sz="3800" u="none" cap="none" strike="noStrike">
                <a:solidFill>
                  <a:srgbClr val="30504C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endParaRPr b="0" i="0" sz="3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9"/>
          <p:cNvSpPr/>
          <p:nvPr/>
        </p:nvSpPr>
        <p:spPr>
          <a:xfrm>
            <a:off x="468360" y="1447200"/>
            <a:ext cx="9069840" cy="944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308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504C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0504C"/>
                </a:solidFill>
                <a:latin typeface="Arial"/>
                <a:ea typeface="Arial"/>
                <a:cs typeface="Arial"/>
                <a:sym typeface="Arial"/>
              </a:rPr>
              <a:t>Generator expressions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504C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0504C"/>
                </a:solidFill>
                <a:latin typeface="Arial"/>
                <a:ea typeface="Arial"/>
                <a:cs typeface="Arial"/>
                <a:sym typeface="Arial"/>
              </a:rPr>
              <a:t>List comprehensions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9"/>
          <p:cNvSpPr/>
          <p:nvPr/>
        </p:nvSpPr>
        <p:spPr>
          <a:xfrm>
            <a:off x="485640" y="2473920"/>
            <a:ext cx="9146160" cy="2470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GB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over40 = [person </a:t>
            </a:r>
            <a:r>
              <a:rPr b="0" i="0" lang="en-GB" sz="2800" u="none" cap="none" strike="noStrike">
                <a:solidFill>
                  <a:srgbClr val="5983B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GB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person </a:t>
            </a:r>
            <a:r>
              <a:rPr b="0" i="0" lang="en-GB" sz="2800" u="none" cap="none" strike="noStrike">
                <a:solidFill>
                  <a:srgbClr val="5983B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GB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people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GB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GB" sz="2800" u="none" cap="none" strike="noStrike">
                <a:solidFill>
                  <a:srgbClr val="5983B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GB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isOver40(person)]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GB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menOver40 = [person </a:t>
            </a:r>
            <a:r>
              <a:rPr b="0" i="0" lang="en-GB" sz="2800" u="none" cap="none" strike="noStrike">
                <a:solidFill>
                  <a:srgbClr val="5983B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GB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person </a:t>
            </a:r>
            <a:r>
              <a:rPr b="0" i="0" lang="en-GB" sz="2800" u="none" cap="none" strike="noStrike">
                <a:solidFill>
                  <a:srgbClr val="5983B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GB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over40          </a:t>
            </a:r>
            <a:r>
              <a:rPr b="0" i="0" lang="en-GB" sz="2800" u="none" cap="none" strike="noStrike">
                <a:solidFill>
                  <a:srgbClr val="5983B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GB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isMale(person)]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080000" cy="566964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3"/>
          <p:cNvSpPr txBox="1"/>
          <p:nvPr>
            <p:ph idx="4294967295" type="title"/>
          </p:nvPr>
        </p:nvSpPr>
        <p:spPr>
          <a:xfrm>
            <a:off x="468360" y="819000"/>
            <a:ext cx="9069840" cy="94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504C"/>
              </a:buClr>
              <a:buSzPts val="3800"/>
              <a:buFont typeface="Arial"/>
              <a:buNone/>
            </a:pPr>
            <a:r>
              <a:rPr b="0" i="0" lang="en-GB" sz="3800" u="none" cap="none" strike="noStrike">
                <a:solidFill>
                  <a:srgbClr val="30504C"/>
                </a:solidFill>
                <a:latin typeface="Arial"/>
                <a:ea typeface="Arial"/>
                <a:cs typeface="Arial"/>
                <a:sym typeface="Arial"/>
              </a:rPr>
              <a:t>Nude</a:t>
            </a:r>
            <a:endParaRPr b="0" i="0" sz="3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468360" y="1655280"/>
            <a:ext cx="9069840" cy="944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308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504C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0504C"/>
                </a:solidFill>
                <a:latin typeface="Arial"/>
                <a:ea typeface="Arial"/>
                <a:cs typeface="Arial"/>
                <a:sym typeface="Arial"/>
              </a:rPr>
              <a:t>Helping people save for their first home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504C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0504C"/>
                </a:solidFill>
                <a:latin typeface="Arial"/>
                <a:ea typeface="Arial"/>
                <a:cs typeface="Arial"/>
                <a:sym typeface="Arial"/>
              </a:rPr>
              <a:t>Home ownership end &gt; end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504C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0504C"/>
                </a:solidFill>
                <a:latin typeface="Arial"/>
                <a:ea typeface="Arial"/>
                <a:cs typeface="Arial"/>
                <a:sym typeface="Arial"/>
              </a:rPr>
              <a:t>Insights + Savings account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504C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0504C"/>
                </a:solidFill>
                <a:latin typeface="Arial"/>
                <a:ea typeface="Arial"/>
                <a:cs typeface="Arial"/>
                <a:sym typeface="Arial"/>
              </a:rPr>
              <a:t>FCA regulated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504C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0504C"/>
                </a:solidFill>
                <a:latin typeface="Arial"/>
                <a:ea typeface="Arial"/>
                <a:cs typeface="Arial"/>
                <a:sym typeface="Arial"/>
              </a:rPr>
              <a:t>£7.4 million in funding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37240" y="480960"/>
            <a:ext cx="2174400" cy="4708080"/>
          </a:xfrm>
          <a:prstGeom prst="rect">
            <a:avLst/>
          </a:prstGeom>
          <a:noFill/>
          <a:ln>
            <a:noFill/>
          </a:ln>
          <a:effectLst>
            <a:outerShdw blurRad="254160" rotWithShape="0" algn="tl" dir="2700000" dist="37674">
              <a:srgbClr val="000000">
                <a:alpha val="20000"/>
              </a:srgbClr>
            </a:outerShdw>
          </a:effectLst>
        </p:spPr>
      </p:pic>
      <p:sp>
        <p:nvSpPr>
          <p:cNvPr id="120" name="Google Shape;120;p3"/>
          <p:cNvSpPr/>
          <p:nvPr/>
        </p:nvSpPr>
        <p:spPr>
          <a:xfrm>
            <a:off x="468360" y="3871800"/>
            <a:ext cx="9069840" cy="94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GB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⭐ </a:t>
            </a:r>
            <a:r>
              <a:rPr b="0" i="0" lang="en-GB" sz="3200" u="none" cap="none" strike="noStrike">
                <a:solidFill>
                  <a:srgbClr val="30504C"/>
                </a:solidFill>
                <a:latin typeface="Arial"/>
                <a:ea typeface="Arial"/>
                <a:cs typeface="Arial"/>
                <a:sym typeface="Arial"/>
              </a:rPr>
              <a:t>We are hiring</a:t>
            </a:r>
            <a:r>
              <a:rPr b="1" i="0" lang="en-GB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⭐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080000" cy="566964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0"/>
          <p:cNvSpPr txBox="1"/>
          <p:nvPr>
            <p:ph idx="4294967295" type="title"/>
          </p:nvPr>
        </p:nvSpPr>
        <p:spPr>
          <a:xfrm>
            <a:off x="468360" y="567000"/>
            <a:ext cx="9069840" cy="94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504C"/>
              </a:buClr>
              <a:buSzPts val="3800"/>
              <a:buFont typeface="Arial"/>
              <a:buNone/>
            </a:pPr>
            <a:r>
              <a:rPr b="0" i="0" lang="en-GB" sz="3800" u="none" cap="none" strike="noStrike">
                <a:solidFill>
                  <a:srgbClr val="30504C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endParaRPr b="0" i="0" sz="3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0"/>
          <p:cNvSpPr/>
          <p:nvPr/>
        </p:nvSpPr>
        <p:spPr>
          <a:xfrm>
            <a:off x="468360" y="1512360"/>
            <a:ext cx="9069840" cy="944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308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504C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0504C"/>
                </a:solidFill>
                <a:latin typeface="Arial"/>
                <a:ea typeface="Arial"/>
                <a:cs typeface="Arial"/>
                <a:sym typeface="Arial"/>
              </a:rPr>
              <a:t>Itertools module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0"/>
          <p:cNvSpPr/>
          <p:nvPr/>
        </p:nvSpPr>
        <p:spPr>
          <a:xfrm>
            <a:off x="496440" y="2044080"/>
            <a:ext cx="9146160" cy="3161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83B0"/>
              </a:buClr>
              <a:buSzPts val="3200"/>
              <a:buFont typeface="Consolas"/>
              <a:buNone/>
            </a:pPr>
            <a:r>
              <a:rPr b="0" i="0" lang="en-GB" sz="3200" u="none" cap="none" strike="noStrike">
                <a:solidFill>
                  <a:srgbClr val="5983B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n-GB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itertools </a:t>
            </a:r>
            <a:r>
              <a:rPr b="0" i="0" lang="en-GB" sz="3200" u="none" cap="none" strike="noStrike">
                <a:solidFill>
                  <a:srgbClr val="5983B0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GB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chain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GB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menOver40 = </a:t>
            </a:r>
            <a:r>
              <a:rPr b="0" i="0" lang="en-GB" sz="3200" u="none" cap="none" strike="noStrike">
                <a:solidFill>
                  <a:srgbClr val="5983B0"/>
                </a:solidFill>
                <a:latin typeface="Consolas"/>
                <a:ea typeface="Consolas"/>
                <a:cs typeface="Consolas"/>
                <a:sym typeface="Consolas"/>
              </a:rPr>
              <a:t>chain</a:t>
            </a:r>
            <a:r>
              <a:rPr b="0" i="0" lang="en-GB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GB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GB" sz="3200" u="none" cap="none" strike="noStrike">
                <a:solidFill>
                  <a:srgbClr val="5983B0"/>
                </a:solidFill>
                <a:latin typeface="Consolas"/>
                <a:ea typeface="Consolas"/>
                <a:cs typeface="Consolas"/>
                <a:sym typeface="Consolas"/>
              </a:rPr>
              <a:t>filter</a:t>
            </a:r>
            <a:r>
              <a:rPr b="0" i="0" lang="en-GB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(isOver40, people),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GB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GB" sz="3200" u="none" cap="none" strike="noStrike">
                <a:solidFill>
                  <a:srgbClr val="5983B0"/>
                </a:solidFill>
                <a:latin typeface="Consolas"/>
                <a:ea typeface="Consolas"/>
                <a:cs typeface="Consolas"/>
                <a:sym typeface="Consolas"/>
              </a:rPr>
              <a:t>filter</a:t>
            </a:r>
            <a:r>
              <a:rPr b="0" i="0" lang="en-GB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(isMale, people)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GB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080000" cy="566964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1"/>
          <p:cNvSpPr txBox="1"/>
          <p:nvPr>
            <p:ph idx="4294967295" type="title"/>
          </p:nvPr>
        </p:nvSpPr>
        <p:spPr>
          <a:xfrm>
            <a:off x="468360" y="567000"/>
            <a:ext cx="9069840" cy="94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504C"/>
              </a:buClr>
              <a:buSzPts val="3800"/>
              <a:buFont typeface="Arial"/>
              <a:buNone/>
            </a:pPr>
            <a:r>
              <a:rPr b="0" i="0" lang="en-GB" sz="3800" u="none" cap="none" strike="noStrike">
                <a:solidFill>
                  <a:srgbClr val="30504C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endParaRPr b="0" i="0" sz="3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1"/>
          <p:cNvSpPr/>
          <p:nvPr/>
        </p:nvSpPr>
        <p:spPr>
          <a:xfrm>
            <a:off x="468360" y="1512360"/>
            <a:ext cx="9069840" cy="944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308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504C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0504C"/>
                </a:solidFill>
                <a:latin typeface="Arial"/>
                <a:ea typeface="Arial"/>
                <a:cs typeface="Arial"/>
                <a:sym typeface="Arial"/>
              </a:rPr>
              <a:t>Pipe module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1"/>
          <p:cNvSpPr/>
          <p:nvPr/>
        </p:nvSpPr>
        <p:spPr>
          <a:xfrm>
            <a:off x="474840" y="2034360"/>
            <a:ext cx="9146160" cy="26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83B0"/>
              </a:buClr>
              <a:buSzPts val="3600"/>
              <a:buFont typeface="Consolas"/>
              <a:buNone/>
            </a:pPr>
            <a:r>
              <a:rPr b="0" i="0" lang="en-GB" sz="3600" u="none" cap="none" strike="noStrike">
                <a:solidFill>
                  <a:srgbClr val="5983B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n-GB" sz="3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pipe </a:t>
            </a:r>
            <a:r>
              <a:rPr b="0" i="0" lang="en-GB" sz="3600" u="none" cap="none" strike="noStrike">
                <a:solidFill>
                  <a:srgbClr val="5983B0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GB" sz="3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where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onsolas"/>
              <a:buNone/>
            </a:pPr>
            <a:r>
              <a:rPr b="0" i="0" lang="en-GB" sz="3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menOver40 = people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onsolas"/>
              <a:buNone/>
            </a:pPr>
            <a:r>
              <a:rPr b="0" i="0" lang="en-GB" sz="3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| where(isOver40)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onsolas"/>
              <a:buNone/>
            </a:pPr>
            <a:r>
              <a:rPr b="0" i="0" lang="en-GB" sz="3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| where(isMale)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080000" cy="566964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2"/>
          <p:cNvSpPr txBox="1"/>
          <p:nvPr>
            <p:ph idx="4294967295" type="title"/>
          </p:nvPr>
        </p:nvSpPr>
        <p:spPr>
          <a:xfrm>
            <a:off x="468360" y="1020600"/>
            <a:ext cx="9069840" cy="94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504C"/>
              </a:buClr>
              <a:buSzPts val="3800"/>
              <a:buFont typeface="Arial"/>
              <a:buNone/>
            </a:pPr>
            <a:r>
              <a:rPr b="0" i="0" lang="en-GB" sz="3800" u="none" cap="none" strike="noStrike">
                <a:solidFill>
                  <a:srgbClr val="30504C"/>
                </a:solidFill>
                <a:latin typeface="Arial"/>
                <a:ea typeface="Arial"/>
                <a:cs typeface="Arial"/>
                <a:sym typeface="Arial"/>
              </a:rPr>
              <a:t>C#</a:t>
            </a:r>
            <a:endParaRPr b="0" i="0" sz="3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2"/>
          <p:cNvSpPr/>
          <p:nvPr/>
        </p:nvSpPr>
        <p:spPr>
          <a:xfrm>
            <a:off x="468360" y="1965960"/>
            <a:ext cx="9069840" cy="944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308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504C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0504C"/>
                </a:solidFill>
                <a:latin typeface="Arial"/>
                <a:ea typeface="Arial"/>
                <a:cs typeface="Arial"/>
                <a:sym typeface="Arial"/>
              </a:rPr>
              <a:t>Functions as first class citizens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504C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0504C"/>
                </a:solidFill>
                <a:latin typeface="Arial"/>
                <a:ea typeface="Arial"/>
                <a:cs typeface="Arial"/>
                <a:sym typeface="Arial"/>
              </a:rPr>
              <a:t>Closures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504C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0504C"/>
                </a:solidFill>
                <a:latin typeface="Arial"/>
                <a:ea typeface="Arial"/>
                <a:cs typeface="Arial"/>
                <a:sym typeface="Arial"/>
              </a:rPr>
              <a:t>Anonymous functions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504C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0504C"/>
                </a:solidFill>
                <a:latin typeface="Arial"/>
                <a:ea typeface="Arial"/>
                <a:cs typeface="Arial"/>
                <a:sym typeface="Arial"/>
              </a:rPr>
              <a:t>Records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504C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0504C"/>
                </a:solidFill>
                <a:latin typeface="Arial"/>
                <a:ea typeface="Arial"/>
                <a:cs typeface="Arial"/>
                <a:sym typeface="Arial"/>
              </a:rPr>
              <a:t>Pattern matching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080000" cy="566964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33"/>
          <p:cNvSpPr txBox="1"/>
          <p:nvPr>
            <p:ph idx="4294967295" type="title"/>
          </p:nvPr>
        </p:nvSpPr>
        <p:spPr>
          <a:xfrm>
            <a:off x="468360" y="1035000"/>
            <a:ext cx="9069840" cy="94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504C"/>
              </a:buClr>
              <a:buSzPts val="3800"/>
              <a:buFont typeface="Arial"/>
              <a:buNone/>
            </a:pPr>
            <a:r>
              <a:rPr b="0" i="0" lang="en-GB" sz="3800" u="none" cap="none" strike="noStrike">
                <a:solidFill>
                  <a:srgbClr val="30504C"/>
                </a:solidFill>
                <a:latin typeface="Arial"/>
                <a:ea typeface="Arial"/>
                <a:cs typeface="Arial"/>
                <a:sym typeface="Arial"/>
              </a:rPr>
              <a:t>C#</a:t>
            </a:r>
            <a:endParaRPr b="0" i="0" sz="3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3"/>
          <p:cNvSpPr/>
          <p:nvPr/>
        </p:nvSpPr>
        <p:spPr>
          <a:xfrm>
            <a:off x="468360" y="1980360"/>
            <a:ext cx="9069840" cy="944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308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504C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0504C"/>
                </a:solidFill>
                <a:latin typeface="Arial"/>
                <a:ea typeface="Arial"/>
                <a:cs typeface="Arial"/>
                <a:sym typeface="Arial"/>
              </a:rPr>
              <a:t>LINQ (.NET Framework 3.5)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3"/>
          <p:cNvSpPr/>
          <p:nvPr/>
        </p:nvSpPr>
        <p:spPr>
          <a:xfrm>
            <a:off x="376920" y="2528640"/>
            <a:ext cx="9326160" cy="1978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GB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menOver40 = people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GB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.filter(isOver40)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GB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.filter(isMale);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080000" cy="566964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4"/>
          <p:cNvSpPr txBox="1"/>
          <p:nvPr>
            <p:ph idx="4294967295" type="title"/>
          </p:nvPr>
        </p:nvSpPr>
        <p:spPr>
          <a:xfrm>
            <a:off x="468360" y="1557720"/>
            <a:ext cx="9069840" cy="94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504C"/>
              </a:buClr>
              <a:buSzPts val="3800"/>
              <a:buFont typeface="Arial"/>
              <a:buNone/>
            </a:pPr>
            <a:r>
              <a:rPr b="0" i="0" lang="en-GB" sz="3800" u="none" cap="none" strike="noStrike">
                <a:solidFill>
                  <a:srgbClr val="30504C"/>
                </a:solidFill>
                <a:latin typeface="Arial"/>
                <a:ea typeface="Arial"/>
                <a:cs typeface="Arial"/>
                <a:sym typeface="Arial"/>
              </a:rPr>
              <a:t>Java</a:t>
            </a:r>
            <a:endParaRPr b="0" i="0" sz="3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34"/>
          <p:cNvSpPr/>
          <p:nvPr/>
        </p:nvSpPr>
        <p:spPr>
          <a:xfrm>
            <a:off x="468360" y="2503080"/>
            <a:ext cx="9069840" cy="944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308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504C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0504C"/>
                </a:solidFill>
                <a:latin typeface="Arial"/>
                <a:ea typeface="Arial"/>
                <a:cs typeface="Arial"/>
                <a:sym typeface="Arial"/>
              </a:rPr>
              <a:t>Functions as first class citizens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504C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0504C"/>
                </a:solidFill>
                <a:latin typeface="Arial"/>
                <a:ea typeface="Arial"/>
                <a:cs typeface="Arial"/>
                <a:sym typeface="Arial"/>
              </a:rPr>
              <a:t>Closures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504C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0504C"/>
                </a:solidFill>
                <a:latin typeface="Arial"/>
                <a:ea typeface="Arial"/>
                <a:cs typeface="Arial"/>
                <a:sym typeface="Arial"/>
              </a:rPr>
              <a:t>Anonymous functions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080000" cy="566964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5"/>
          <p:cNvSpPr txBox="1"/>
          <p:nvPr>
            <p:ph idx="4294967295" type="title"/>
          </p:nvPr>
        </p:nvSpPr>
        <p:spPr>
          <a:xfrm>
            <a:off x="468360" y="436320"/>
            <a:ext cx="9069840" cy="94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504C"/>
              </a:buClr>
              <a:buSzPts val="3800"/>
              <a:buFont typeface="Arial"/>
              <a:buNone/>
            </a:pPr>
            <a:r>
              <a:rPr b="0" i="0" lang="en-GB" sz="3800" u="none" cap="none" strike="noStrike">
                <a:solidFill>
                  <a:srgbClr val="30504C"/>
                </a:solidFill>
                <a:latin typeface="Arial"/>
                <a:ea typeface="Arial"/>
                <a:cs typeface="Arial"/>
                <a:sym typeface="Arial"/>
              </a:rPr>
              <a:t>Java</a:t>
            </a:r>
            <a:endParaRPr b="0" i="0" sz="3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5"/>
          <p:cNvSpPr/>
          <p:nvPr/>
        </p:nvSpPr>
        <p:spPr>
          <a:xfrm>
            <a:off x="468360" y="1381680"/>
            <a:ext cx="9069840" cy="944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308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504C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0504C"/>
                </a:solidFill>
                <a:latin typeface="Arial"/>
                <a:ea typeface="Arial"/>
                <a:cs typeface="Arial"/>
                <a:sym typeface="Arial"/>
              </a:rPr>
              <a:t>Streams (Java 8)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35"/>
          <p:cNvSpPr/>
          <p:nvPr/>
        </p:nvSpPr>
        <p:spPr>
          <a:xfrm>
            <a:off x="376920" y="1925640"/>
            <a:ext cx="9326160" cy="2698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GB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menOver40 = people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GB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.stream()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GB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.filter(isOver40)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GB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.filter(isMale)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GB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.collect(Collectors.toList());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080000" cy="566964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6"/>
          <p:cNvSpPr txBox="1"/>
          <p:nvPr>
            <p:ph idx="4294967295" type="title"/>
          </p:nvPr>
        </p:nvSpPr>
        <p:spPr>
          <a:xfrm>
            <a:off x="468360" y="621360"/>
            <a:ext cx="9069840" cy="94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504C"/>
              </a:buClr>
              <a:buSzPts val="3800"/>
              <a:buFont typeface="Arial"/>
              <a:buNone/>
            </a:pPr>
            <a:r>
              <a:rPr b="0" i="0" lang="en-GB" sz="3800" u="none" cap="none" strike="noStrike">
                <a:solidFill>
                  <a:srgbClr val="30504C"/>
                </a:solidFill>
                <a:latin typeface="Arial"/>
                <a:ea typeface="Arial"/>
                <a:cs typeface="Arial"/>
                <a:sym typeface="Arial"/>
              </a:rPr>
              <a:t>Losing popularity?</a:t>
            </a:r>
            <a:endParaRPr b="0" i="0" sz="3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3" name="Google Shape;353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360" y="1721160"/>
            <a:ext cx="9116640" cy="3163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60"/>
            <a:ext cx="10080000" cy="566964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37"/>
          <p:cNvSpPr txBox="1"/>
          <p:nvPr>
            <p:ph idx="4294967295" type="title"/>
          </p:nvPr>
        </p:nvSpPr>
        <p:spPr>
          <a:xfrm>
            <a:off x="468360" y="1579320"/>
            <a:ext cx="9069840" cy="94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1EE"/>
              </a:buClr>
              <a:buSzPts val="3800"/>
              <a:buFont typeface="Arial"/>
              <a:buNone/>
            </a:pPr>
            <a:r>
              <a:rPr b="0" i="0" lang="en-GB" sz="3800" u="none" cap="none" strike="noStrike">
                <a:solidFill>
                  <a:srgbClr val="F7F1EE"/>
                </a:solidFill>
                <a:latin typeface="Arial"/>
                <a:ea typeface="Arial"/>
                <a:cs typeface="Arial"/>
                <a:sym typeface="Arial"/>
              </a:rPr>
              <a:t>I want to learn more!</a:t>
            </a:r>
            <a:endParaRPr b="0" i="0" sz="3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37"/>
          <p:cNvSpPr/>
          <p:nvPr/>
        </p:nvSpPr>
        <p:spPr>
          <a:xfrm>
            <a:off x="468360" y="2524680"/>
            <a:ext cx="9069840" cy="944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F1EE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rgbClr val="F7F1EE"/>
                </a:solidFill>
                <a:latin typeface="Arial"/>
                <a:ea typeface="Arial"/>
                <a:cs typeface="Arial"/>
                <a:sym typeface="Arial"/>
              </a:rPr>
              <a:t>Learn as a functional language: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F1EE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F7F1EE"/>
                </a:solidFill>
                <a:latin typeface="Arial"/>
                <a:ea typeface="Arial"/>
                <a:cs typeface="Arial"/>
                <a:sym typeface="Arial"/>
              </a:rPr>
              <a:t>Functional ‘first’ – Scala, F#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7F1EE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F7F1EE"/>
                </a:solidFill>
                <a:latin typeface="Arial"/>
                <a:ea typeface="Arial"/>
                <a:cs typeface="Arial"/>
                <a:sym typeface="Arial"/>
              </a:rPr>
              <a:t>Pure functional - Haskell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080000" cy="566964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38"/>
          <p:cNvSpPr txBox="1"/>
          <p:nvPr>
            <p:ph idx="4294967295" type="title"/>
          </p:nvPr>
        </p:nvSpPr>
        <p:spPr>
          <a:xfrm>
            <a:off x="468360" y="2340000"/>
            <a:ext cx="9069840" cy="94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1EE"/>
              </a:buClr>
              <a:buSzPts val="4400"/>
              <a:buFont typeface="Arial"/>
              <a:buNone/>
            </a:pPr>
            <a:r>
              <a:rPr b="0" i="0" lang="en-GB" sz="4400" u="none" cap="none" strike="noStrike">
                <a:solidFill>
                  <a:srgbClr val="F7F1EE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080000" cy="566964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4"/>
          <p:cNvSpPr txBox="1"/>
          <p:nvPr>
            <p:ph idx="4294967295" type="title"/>
          </p:nvPr>
        </p:nvSpPr>
        <p:spPr>
          <a:xfrm>
            <a:off x="468360" y="983880"/>
            <a:ext cx="9069840" cy="94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504C"/>
              </a:buClr>
              <a:buSzPts val="3800"/>
              <a:buFont typeface="Arial"/>
              <a:buNone/>
            </a:pPr>
            <a:r>
              <a:rPr b="0" i="0" lang="en-GB" sz="3800" u="none" cap="none" strike="noStrike">
                <a:solidFill>
                  <a:srgbClr val="30504C"/>
                </a:solidFill>
                <a:latin typeface="Arial"/>
                <a:ea typeface="Arial"/>
                <a:cs typeface="Arial"/>
                <a:sym typeface="Arial"/>
              </a:rPr>
              <a:t>Built around best practice</a:t>
            </a:r>
            <a:endParaRPr b="0" i="0" sz="3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"/>
          <p:cNvSpPr/>
          <p:nvPr/>
        </p:nvSpPr>
        <p:spPr>
          <a:xfrm>
            <a:off x="468360" y="1864080"/>
            <a:ext cx="9069840" cy="944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308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504C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0504C"/>
                </a:solidFill>
                <a:latin typeface="Arial"/>
                <a:ea typeface="Arial"/>
                <a:cs typeface="Arial"/>
                <a:sym typeface="Arial"/>
              </a:rPr>
              <a:t>TDD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504C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0504C"/>
                </a:solidFill>
                <a:latin typeface="Arial"/>
                <a:ea typeface="Arial"/>
                <a:cs typeface="Arial"/>
                <a:sym typeface="Arial"/>
              </a:rPr>
              <a:t>Integration test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504C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30504C"/>
                </a:solidFill>
                <a:latin typeface="Arial"/>
                <a:ea typeface="Arial"/>
                <a:cs typeface="Arial"/>
                <a:sym typeface="Arial"/>
              </a:rPr>
              <a:t>Code review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468360" y="3391920"/>
            <a:ext cx="9069840" cy="944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b="1" i="0" lang="en-GB" sz="20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https://getnude.com/careers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b="1" i="0" lang="en-GB" sz="20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keith@getnude.com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080000" cy="5669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5"/>
          <p:cNvSpPr txBox="1"/>
          <p:nvPr>
            <p:ph idx="4294967295" type="title"/>
          </p:nvPr>
        </p:nvSpPr>
        <p:spPr>
          <a:xfrm>
            <a:off x="468360" y="2340000"/>
            <a:ext cx="9069840" cy="94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1EE"/>
              </a:buClr>
              <a:buSzPts val="4400"/>
              <a:buFont typeface="Arial"/>
              <a:buNone/>
            </a:pPr>
            <a:r>
              <a:rPr b="0" i="0" lang="en-GB" sz="4400" u="none" cap="none" strike="noStrike">
                <a:solidFill>
                  <a:srgbClr val="F7F1EE"/>
                </a:solidFill>
                <a:latin typeface="Arial"/>
                <a:ea typeface="Arial"/>
                <a:cs typeface="Arial"/>
                <a:sym typeface="Arial"/>
              </a:rPr>
              <a:t>What is functional programming?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080000" cy="566964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6"/>
          <p:cNvSpPr txBox="1"/>
          <p:nvPr>
            <p:ph idx="4294967295" type="title"/>
          </p:nvPr>
        </p:nvSpPr>
        <p:spPr>
          <a:xfrm>
            <a:off x="468360" y="153360"/>
            <a:ext cx="9069840" cy="94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504C"/>
              </a:buClr>
              <a:buSzPts val="3800"/>
              <a:buFont typeface="Arial"/>
              <a:buNone/>
            </a:pPr>
            <a:r>
              <a:rPr b="0" i="0" lang="en-GB" sz="3800" u="none" cap="none" strike="noStrike">
                <a:solidFill>
                  <a:srgbClr val="30504C"/>
                </a:solidFill>
                <a:latin typeface="Arial"/>
                <a:ea typeface="Arial"/>
                <a:cs typeface="Arial"/>
                <a:sym typeface="Arial"/>
              </a:rPr>
              <a:t>What is functional programming?</a:t>
            </a:r>
            <a:endParaRPr b="0" i="0" sz="3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6"/>
          <p:cNvSpPr/>
          <p:nvPr/>
        </p:nvSpPr>
        <p:spPr>
          <a:xfrm>
            <a:off x="468360" y="1098720"/>
            <a:ext cx="9069840" cy="944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3D41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rgbClr val="3D3D41"/>
                </a:solidFill>
                <a:latin typeface="Arial"/>
                <a:ea typeface="Arial"/>
                <a:cs typeface="Arial"/>
                <a:sym typeface="Arial"/>
              </a:rPr>
              <a:t>“In computer science, functional programming is a </a:t>
            </a:r>
            <a:r>
              <a:rPr b="1" i="0" lang="en-GB" sz="2000" u="none" cap="none" strike="noStrike">
                <a:solidFill>
                  <a:srgbClr val="3D3D41"/>
                </a:solidFill>
                <a:latin typeface="Arial"/>
                <a:ea typeface="Arial"/>
                <a:cs typeface="Arial"/>
                <a:sym typeface="Arial"/>
              </a:rPr>
              <a:t>programming paradigm</a:t>
            </a:r>
            <a:r>
              <a:rPr b="0" i="0" lang="en-GB" sz="2000" u="none" cap="none" strike="noStrike">
                <a:solidFill>
                  <a:srgbClr val="3D3D41"/>
                </a:solidFill>
                <a:latin typeface="Arial"/>
                <a:ea typeface="Arial"/>
                <a:cs typeface="Arial"/>
                <a:sym typeface="Arial"/>
              </a:rPr>
              <a:t> where programs are constructed by </a:t>
            </a:r>
            <a:r>
              <a:rPr b="1" i="0" lang="en-GB" sz="2000" u="none" cap="none" strike="noStrike">
                <a:solidFill>
                  <a:srgbClr val="3D3D41"/>
                </a:solidFill>
                <a:latin typeface="Arial"/>
                <a:ea typeface="Arial"/>
                <a:cs typeface="Arial"/>
                <a:sym typeface="Arial"/>
              </a:rPr>
              <a:t>applying</a:t>
            </a:r>
            <a:r>
              <a:rPr b="0" i="0" lang="en-GB" sz="2000" u="none" cap="none" strike="noStrike">
                <a:solidFill>
                  <a:srgbClr val="3D3D4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-GB" sz="2000" u="none" cap="none" strike="noStrike">
                <a:solidFill>
                  <a:srgbClr val="3D3D41"/>
                </a:solidFill>
                <a:latin typeface="Arial"/>
                <a:ea typeface="Arial"/>
                <a:cs typeface="Arial"/>
                <a:sym typeface="Arial"/>
              </a:rPr>
              <a:t>composing functions</a:t>
            </a:r>
            <a:r>
              <a:rPr b="0" i="0" lang="en-GB" sz="2000" u="none" cap="none" strike="noStrike">
                <a:solidFill>
                  <a:srgbClr val="3D3D41"/>
                </a:solidFill>
                <a:latin typeface="Arial"/>
                <a:ea typeface="Arial"/>
                <a:cs typeface="Arial"/>
                <a:sym typeface="Arial"/>
              </a:rPr>
              <a:t>.”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6"/>
          <p:cNvSpPr/>
          <p:nvPr/>
        </p:nvSpPr>
        <p:spPr>
          <a:xfrm>
            <a:off x="468360" y="2070000"/>
            <a:ext cx="5471280" cy="62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504C"/>
              </a:buClr>
              <a:buSzPts val="2600"/>
              <a:buFont typeface="Arial"/>
              <a:buNone/>
            </a:pPr>
            <a:r>
              <a:rPr b="1" i="0" lang="en-GB" sz="2600" u="none" cap="none" strike="noStrike">
                <a:solidFill>
                  <a:srgbClr val="30504C"/>
                </a:solidFill>
                <a:latin typeface="Arial"/>
                <a:ea typeface="Arial"/>
                <a:cs typeface="Arial"/>
                <a:sym typeface="Arial"/>
              </a:rPr>
              <a:t>Programming Paradigms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6"/>
          <p:cNvSpPr/>
          <p:nvPr/>
        </p:nvSpPr>
        <p:spPr>
          <a:xfrm>
            <a:off x="4195080" y="2825640"/>
            <a:ext cx="3760560" cy="18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504C"/>
              </a:buClr>
              <a:buSzPts val="2100"/>
              <a:buFont typeface="Arial"/>
              <a:buNone/>
            </a:pPr>
            <a:r>
              <a:rPr b="1" i="0" lang="en-GB" sz="2100" u="none" cap="none" strike="noStrike">
                <a:solidFill>
                  <a:srgbClr val="30504C"/>
                </a:solidFill>
                <a:latin typeface="Arial"/>
                <a:ea typeface="Arial"/>
                <a:cs typeface="Arial"/>
                <a:sym typeface="Arial"/>
              </a:rPr>
              <a:t>Declarative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5"/>
              <a:buFont typeface="Noto Sans Symbols"/>
              <a:buChar char="●"/>
            </a:pPr>
            <a:r>
              <a:rPr b="0" i="0" lang="en-GB" sz="1900" u="none" cap="none" strike="noStrike">
                <a:solidFill>
                  <a:srgbClr val="30504C"/>
                </a:solidFill>
                <a:latin typeface="Arial"/>
                <a:ea typeface="Arial"/>
                <a:cs typeface="Arial"/>
                <a:sym typeface="Arial"/>
              </a:rPr>
              <a:t>Functional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5"/>
              <a:buFont typeface="Noto Sans Symbols"/>
              <a:buChar char="●"/>
            </a:pPr>
            <a:r>
              <a:rPr b="0" i="0" lang="en-GB" sz="1900" u="none" cap="none" strike="noStrike">
                <a:solidFill>
                  <a:srgbClr val="30504C"/>
                </a:solidFill>
                <a:latin typeface="Arial"/>
                <a:ea typeface="Arial"/>
                <a:cs typeface="Arial"/>
                <a:sym typeface="Arial"/>
              </a:rPr>
              <a:t>Logic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5"/>
              <a:buFont typeface="Noto Sans Symbols"/>
              <a:buChar char="●"/>
            </a:pPr>
            <a:r>
              <a:rPr b="0" i="0" lang="en-GB" sz="1900" u="none" cap="none" strike="noStrike">
                <a:solidFill>
                  <a:srgbClr val="30504C"/>
                </a:solidFill>
                <a:latin typeface="Arial"/>
                <a:ea typeface="Arial"/>
                <a:cs typeface="Arial"/>
                <a:sym typeface="Arial"/>
              </a:rPr>
              <a:t>SQL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6"/>
          <p:cNvSpPr/>
          <p:nvPr/>
        </p:nvSpPr>
        <p:spPr>
          <a:xfrm>
            <a:off x="396000" y="2825640"/>
            <a:ext cx="3419640" cy="12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504C"/>
              </a:buClr>
              <a:buSzPts val="2100"/>
              <a:buFont typeface="Arial"/>
              <a:buNone/>
            </a:pPr>
            <a:r>
              <a:rPr b="1" i="0" lang="en-GB" sz="2100" u="none" cap="none" strike="noStrike">
                <a:solidFill>
                  <a:srgbClr val="30504C"/>
                </a:solidFill>
                <a:latin typeface="Arial"/>
                <a:ea typeface="Arial"/>
                <a:cs typeface="Arial"/>
                <a:sym typeface="Arial"/>
              </a:rPr>
              <a:t>Imperative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5"/>
              <a:buFont typeface="Noto Sans Symbols"/>
              <a:buChar char="●"/>
            </a:pPr>
            <a:r>
              <a:rPr b="0" i="0" lang="en-GB" sz="1900" u="none" cap="none" strike="noStrike">
                <a:solidFill>
                  <a:srgbClr val="30504C"/>
                </a:solidFill>
                <a:latin typeface="Arial"/>
                <a:ea typeface="Arial"/>
                <a:cs typeface="Arial"/>
                <a:sym typeface="Arial"/>
              </a:rPr>
              <a:t>Procedural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5"/>
              <a:buFont typeface="Noto Sans Symbols"/>
              <a:buChar char="●"/>
            </a:pPr>
            <a:r>
              <a:rPr b="0" i="0" lang="en-GB" sz="1900" u="none" cap="none" strike="noStrike">
                <a:solidFill>
                  <a:srgbClr val="30504C"/>
                </a:solidFill>
                <a:latin typeface="Arial"/>
                <a:ea typeface="Arial"/>
                <a:cs typeface="Arial"/>
                <a:sym typeface="Arial"/>
              </a:rPr>
              <a:t>Object-orientated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080000" cy="566964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7"/>
          <p:cNvSpPr txBox="1"/>
          <p:nvPr>
            <p:ph idx="4294967295" type="title"/>
          </p:nvPr>
        </p:nvSpPr>
        <p:spPr>
          <a:xfrm>
            <a:off x="468360" y="2340000"/>
            <a:ext cx="9069840" cy="94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1EE"/>
              </a:buClr>
              <a:buSzPts val="4400"/>
              <a:buFont typeface="Arial"/>
              <a:buNone/>
            </a:pPr>
            <a:r>
              <a:rPr b="0" i="0" lang="en-GB" sz="4400" u="none" cap="none" strike="noStrike">
                <a:solidFill>
                  <a:srgbClr val="F7F1EE"/>
                </a:solidFill>
                <a:latin typeface="Arial"/>
                <a:ea typeface="Arial"/>
                <a:cs typeface="Arial"/>
                <a:sym typeface="Arial"/>
              </a:rPr>
              <a:t>Other features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080000" cy="566964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8"/>
          <p:cNvSpPr txBox="1"/>
          <p:nvPr>
            <p:ph idx="4294967295" type="title"/>
          </p:nvPr>
        </p:nvSpPr>
        <p:spPr>
          <a:xfrm>
            <a:off x="468360" y="1655640"/>
            <a:ext cx="9069840" cy="94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504C"/>
              </a:buClr>
              <a:buSzPts val="3800"/>
              <a:buFont typeface="Arial"/>
              <a:buNone/>
            </a:pPr>
            <a:r>
              <a:rPr b="0" i="0" lang="en-GB" sz="3800" u="none" cap="none" strike="noStrike">
                <a:solidFill>
                  <a:srgbClr val="30504C"/>
                </a:solidFill>
                <a:latin typeface="Arial"/>
                <a:ea typeface="Arial"/>
                <a:cs typeface="Arial"/>
                <a:sym typeface="Arial"/>
              </a:rPr>
              <a:t>Immutability</a:t>
            </a:r>
            <a:endParaRPr b="0" i="0" sz="3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8"/>
          <p:cNvSpPr/>
          <p:nvPr/>
        </p:nvSpPr>
        <p:spPr>
          <a:xfrm>
            <a:off x="468350" y="2645273"/>
            <a:ext cx="5603400" cy="13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65A4"/>
              </a:buClr>
              <a:buSzPts val="3200"/>
              <a:buFont typeface="Consolas"/>
              <a:buNone/>
            </a:pPr>
            <a:r>
              <a:rPr b="0" i="0" lang="en-GB" sz="3200" u="none" cap="none" strike="noStrike">
                <a:solidFill>
                  <a:srgbClr val="3465A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en-GB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= 1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GB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2 </a:t>
            </a:r>
            <a:r>
              <a:rPr b="0" i="0" lang="en-GB" sz="3200" u="none" cap="none" strike="noStrike">
                <a:solidFill>
                  <a:srgbClr val="069A2E"/>
                </a:solidFill>
                <a:latin typeface="Consolas"/>
                <a:ea typeface="Consolas"/>
                <a:cs typeface="Consolas"/>
                <a:sym typeface="Consolas"/>
              </a:rPr>
              <a:t>// Not allowed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080000" cy="566964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9"/>
          <p:cNvSpPr txBox="1"/>
          <p:nvPr>
            <p:ph idx="4294967295" type="title"/>
          </p:nvPr>
        </p:nvSpPr>
        <p:spPr>
          <a:xfrm>
            <a:off x="468360" y="153360"/>
            <a:ext cx="9069840" cy="94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504C"/>
              </a:buClr>
              <a:buSzPts val="3800"/>
              <a:buFont typeface="Arial"/>
              <a:buNone/>
            </a:pPr>
            <a:r>
              <a:rPr b="0" i="0" lang="en-GB" sz="3800" u="none" cap="none" strike="noStrike">
                <a:solidFill>
                  <a:srgbClr val="30504C"/>
                </a:solidFill>
                <a:latin typeface="Arial"/>
                <a:ea typeface="Arial"/>
                <a:cs typeface="Arial"/>
                <a:sym typeface="Arial"/>
              </a:rPr>
              <a:t>Pure functions</a:t>
            </a:r>
            <a:endParaRPr b="0" i="0" sz="3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9"/>
          <p:cNvSpPr/>
          <p:nvPr/>
        </p:nvSpPr>
        <p:spPr>
          <a:xfrm>
            <a:off x="468360" y="1078920"/>
            <a:ext cx="5398560" cy="2378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9A2E"/>
              </a:buClr>
              <a:buSzPts val="2600"/>
              <a:buFont typeface="Consolas"/>
              <a:buNone/>
            </a:pPr>
            <a:r>
              <a:rPr b="0" i="0" lang="en-GB" sz="2600" u="none" cap="none" strike="noStrike">
                <a:solidFill>
                  <a:srgbClr val="069A2E"/>
                </a:solidFill>
                <a:latin typeface="Consolas"/>
                <a:ea typeface="Consolas"/>
                <a:cs typeface="Consolas"/>
                <a:sym typeface="Consolas"/>
              </a:rPr>
              <a:t>// Not pure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65A4"/>
              </a:buClr>
              <a:buSzPts val="2600"/>
              <a:buFont typeface="Consolas"/>
              <a:buNone/>
            </a:pPr>
            <a:r>
              <a:rPr b="0" i="0" lang="en-GB" sz="2600" u="none" cap="none" strike="noStrike">
                <a:solidFill>
                  <a:srgbClr val="3465A4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GB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count = 1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65A4"/>
              </a:buClr>
              <a:buSzPts val="2600"/>
              <a:buFont typeface="Consolas"/>
              <a:buNone/>
            </a:pPr>
            <a:r>
              <a:rPr b="0" i="0" lang="en-GB" sz="2600" u="none" cap="none" strike="noStrike">
                <a:solidFill>
                  <a:srgbClr val="3465A4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i="0" lang="en-GB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incrementCount(){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nsolas"/>
              <a:buNone/>
            </a:pPr>
            <a:r>
              <a:rPr b="0" i="0" lang="en-GB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2600"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GB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count</a:t>
            </a:r>
            <a:r>
              <a:rPr b="0" i="0" lang="en-GB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+ 1</a:t>
            </a:r>
            <a:r>
              <a:rPr b="0" i="0" lang="en-GB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nsolas"/>
              <a:buNone/>
            </a:pPr>
            <a:r>
              <a:rPr b="0" i="0" lang="en-GB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9"/>
          <p:cNvSpPr/>
          <p:nvPr/>
        </p:nvSpPr>
        <p:spPr>
          <a:xfrm>
            <a:off x="539640" y="3927240"/>
            <a:ext cx="6298560" cy="1508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9A2E"/>
              </a:buClr>
              <a:buSzPts val="2600"/>
              <a:buFont typeface="Consolas"/>
              <a:buNone/>
            </a:pPr>
            <a:r>
              <a:rPr b="0" i="0" lang="en-GB" sz="2600" u="none" cap="none" strike="noStrike">
                <a:solidFill>
                  <a:srgbClr val="069A2E"/>
                </a:solidFill>
                <a:latin typeface="Consolas"/>
                <a:ea typeface="Consolas"/>
                <a:cs typeface="Consolas"/>
                <a:sym typeface="Consolas"/>
              </a:rPr>
              <a:t>// Pure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65A4"/>
              </a:buClr>
              <a:buSzPts val="2600"/>
              <a:buFont typeface="Consolas"/>
              <a:buNone/>
            </a:pPr>
            <a:r>
              <a:rPr b="0" i="0" lang="en-GB" sz="2600" u="none" cap="none" strike="noStrike">
                <a:solidFill>
                  <a:srgbClr val="3465A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en-GB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incrementCount(count) =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nsolas"/>
              <a:buNone/>
            </a:pPr>
            <a:r>
              <a:rPr b="0" i="0" lang="en-GB" sz="2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count + 1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2022-07-03T10:52:00Z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Custom</vt:lpwstr>
  </property>
  <property fmtid="{D5CDD505-2E9C-101B-9397-08002B2CF9AE}" pid="4" name="Slides">
    <vt:i4>38</vt:i4>
  </property>
</Properties>
</file>