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8" r:id="rId2"/>
    <p:sldId id="259" r:id="rId3"/>
    <p:sldId id="301" r:id="rId4"/>
    <p:sldId id="302" r:id="rId5"/>
    <p:sldId id="303" r:id="rId6"/>
    <p:sldId id="304" r:id="rId7"/>
    <p:sldId id="30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427" autoAdjust="0"/>
  </p:normalViewPr>
  <p:slideViewPr>
    <p:cSldViewPr snapToGrid="0">
      <p:cViewPr>
        <p:scale>
          <a:sx n="48" d="100"/>
          <a:sy n="48" d="100"/>
        </p:scale>
        <p:origin x="-144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9AB66-8F9C-4025-A545-71D794A2E9DA}" type="datetimeFigureOut">
              <a:rPr lang="en-US" smtClean="0"/>
              <a:t>9/5/2017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C08F9-3692-4D7E-9B0E-A1CF4CDE6AE4}" type="slidenum">
              <a:rPr lang="en-US" smtClean="0"/>
              <a:t>‹#›</a:t>
            </a:fld>
            <a:endParaRPr lang="en-US"/>
          </a:p>
        </p:txBody>
      </p:sp>
    </p:spTree>
    <p:extLst>
      <p:ext uri="{BB962C8B-B14F-4D97-AF65-F5344CB8AC3E}">
        <p14:creationId xmlns:p14="http://schemas.microsoft.com/office/powerpoint/2010/main" val="4195628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applied datamining class.  The class uses case studies to highlight elements of the datamining process that include cleaning, transformation, machine learning, and interpretation.  The textbook has code in R that we’ll use.  We also are using Latex to typeset the solutions.</a:t>
            </a:r>
          </a:p>
        </p:txBody>
      </p:sp>
      <p:sp>
        <p:nvSpPr>
          <p:cNvPr id="4" name="Slide Number Placeholder 3"/>
          <p:cNvSpPr>
            <a:spLocks noGrp="1"/>
          </p:cNvSpPr>
          <p:nvPr>
            <p:ph type="sldNum" sz="quarter" idx="10"/>
          </p:nvPr>
        </p:nvSpPr>
        <p:spPr/>
        <p:txBody>
          <a:bodyPr/>
          <a:lstStyle/>
          <a:p>
            <a:fld id="{7C1C08F9-3692-4D7E-9B0E-A1CF4CDE6AE4}" type="slidenum">
              <a:rPr lang="en-US" smtClean="0"/>
              <a:t>1</a:t>
            </a:fld>
            <a:endParaRPr lang="en-US"/>
          </a:p>
        </p:txBody>
      </p:sp>
    </p:spTree>
    <p:extLst>
      <p:ext uri="{BB962C8B-B14F-4D97-AF65-F5344CB8AC3E}">
        <p14:creationId xmlns:p14="http://schemas.microsoft.com/office/powerpoint/2010/main" val="306485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3 might be overwhelming at first – and certainly is not meant to be consumed in one pass.  It contains too many disparate elements at this point, and we’ll help you navigate over material that can and, likely, will be revisited.  The take home from this chapter is that DM requires a lot of processing (and attention) before the mining can take place.  While some elements in focused areas have studied approach (missing data in a clinical trial, for example), this preprocessing is much more art than science.  </a:t>
            </a:r>
          </a:p>
          <a:p>
            <a:endParaRPr lang="en-US" dirty="0"/>
          </a:p>
          <a:p>
            <a:endParaRPr lang="en-US" dirty="0"/>
          </a:p>
          <a:p>
            <a:r>
              <a:rPr lang="en-US" dirty="0"/>
              <a:t>Datamining is indeed a confluence of other fields, notably: statistics, database, AI and Machine Learning, operations.  A strength from this is that datamining leverages all there different approaches—a challenge, however, is that there is a lot of vocabulary whose origins are different, but mean the same thing (more or less).  You’ll have to become well-acquainted with these.  Figure 3.1 (left) is a good, high-level overview to the DM process.  Where the author uses “Modeling”, we also might say equivalently, “Mining”.   The text has some terminology that is a bit non-standard.  Discrete simply means countable and finite.  Someone’s pay is discrete.  Someone’s height is continuous since there’s infinite precision looming in the presentation of the value.  Since this zoo of data is being computed over, it must be finite.  The bigger picture is whether there is a 1:1 with the structure in the computer and the data it represents.  Sex, male or female, is binary.  Gallons of fuel is continuous and the amount of precision expected and required must be made explicit.  Also, since we have a tendency in computer science to represent everything as a number, there’s the subsequent tendency to use arithmetic too.  This makes sense, for example, for a vector (mathematical construct).  We can multiply a scalar with a vector 2 x [1, 2]’ = [2,4]’.  However, a point (2,3) doesn’t have a useful interpretation of multiplication.  The </a:t>
            </a:r>
            <a:r>
              <a:rPr lang="en-US" dirty="0" err="1"/>
              <a:t>dataframe</a:t>
            </a:r>
            <a:r>
              <a:rPr lang="en-US" dirty="0"/>
              <a:t> in R gives some slight indication of what the data might be, but you, as a </a:t>
            </a:r>
            <a:r>
              <a:rPr lang="en-US" dirty="0" err="1"/>
              <a:t>dataminer</a:t>
            </a:r>
            <a:r>
              <a:rPr lang="en-US" dirty="0"/>
              <a:t>,  must be knowledgeable about each and everyone.  </a:t>
            </a:r>
          </a:p>
          <a:p>
            <a:endParaRPr lang="en-US" dirty="0"/>
          </a:p>
          <a:p>
            <a:r>
              <a:rPr lang="en-US" dirty="0"/>
              <a:t>While the relation model is the most ubiquitous, we’re skipping the database portion now – just remember that form on page on 48 is relational – there are 3 tuples (or records), there are four </a:t>
            </a:r>
            <a:r>
              <a:rPr lang="en-US" dirty="0" err="1"/>
              <a:t>attribues</a:t>
            </a:r>
            <a:r>
              <a:rPr lang="en-US" dirty="0"/>
              <a:t> (features) and presuming Phone is not a key of some kind, it looks like it’s in first normal form.</a:t>
            </a:r>
          </a:p>
        </p:txBody>
      </p:sp>
      <p:sp>
        <p:nvSpPr>
          <p:cNvPr id="4" name="Slide Number Placeholder 3"/>
          <p:cNvSpPr>
            <a:spLocks noGrp="1"/>
          </p:cNvSpPr>
          <p:nvPr>
            <p:ph type="sldNum" sz="quarter" idx="10"/>
          </p:nvPr>
        </p:nvSpPr>
        <p:spPr/>
        <p:txBody>
          <a:bodyPr/>
          <a:lstStyle/>
          <a:p>
            <a:fld id="{7C1C08F9-3692-4D7E-9B0E-A1CF4CDE6AE4}" type="slidenum">
              <a:rPr lang="en-US" smtClean="0"/>
              <a:t>3</a:t>
            </a:fld>
            <a:endParaRPr lang="en-US"/>
          </a:p>
        </p:txBody>
      </p:sp>
    </p:spTree>
    <p:extLst>
      <p:ext uri="{BB962C8B-B14F-4D97-AF65-F5344CB8AC3E}">
        <p14:creationId xmlns:p14="http://schemas.microsoft.com/office/powerpoint/2010/main" val="24219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Cleaning means to </a:t>
            </a:r>
            <a:r>
              <a:rPr lang="en-US" i="1" dirty="0"/>
              <a:t>transform</a:t>
            </a:r>
            <a:r>
              <a:rPr lang="en-US" i="0" dirty="0"/>
              <a:t> the data D into a form that will be amenable to mining.  The mining phase has requirements of structure and these must be adhered to.  There are only two ways to deal with Cleaning data, removing or replacing, or a hybrid.  Removing data simply is that.  The question you’ll have to quantify is whether there’s enough data to mine; in other words, will the problem be answered with this smaller corpus.  This naturally begs the question, what data is necessary and what data is sufficient?  There’s no methodology for this other than finding experts and trial-and-error.  Replacing data is hard, because you have impute values.  Your data become </a:t>
            </a:r>
            <a:r>
              <a:rPr lang="en-US" i="1" dirty="0"/>
              <a:t>different</a:t>
            </a:r>
            <a:r>
              <a:rPr lang="en-US" i="0" dirty="0"/>
              <a:t>.  When removing data, the result is a subset.  Adding data makes the corpus possibly take on meaning that’s different from what the original data held.  </a:t>
            </a:r>
          </a:p>
          <a:p>
            <a:endParaRPr lang="en-US" dirty="0"/>
          </a:p>
        </p:txBody>
      </p:sp>
      <p:sp>
        <p:nvSpPr>
          <p:cNvPr id="4" name="Slide Number Placeholder 3"/>
          <p:cNvSpPr>
            <a:spLocks noGrp="1"/>
          </p:cNvSpPr>
          <p:nvPr>
            <p:ph type="sldNum" sz="quarter" idx="10"/>
          </p:nvPr>
        </p:nvSpPr>
        <p:spPr/>
        <p:txBody>
          <a:bodyPr/>
          <a:lstStyle/>
          <a:p>
            <a:fld id="{7C1C08F9-3692-4D7E-9B0E-A1CF4CDE6AE4}" type="slidenum">
              <a:rPr lang="en-US" smtClean="0"/>
              <a:t>4</a:t>
            </a:fld>
            <a:endParaRPr lang="en-US"/>
          </a:p>
        </p:txBody>
      </p:sp>
    </p:spTree>
    <p:extLst>
      <p:ext uri="{BB962C8B-B14F-4D97-AF65-F5344CB8AC3E}">
        <p14:creationId xmlns:p14="http://schemas.microsoft.com/office/powerpoint/2010/main" val="2885155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a:p>
            <a:r>
              <a:rPr lang="en-US" dirty="0"/>
              <a:t>Stochastic replacement means you use the tools of probability and statistics to impute values.  These works well when data are obeying some known distribution or there seems to be a meaningful combinatoric lurking in the background.  There are data, however, where this does not work at all.  For example, names.  While a distribution exists and there are groups of names, attributing names stochastically won’t yield any useful results.  When the domain is too small or there’s little context, using this method is suspect.  Non-stochastic includes simply putting in a value as a place holder so the mining can take place.  </a:t>
            </a:r>
          </a:p>
          <a:p>
            <a:endParaRPr lang="en-US" dirty="0"/>
          </a:p>
          <a:p>
            <a:r>
              <a:rPr lang="en-US" dirty="0"/>
              <a:t>Missing and unknown values are synonymous.    However, you should be aware that since most data is held in a database, the value NULL will often be encountered.  NULL is a value as a place holder so SQL can be executed.  It actually requires a 3-ary logic: true, false, null.  Additionally, since there are keys, there are likely constraints on the values NULL might take.  </a:t>
            </a:r>
          </a:p>
          <a:p>
            <a:endParaRPr lang="en-US" dirty="0"/>
          </a:p>
          <a:p>
            <a:r>
              <a:rPr lang="en-US" dirty="0"/>
              <a:t>One of the most common problems encountered when cleaning is the duplicate.  This is when two or more tuples (rows, records) are actually identical, but hold slightly varying data from each other.  “De-duplication” as it’s called is removing duplicates.</a:t>
            </a:r>
          </a:p>
        </p:txBody>
      </p:sp>
      <p:sp>
        <p:nvSpPr>
          <p:cNvPr id="4" name="Slide Number Placeholder 3"/>
          <p:cNvSpPr>
            <a:spLocks noGrp="1"/>
          </p:cNvSpPr>
          <p:nvPr>
            <p:ph type="sldNum" sz="quarter" idx="10"/>
          </p:nvPr>
        </p:nvSpPr>
        <p:spPr/>
        <p:txBody>
          <a:bodyPr/>
          <a:lstStyle/>
          <a:p>
            <a:fld id="{7C1C08F9-3692-4D7E-9B0E-A1CF4CDE6AE4}" type="slidenum">
              <a:rPr lang="en-US" smtClean="0"/>
              <a:t>5</a:t>
            </a:fld>
            <a:endParaRPr lang="en-US"/>
          </a:p>
        </p:txBody>
      </p:sp>
    </p:spTree>
    <p:extLst>
      <p:ext uri="{BB962C8B-B14F-4D97-AF65-F5344CB8AC3E}">
        <p14:creationId xmlns:p14="http://schemas.microsoft.com/office/powerpoint/2010/main" val="363425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a:p>
            <a:r>
              <a:rPr lang="en-US" dirty="0"/>
              <a:t>Transformation means mapping the data into another form either to make it more useable or useable for mining.  Standardization (normalization) is making data all the same scale so that when it’s interpreted, no domain “speaks over” another.   Generally continuous data must be discretized – creating a coarser partition so that so many different possible values can be safely ignored.   The lay-term is “binning”.   Histograms provide an excellent vehicle for this and should be used extensively—not only in binning, but visualizing the data as well.</a:t>
            </a:r>
          </a:p>
          <a:p>
            <a:endParaRPr lang="en-US" dirty="0"/>
          </a:p>
          <a:p>
            <a:r>
              <a:rPr lang="en-US" dirty="0"/>
              <a:t>Transformation also can create new values and columns, for example, aggregate values like sums.  These are dependent upon existing data and must be updated to reflect the most current values.  This brings up a point about dependence.  Generally we do </a:t>
            </a:r>
            <a:r>
              <a:rPr lang="en-US" i="1" dirty="0"/>
              <a:t>not</a:t>
            </a:r>
            <a:r>
              <a:rPr lang="en-US" i="0" dirty="0"/>
              <a:t> want dependence among columns, because this amplifies their signal when we mine.  The most common “de-dependence” (removing dependencies) is through statistical correlation which is used in the next chapter.  Read cursorily the time dependence section – it’s incomplete and we’ll have to visit it later.</a:t>
            </a:r>
            <a:endParaRPr lang="en-US" dirty="0"/>
          </a:p>
        </p:txBody>
      </p:sp>
      <p:sp>
        <p:nvSpPr>
          <p:cNvPr id="4" name="Slide Number Placeholder 3"/>
          <p:cNvSpPr>
            <a:spLocks noGrp="1"/>
          </p:cNvSpPr>
          <p:nvPr>
            <p:ph type="sldNum" sz="quarter" idx="10"/>
          </p:nvPr>
        </p:nvSpPr>
        <p:spPr/>
        <p:txBody>
          <a:bodyPr/>
          <a:lstStyle/>
          <a:p>
            <a:fld id="{7C1C08F9-3692-4D7E-9B0E-A1CF4CDE6AE4}" type="slidenum">
              <a:rPr lang="en-US" smtClean="0"/>
              <a:t>6</a:t>
            </a:fld>
            <a:endParaRPr lang="en-US"/>
          </a:p>
        </p:txBody>
      </p:sp>
    </p:spTree>
    <p:extLst>
      <p:ext uri="{BB962C8B-B14F-4D97-AF65-F5344CB8AC3E}">
        <p14:creationId xmlns:p14="http://schemas.microsoft.com/office/powerpoint/2010/main" val="3158565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1C08F9-3692-4D7E-9B0E-A1CF4CDE6AE4}" type="slidenum">
              <a:rPr lang="en-US" smtClean="0"/>
              <a:t>7</a:t>
            </a:fld>
            <a:endParaRPr lang="en-US"/>
          </a:p>
        </p:txBody>
      </p:sp>
    </p:spTree>
    <p:extLst>
      <p:ext uri="{BB962C8B-B14F-4D97-AF65-F5344CB8AC3E}">
        <p14:creationId xmlns:p14="http://schemas.microsoft.com/office/powerpoint/2010/main" val="348824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D25881-4807-4A29-A68C-0BB5D43A20BB}" type="datetime1">
              <a:rPr lang="en-US" smtClean="0"/>
              <a:t>9/5/2017</a:t>
            </a:fld>
            <a:endParaRPr lang="en-US"/>
          </a:p>
        </p:txBody>
      </p:sp>
      <p:sp>
        <p:nvSpPr>
          <p:cNvPr id="5" name="Footer Placeholder 4"/>
          <p:cNvSpPr>
            <a:spLocks noGrp="1"/>
          </p:cNvSpPr>
          <p:nvPr>
            <p:ph type="ftr" sz="quarter" idx="11"/>
          </p:nvPr>
        </p:nvSpPr>
        <p:spPr/>
        <p:txBody>
          <a:bodyPr/>
          <a:lstStyle/>
          <a:p>
            <a:r>
              <a:rPr lang="en-US"/>
              <a:t>Applied Datamining Lecture 2 Fall 2017 (c) Dalkilic </a:t>
            </a:r>
          </a:p>
        </p:txBody>
      </p:sp>
      <p:sp>
        <p:nvSpPr>
          <p:cNvPr id="6" name="Slide Number Placeholder 5"/>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88020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A27D0E-374D-4A3A-92E8-1F146130630E}" type="datetime1">
              <a:rPr lang="en-US" smtClean="0"/>
              <a:t>9/5/2017</a:t>
            </a:fld>
            <a:endParaRPr lang="en-US"/>
          </a:p>
        </p:txBody>
      </p:sp>
      <p:sp>
        <p:nvSpPr>
          <p:cNvPr id="5" name="Footer Placeholder 4"/>
          <p:cNvSpPr>
            <a:spLocks noGrp="1"/>
          </p:cNvSpPr>
          <p:nvPr>
            <p:ph type="ftr" sz="quarter" idx="11"/>
          </p:nvPr>
        </p:nvSpPr>
        <p:spPr/>
        <p:txBody>
          <a:bodyPr/>
          <a:lstStyle/>
          <a:p>
            <a:r>
              <a:rPr lang="en-US"/>
              <a:t>Applied Datamining Lecture 2 Fall 2017 (c) Dalkilic </a:t>
            </a:r>
          </a:p>
        </p:txBody>
      </p:sp>
      <p:sp>
        <p:nvSpPr>
          <p:cNvPr id="6" name="Slide Number Placeholder 5"/>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374839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0E283-5DDF-42A2-B433-7CC3F5F0EF12}" type="datetime1">
              <a:rPr lang="en-US" smtClean="0"/>
              <a:t>9/5/2017</a:t>
            </a:fld>
            <a:endParaRPr lang="en-US"/>
          </a:p>
        </p:txBody>
      </p:sp>
      <p:sp>
        <p:nvSpPr>
          <p:cNvPr id="5" name="Footer Placeholder 4"/>
          <p:cNvSpPr>
            <a:spLocks noGrp="1"/>
          </p:cNvSpPr>
          <p:nvPr>
            <p:ph type="ftr" sz="quarter" idx="11"/>
          </p:nvPr>
        </p:nvSpPr>
        <p:spPr/>
        <p:txBody>
          <a:bodyPr/>
          <a:lstStyle/>
          <a:p>
            <a:r>
              <a:rPr lang="en-US"/>
              <a:t>Applied Datamining Lecture 2 Fall 2017 (c) Dalkilic </a:t>
            </a:r>
          </a:p>
        </p:txBody>
      </p:sp>
      <p:sp>
        <p:nvSpPr>
          <p:cNvPr id="6" name="Slide Number Placeholder 5"/>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58122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B8427-4341-40E7-BFE1-D0147B0B468D}" type="datetime1">
              <a:rPr lang="en-US" smtClean="0"/>
              <a:t>9/5/2017</a:t>
            </a:fld>
            <a:endParaRPr lang="en-US"/>
          </a:p>
        </p:txBody>
      </p:sp>
      <p:sp>
        <p:nvSpPr>
          <p:cNvPr id="5" name="Footer Placeholder 4"/>
          <p:cNvSpPr>
            <a:spLocks noGrp="1"/>
          </p:cNvSpPr>
          <p:nvPr>
            <p:ph type="ftr" sz="quarter" idx="11"/>
          </p:nvPr>
        </p:nvSpPr>
        <p:spPr/>
        <p:txBody>
          <a:bodyPr/>
          <a:lstStyle/>
          <a:p>
            <a:r>
              <a:rPr lang="en-US"/>
              <a:t>Applied Datamining Lecture 2 Fall 2017 (c) Dalkilic </a:t>
            </a:r>
          </a:p>
        </p:txBody>
      </p:sp>
      <p:sp>
        <p:nvSpPr>
          <p:cNvPr id="6" name="Slide Number Placeholder 5"/>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16745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A5ECF-B03B-4E77-B466-B0C0AC3324EE}" type="datetime1">
              <a:rPr lang="en-US" smtClean="0"/>
              <a:t>9/5/2017</a:t>
            </a:fld>
            <a:endParaRPr lang="en-US"/>
          </a:p>
        </p:txBody>
      </p:sp>
      <p:sp>
        <p:nvSpPr>
          <p:cNvPr id="5" name="Footer Placeholder 4"/>
          <p:cNvSpPr>
            <a:spLocks noGrp="1"/>
          </p:cNvSpPr>
          <p:nvPr>
            <p:ph type="ftr" sz="quarter" idx="11"/>
          </p:nvPr>
        </p:nvSpPr>
        <p:spPr/>
        <p:txBody>
          <a:bodyPr/>
          <a:lstStyle/>
          <a:p>
            <a:r>
              <a:rPr lang="en-US"/>
              <a:t>Applied Datamining Lecture 2 Fall 2017 (c) Dalkilic </a:t>
            </a:r>
          </a:p>
        </p:txBody>
      </p:sp>
      <p:sp>
        <p:nvSpPr>
          <p:cNvPr id="6" name="Slide Number Placeholder 5"/>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27579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9BE4D4-F3F2-498A-A7D8-A73E9C5DA19B}" type="datetime1">
              <a:rPr lang="en-US" smtClean="0"/>
              <a:t>9/5/2017</a:t>
            </a:fld>
            <a:endParaRPr lang="en-US"/>
          </a:p>
        </p:txBody>
      </p:sp>
      <p:sp>
        <p:nvSpPr>
          <p:cNvPr id="6" name="Footer Placeholder 5"/>
          <p:cNvSpPr>
            <a:spLocks noGrp="1"/>
          </p:cNvSpPr>
          <p:nvPr>
            <p:ph type="ftr" sz="quarter" idx="11"/>
          </p:nvPr>
        </p:nvSpPr>
        <p:spPr/>
        <p:txBody>
          <a:bodyPr/>
          <a:lstStyle/>
          <a:p>
            <a:r>
              <a:rPr lang="en-US"/>
              <a:t>Applied Datamining Lecture 2 Fall 2017 (c) Dalkilic </a:t>
            </a:r>
          </a:p>
        </p:txBody>
      </p:sp>
      <p:sp>
        <p:nvSpPr>
          <p:cNvPr id="7" name="Slide Number Placeholder 6"/>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66584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4A0639-91F0-41E5-AAA6-20A7B335A11D}" type="datetime1">
              <a:rPr lang="en-US" smtClean="0"/>
              <a:t>9/5/2017</a:t>
            </a:fld>
            <a:endParaRPr lang="en-US"/>
          </a:p>
        </p:txBody>
      </p:sp>
      <p:sp>
        <p:nvSpPr>
          <p:cNvPr id="8" name="Footer Placeholder 7"/>
          <p:cNvSpPr>
            <a:spLocks noGrp="1"/>
          </p:cNvSpPr>
          <p:nvPr>
            <p:ph type="ftr" sz="quarter" idx="11"/>
          </p:nvPr>
        </p:nvSpPr>
        <p:spPr/>
        <p:txBody>
          <a:bodyPr/>
          <a:lstStyle/>
          <a:p>
            <a:r>
              <a:rPr lang="en-US"/>
              <a:t>Applied Datamining Lecture 2 Fall 2017 (c) Dalkilic </a:t>
            </a:r>
          </a:p>
        </p:txBody>
      </p:sp>
      <p:sp>
        <p:nvSpPr>
          <p:cNvPr id="9" name="Slide Number Placeholder 8"/>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1229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5DD0C6-1F50-46B1-93E7-A08783FA2715}" type="datetime1">
              <a:rPr lang="en-US" smtClean="0"/>
              <a:t>9/5/2017</a:t>
            </a:fld>
            <a:endParaRPr lang="en-US"/>
          </a:p>
        </p:txBody>
      </p:sp>
      <p:sp>
        <p:nvSpPr>
          <p:cNvPr id="4" name="Footer Placeholder 3"/>
          <p:cNvSpPr>
            <a:spLocks noGrp="1"/>
          </p:cNvSpPr>
          <p:nvPr>
            <p:ph type="ftr" sz="quarter" idx="11"/>
          </p:nvPr>
        </p:nvSpPr>
        <p:spPr/>
        <p:txBody>
          <a:bodyPr/>
          <a:lstStyle/>
          <a:p>
            <a:r>
              <a:rPr lang="en-US"/>
              <a:t>Applied Datamining Lecture 2 Fall 2017 (c) Dalkilic </a:t>
            </a:r>
          </a:p>
        </p:txBody>
      </p:sp>
      <p:sp>
        <p:nvSpPr>
          <p:cNvPr id="5" name="Slide Number Placeholder 4"/>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206377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CBF53-B651-47AC-869E-50F517B2E063}" type="datetime1">
              <a:rPr lang="en-US" smtClean="0"/>
              <a:t>9/5/2017</a:t>
            </a:fld>
            <a:endParaRPr lang="en-US"/>
          </a:p>
        </p:txBody>
      </p:sp>
      <p:sp>
        <p:nvSpPr>
          <p:cNvPr id="3" name="Footer Placeholder 2"/>
          <p:cNvSpPr>
            <a:spLocks noGrp="1"/>
          </p:cNvSpPr>
          <p:nvPr>
            <p:ph type="ftr" sz="quarter" idx="11"/>
          </p:nvPr>
        </p:nvSpPr>
        <p:spPr/>
        <p:txBody>
          <a:bodyPr/>
          <a:lstStyle/>
          <a:p>
            <a:r>
              <a:rPr lang="en-US"/>
              <a:t>Applied Datamining Lecture 2 Fall 2017 (c) Dalkilic </a:t>
            </a:r>
          </a:p>
        </p:txBody>
      </p:sp>
      <p:sp>
        <p:nvSpPr>
          <p:cNvPr id="4" name="Slide Number Placeholder 3"/>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9227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C8A7DA-B0F7-4F61-B0C4-FF1811E2A418}" type="datetime1">
              <a:rPr lang="en-US" smtClean="0"/>
              <a:t>9/5/2017</a:t>
            </a:fld>
            <a:endParaRPr lang="en-US"/>
          </a:p>
        </p:txBody>
      </p:sp>
      <p:sp>
        <p:nvSpPr>
          <p:cNvPr id="6" name="Footer Placeholder 5"/>
          <p:cNvSpPr>
            <a:spLocks noGrp="1"/>
          </p:cNvSpPr>
          <p:nvPr>
            <p:ph type="ftr" sz="quarter" idx="11"/>
          </p:nvPr>
        </p:nvSpPr>
        <p:spPr/>
        <p:txBody>
          <a:bodyPr/>
          <a:lstStyle/>
          <a:p>
            <a:r>
              <a:rPr lang="en-US"/>
              <a:t>Applied Datamining Lecture 2 Fall 2017 (c) Dalkilic </a:t>
            </a:r>
          </a:p>
        </p:txBody>
      </p:sp>
      <p:sp>
        <p:nvSpPr>
          <p:cNvPr id="7" name="Slide Number Placeholder 6"/>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253226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2BA27E-59F5-4836-A6A8-342BDA7DA42E}" type="datetime1">
              <a:rPr lang="en-US" smtClean="0"/>
              <a:t>9/5/2017</a:t>
            </a:fld>
            <a:endParaRPr lang="en-US"/>
          </a:p>
        </p:txBody>
      </p:sp>
      <p:sp>
        <p:nvSpPr>
          <p:cNvPr id="6" name="Footer Placeholder 5"/>
          <p:cNvSpPr>
            <a:spLocks noGrp="1"/>
          </p:cNvSpPr>
          <p:nvPr>
            <p:ph type="ftr" sz="quarter" idx="11"/>
          </p:nvPr>
        </p:nvSpPr>
        <p:spPr/>
        <p:txBody>
          <a:bodyPr/>
          <a:lstStyle/>
          <a:p>
            <a:r>
              <a:rPr lang="en-US"/>
              <a:t>Applied Datamining Lecture 2 Fall 2017 (c) Dalkilic </a:t>
            </a:r>
          </a:p>
        </p:txBody>
      </p:sp>
      <p:sp>
        <p:nvSpPr>
          <p:cNvPr id="7" name="Slide Number Placeholder 6"/>
          <p:cNvSpPr>
            <a:spLocks noGrp="1"/>
          </p:cNvSpPr>
          <p:nvPr>
            <p:ph type="sldNum" sz="quarter" idx="12"/>
          </p:nvPr>
        </p:nvSpPr>
        <p:spPr/>
        <p:txBody>
          <a:bodyPr/>
          <a:lstStyle/>
          <a:p>
            <a:fld id="{E5296760-3BE7-4D80-9357-D97FBCDD17FD}" type="slidenum">
              <a:rPr lang="en-US" smtClean="0"/>
              <a:t>‹#›</a:t>
            </a:fld>
            <a:endParaRPr lang="en-US"/>
          </a:p>
        </p:txBody>
      </p:sp>
    </p:spTree>
    <p:extLst>
      <p:ext uri="{BB962C8B-B14F-4D97-AF65-F5344CB8AC3E}">
        <p14:creationId xmlns:p14="http://schemas.microsoft.com/office/powerpoint/2010/main" val="130184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519BC-E490-4131-8715-70D5C7C11809}" type="datetime1">
              <a:rPr lang="en-US" smtClean="0"/>
              <a:t>9/5/2017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Datamining Lecture 2 Fall 2017 (c) Dalkilic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96760-3BE7-4D80-9357-D97FBCDD17FD}" type="slidenum">
              <a:rPr lang="en-US" smtClean="0"/>
              <a:t>‹#›</a:t>
            </a:fld>
            <a:endParaRPr lang="en-US"/>
          </a:p>
        </p:txBody>
      </p:sp>
    </p:spTree>
    <p:extLst>
      <p:ext uri="{BB962C8B-B14F-4D97-AF65-F5344CB8AC3E}">
        <p14:creationId xmlns:p14="http://schemas.microsoft.com/office/powerpoint/2010/main" val="9184651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96" y="1584325"/>
            <a:ext cx="10515600" cy="1325563"/>
          </a:xfrm>
        </p:spPr>
        <p:txBody>
          <a:bodyPr>
            <a:normAutofit fontScale="90000"/>
          </a:bodyPr>
          <a:lstStyle/>
          <a:p>
            <a:r>
              <a:rPr lang="en-US" dirty="0"/>
              <a:t> Applied Datamining</a:t>
            </a:r>
            <a:br>
              <a:rPr lang="en-US" dirty="0"/>
            </a:br>
            <a:r>
              <a:rPr lang="en-US" dirty="0"/>
              <a:t/>
            </a:r>
            <a:br>
              <a:rPr lang="en-US" dirty="0"/>
            </a:br>
            <a:endParaRPr lang="en-US" dirty="0"/>
          </a:p>
        </p:txBody>
      </p:sp>
      <p:sp>
        <p:nvSpPr>
          <p:cNvPr id="4" name="TextBox 3"/>
          <p:cNvSpPr txBox="1"/>
          <p:nvPr/>
        </p:nvSpPr>
        <p:spPr>
          <a:xfrm>
            <a:off x="290456" y="5841403"/>
            <a:ext cx="1887761" cy="923330"/>
          </a:xfrm>
          <a:prstGeom prst="rect">
            <a:avLst/>
          </a:prstGeom>
          <a:noFill/>
        </p:spPr>
        <p:txBody>
          <a:bodyPr wrap="none" rtlCol="0">
            <a:spAutoFit/>
          </a:bodyPr>
          <a:lstStyle/>
          <a:p>
            <a:r>
              <a:rPr lang="en-US" dirty="0"/>
              <a:t>M.M. </a:t>
            </a:r>
            <a:r>
              <a:rPr lang="en-US" dirty="0" err="1"/>
              <a:t>Dalkilic</a:t>
            </a:r>
            <a:endParaRPr lang="en-US" dirty="0"/>
          </a:p>
          <a:p>
            <a:r>
              <a:rPr lang="en-US" dirty="0"/>
              <a:t>Computer Science</a:t>
            </a:r>
          </a:p>
          <a:p>
            <a:endParaRPr lang="en-US" dirty="0"/>
          </a:p>
        </p:txBody>
      </p:sp>
      <p:sp>
        <p:nvSpPr>
          <p:cNvPr id="7" name="Footer Placeholder 6">
            <a:extLst>
              <a:ext uri="{FF2B5EF4-FFF2-40B4-BE49-F238E27FC236}">
                <a16:creationId xmlns:a16="http://schemas.microsoft.com/office/drawing/2014/main" xmlns="" id="{F188EF93-EE11-43FE-B963-57CC2CA2F4D2}"/>
              </a:ext>
            </a:extLst>
          </p:cNvPr>
          <p:cNvSpPr>
            <a:spLocks noGrp="1"/>
          </p:cNvSpPr>
          <p:nvPr>
            <p:ph type="ftr" sz="quarter" idx="11"/>
          </p:nvPr>
        </p:nvSpPr>
        <p:spPr/>
        <p:txBody>
          <a:bodyPr/>
          <a:lstStyle/>
          <a:p>
            <a:r>
              <a:rPr lang="en-US"/>
              <a:t>Applied Datamining Lecture 2 Fall 2017 (c) Dalkilic </a:t>
            </a:r>
          </a:p>
        </p:txBody>
      </p:sp>
      <p:pic>
        <p:nvPicPr>
          <p:cNvPr id="9" name="Picture 8">
            <a:extLst>
              <a:ext uri="{FF2B5EF4-FFF2-40B4-BE49-F238E27FC236}">
                <a16:creationId xmlns:a16="http://schemas.microsoft.com/office/drawing/2014/main" xmlns="" id="{685CF5E1-258F-4147-8A1D-D8EBD0901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280" y="481827"/>
            <a:ext cx="3725802" cy="53595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616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9682"/>
            <a:ext cx="10515600" cy="1325563"/>
          </a:xfrm>
        </p:spPr>
        <p:txBody>
          <a:bodyPr/>
          <a:lstStyle/>
          <a:p>
            <a:r>
              <a:rPr lang="en-US" dirty="0"/>
              <a:t>Outline</a:t>
            </a:r>
          </a:p>
        </p:txBody>
      </p:sp>
      <p:sp>
        <p:nvSpPr>
          <p:cNvPr id="3" name="Content Placeholder 2"/>
          <p:cNvSpPr>
            <a:spLocks noGrp="1"/>
          </p:cNvSpPr>
          <p:nvPr>
            <p:ph idx="1"/>
          </p:nvPr>
        </p:nvSpPr>
        <p:spPr/>
        <p:txBody>
          <a:bodyPr/>
          <a:lstStyle/>
          <a:p>
            <a:r>
              <a:rPr lang="en-US" dirty="0"/>
              <a:t>Read Chapter 3 pp 43-78.</a:t>
            </a:r>
          </a:p>
          <a:p>
            <a:pPr lvl="1"/>
            <a:r>
              <a:rPr lang="en-US" dirty="0"/>
              <a:t>Skip: pp 49-51, 66-73 (We will discuss these later)</a:t>
            </a:r>
          </a:p>
          <a:p>
            <a:r>
              <a:rPr lang="en-US" dirty="0"/>
              <a:t>Homework 2</a:t>
            </a:r>
          </a:p>
          <a:p>
            <a:r>
              <a:rPr lang="en-US" dirty="0"/>
              <a:t>A reminder that Dr. </a:t>
            </a:r>
            <a:r>
              <a:rPr lang="en-US" dirty="0" err="1"/>
              <a:t>Kurban</a:t>
            </a:r>
            <a:r>
              <a:rPr lang="en-US" dirty="0"/>
              <a:t> will be taking over after today.  Please address all your email and questions to him.</a:t>
            </a:r>
          </a:p>
          <a:p>
            <a:endParaRPr lang="en-US" dirty="0"/>
          </a:p>
          <a:p>
            <a:pPr marL="0" indent="0">
              <a:buNone/>
            </a:pPr>
            <a:r>
              <a:rPr lang="en-US" dirty="0"/>
              <a:t>From this chapter you should focus on the preprocessing step of DM.  What is done to the data to prepare it for the mining step.</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xmlns="" id="{9C0AFE10-D632-453F-BE1C-2FF48D322AEE}"/>
              </a:ext>
            </a:extLst>
          </p:cNvPr>
          <p:cNvSpPr>
            <a:spLocks noGrp="1"/>
          </p:cNvSpPr>
          <p:nvPr>
            <p:ph type="ftr" sz="quarter" idx="11"/>
          </p:nvPr>
        </p:nvSpPr>
        <p:spPr/>
        <p:txBody>
          <a:bodyPr/>
          <a:lstStyle/>
          <a:p>
            <a:r>
              <a:rPr lang="en-US"/>
              <a:t>Applied Datamining Lecture 2 Fall 2017 (c) Dalkilic </a:t>
            </a:r>
          </a:p>
        </p:txBody>
      </p:sp>
    </p:spTree>
    <p:extLst>
      <p:ext uri="{BB962C8B-B14F-4D97-AF65-F5344CB8AC3E}">
        <p14:creationId xmlns:p14="http://schemas.microsoft.com/office/powerpoint/2010/main" val="261075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Chapter 3</a:t>
            </a:r>
          </a:p>
        </p:txBody>
      </p:sp>
      <p:sp>
        <p:nvSpPr>
          <p:cNvPr id="43011" name="Rectangle 3"/>
          <p:cNvSpPr>
            <a:spLocks noGrp="1" noChangeArrowheads="1"/>
          </p:cNvSpPr>
          <p:nvPr>
            <p:ph idx="1"/>
          </p:nvPr>
        </p:nvSpPr>
        <p:spPr/>
        <p:txBody>
          <a:bodyPr>
            <a:normAutofit/>
          </a:bodyPr>
          <a:lstStyle/>
          <a:p>
            <a:r>
              <a:rPr lang="en-US" dirty="0"/>
              <a:t>3.1 A Bird’s Eye View on Datamining</a:t>
            </a:r>
          </a:p>
          <a:p>
            <a:r>
              <a:rPr lang="en-US" dirty="0"/>
              <a:t>3.2.2 Important Data into R</a:t>
            </a:r>
          </a:p>
          <a:p>
            <a:pPr lvl="1"/>
            <a:r>
              <a:rPr lang="en-US" dirty="0"/>
              <a:t>Data generally is described as structured, unstructured, semi-structured which indicates how much guessing is involved to what data means.  The text offers an operational approach that overlooks this.</a:t>
            </a:r>
          </a:p>
          <a:p>
            <a:pPr marL="118872" indent="0">
              <a:buNone/>
            </a:pPr>
            <a:endParaRPr lang="en-US" dirty="0"/>
          </a:p>
        </p:txBody>
      </p:sp>
      <p:sp>
        <p:nvSpPr>
          <p:cNvPr id="5" name="Footer Placeholder 4"/>
          <p:cNvSpPr>
            <a:spLocks noGrp="1"/>
          </p:cNvSpPr>
          <p:nvPr>
            <p:ph type="ftr" sz="quarter" idx="11"/>
          </p:nvPr>
        </p:nvSpPr>
        <p:spPr/>
        <p:txBody>
          <a:bodyPr/>
          <a:lstStyle/>
          <a:p>
            <a:r>
              <a:rPr lang="en-US"/>
              <a:t>Applied Datamining Lecture 2 Fall 2017 (c) Dalkilic </a:t>
            </a:r>
          </a:p>
        </p:txBody>
      </p:sp>
    </p:spTree>
    <p:extLst>
      <p:ext uri="{BB962C8B-B14F-4D97-AF65-F5344CB8AC3E}">
        <p14:creationId xmlns:p14="http://schemas.microsoft.com/office/powerpoint/2010/main" val="192606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Chapter 3</a:t>
            </a:r>
          </a:p>
        </p:txBody>
      </p:sp>
      <p:sp>
        <p:nvSpPr>
          <p:cNvPr id="43011" name="Rectangle 3"/>
          <p:cNvSpPr>
            <a:spLocks noGrp="1" noChangeArrowheads="1"/>
          </p:cNvSpPr>
          <p:nvPr>
            <p:ph idx="1"/>
          </p:nvPr>
        </p:nvSpPr>
        <p:spPr/>
        <p:txBody>
          <a:bodyPr>
            <a:normAutofit/>
          </a:bodyPr>
          <a:lstStyle/>
          <a:p>
            <a:r>
              <a:rPr lang="en-US" dirty="0"/>
              <a:t>3.3 Data Pre-Processing</a:t>
            </a:r>
          </a:p>
          <a:p>
            <a:pPr lvl="1"/>
            <a:r>
              <a:rPr lang="en-US" dirty="0"/>
              <a:t>3.3.1 Data Cleaning</a:t>
            </a:r>
          </a:p>
          <a:p>
            <a:pPr lvl="2"/>
            <a:r>
              <a:rPr lang="en-US" dirty="0"/>
              <a:t>Remove Data (simplest)</a:t>
            </a:r>
          </a:p>
          <a:p>
            <a:pPr lvl="2"/>
            <a:r>
              <a:rPr lang="en-US" dirty="0"/>
              <a:t>Replace Data (hard)</a:t>
            </a:r>
          </a:p>
          <a:p>
            <a:pPr lvl="2"/>
            <a:r>
              <a:rPr lang="en-US" dirty="0"/>
              <a:t>Remove AND replace</a:t>
            </a:r>
          </a:p>
        </p:txBody>
      </p:sp>
      <p:sp>
        <p:nvSpPr>
          <p:cNvPr id="5" name="Footer Placeholder 4"/>
          <p:cNvSpPr>
            <a:spLocks noGrp="1"/>
          </p:cNvSpPr>
          <p:nvPr>
            <p:ph type="ftr" sz="quarter" idx="11"/>
          </p:nvPr>
        </p:nvSpPr>
        <p:spPr/>
        <p:txBody>
          <a:bodyPr/>
          <a:lstStyle/>
          <a:p>
            <a:r>
              <a:rPr lang="en-US"/>
              <a:t>Applied Datamining Lecture 2 Fall 2017 (c) Dalkilic </a:t>
            </a:r>
          </a:p>
        </p:txBody>
      </p:sp>
    </p:spTree>
    <p:extLst>
      <p:ext uri="{BB962C8B-B14F-4D97-AF65-F5344CB8AC3E}">
        <p14:creationId xmlns:p14="http://schemas.microsoft.com/office/powerpoint/2010/main" val="56890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Chapter 3</a:t>
            </a:r>
          </a:p>
        </p:txBody>
      </p:sp>
      <p:sp>
        <p:nvSpPr>
          <p:cNvPr id="43011" name="Rectangle 3"/>
          <p:cNvSpPr>
            <a:spLocks noGrp="1" noChangeArrowheads="1"/>
          </p:cNvSpPr>
          <p:nvPr>
            <p:ph idx="1"/>
          </p:nvPr>
        </p:nvSpPr>
        <p:spPr/>
        <p:txBody>
          <a:bodyPr>
            <a:normAutofit/>
          </a:bodyPr>
          <a:lstStyle/>
          <a:p>
            <a:r>
              <a:rPr lang="en-US" dirty="0"/>
              <a:t>3.3 Data Pre-Processing</a:t>
            </a:r>
          </a:p>
          <a:p>
            <a:pPr lvl="1"/>
            <a:r>
              <a:rPr lang="en-US" dirty="0"/>
              <a:t>3.3.1 Data Cleaning</a:t>
            </a:r>
          </a:p>
          <a:p>
            <a:pPr lvl="2"/>
            <a:r>
              <a:rPr lang="en-US" dirty="0"/>
              <a:t>Removing</a:t>
            </a:r>
          </a:p>
          <a:p>
            <a:pPr lvl="3"/>
            <a:r>
              <a:rPr lang="en-US" dirty="0"/>
              <a:t>PCA (Principle Component Analysis)</a:t>
            </a:r>
          </a:p>
          <a:p>
            <a:pPr lvl="2"/>
            <a:r>
              <a:rPr lang="en-US" dirty="0"/>
              <a:t>Replace</a:t>
            </a:r>
          </a:p>
          <a:p>
            <a:pPr lvl="3"/>
            <a:r>
              <a:rPr lang="en-US" dirty="0"/>
              <a:t>Stochastic</a:t>
            </a:r>
          </a:p>
          <a:p>
            <a:pPr lvl="3"/>
            <a:r>
              <a:rPr lang="en-US" dirty="0"/>
              <a:t>Non-stochastic</a:t>
            </a:r>
          </a:p>
          <a:p>
            <a:pPr lvl="2"/>
            <a:r>
              <a:rPr lang="en-US" dirty="0"/>
              <a:t>3.3.1.4 Dealing with Unknown Values</a:t>
            </a:r>
          </a:p>
        </p:txBody>
      </p:sp>
      <p:sp>
        <p:nvSpPr>
          <p:cNvPr id="5" name="Footer Placeholder 4"/>
          <p:cNvSpPr>
            <a:spLocks noGrp="1"/>
          </p:cNvSpPr>
          <p:nvPr>
            <p:ph type="ftr" sz="quarter" idx="11"/>
          </p:nvPr>
        </p:nvSpPr>
        <p:spPr/>
        <p:txBody>
          <a:bodyPr/>
          <a:lstStyle/>
          <a:p>
            <a:r>
              <a:rPr lang="en-US"/>
              <a:t>Applied Datamining Lecture 2 Fall 2017 (c) Dalkilic </a:t>
            </a:r>
          </a:p>
        </p:txBody>
      </p:sp>
    </p:spTree>
    <p:extLst>
      <p:ext uri="{BB962C8B-B14F-4D97-AF65-F5344CB8AC3E}">
        <p14:creationId xmlns:p14="http://schemas.microsoft.com/office/powerpoint/2010/main" val="402612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Chapter 3</a:t>
            </a:r>
          </a:p>
        </p:txBody>
      </p:sp>
      <p:sp>
        <p:nvSpPr>
          <p:cNvPr id="43011" name="Rectangle 3"/>
          <p:cNvSpPr>
            <a:spLocks noGrp="1" noChangeArrowheads="1"/>
          </p:cNvSpPr>
          <p:nvPr>
            <p:ph idx="1"/>
          </p:nvPr>
        </p:nvSpPr>
        <p:spPr/>
        <p:txBody>
          <a:bodyPr>
            <a:normAutofit/>
          </a:bodyPr>
          <a:lstStyle/>
          <a:p>
            <a:r>
              <a:rPr lang="en-US" dirty="0"/>
              <a:t>3.3 Data Pre-Processing</a:t>
            </a:r>
          </a:p>
          <a:p>
            <a:pPr lvl="1"/>
            <a:r>
              <a:rPr lang="en-US" dirty="0"/>
              <a:t>3.3.2 Transforming</a:t>
            </a:r>
          </a:p>
          <a:p>
            <a:pPr lvl="1"/>
            <a:r>
              <a:rPr lang="en-US" dirty="0"/>
              <a:t>3.3.3 Creating Variables</a:t>
            </a:r>
          </a:p>
        </p:txBody>
      </p:sp>
      <p:sp>
        <p:nvSpPr>
          <p:cNvPr id="5" name="Footer Placeholder 4"/>
          <p:cNvSpPr>
            <a:spLocks noGrp="1"/>
          </p:cNvSpPr>
          <p:nvPr>
            <p:ph type="ftr" sz="quarter" idx="11"/>
          </p:nvPr>
        </p:nvSpPr>
        <p:spPr/>
        <p:txBody>
          <a:bodyPr/>
          <a:lstStyle/>
          <a:p>
            <a:r>
              <a:rPr lang="en-US"/>
              <a:t>Applied Datamining Lecture 2 Fall 2017 (c) Dalkilic </a:t>
            </a:r>
          </a:p>
        </p:txBody>
      </p:sp>
    </p:spTree>
    <p:extLst>
      <p:ext uri="{BB962C8B-B14F-4D97-AF65-F5344CB8AC3E}">
        <p14:creationId xmlns:p14="http://schemas.microsoft.com/office/powerpoint/2010/main" val="32645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Summary</a:t>
            </a:r>
          </a:p>
        </p:txBody>
      </p:sp>
      <p:sp>
        <p:nvSpPr>
          <p:cNvPr id="43011" name="Rectangle 3"/>
          <p:cNvSpPr>
            <a:spLocks noGrp="1" noChangeArrowheads="1"/>
          </p:cNvSpPr>
          <p:nvPr>
            <p:ph idx="1"/>
          </p:nvPr>
        </p:nvSpPr>
        <p:spPr/>
        <p:txBody>
          <a:bodyPr>
            <a:normAutofit/>
          </a:bodyPr>
          <a:lstStyle/>
          <a:p>
            <a:r>
              <a:rPr lang="en-US" dirty="0"/>
              <a:t>Data processing is the most complicated, time-labor intensive step</a:t>
            </a:r>
          </a:p>
          <a:p>
            <a:r>
              <a:rPr lang="en-US" dirty="0"/>
              <a:t>Simply Acquiring Data can be uniquely challenging.</a:t>
            </a:r>
          </a:p>
          <a:p>
            <a:r>
              <a:rPr lang="en-US" dirty="0"/>
              <a:t>Data must be cleaned and transformed.  These typically exist, not in tandem, but simultaneously.  The most critical aspect is to preserve the semantics of the original data.</a:t>
            </a:r>
          </a:p>
          <a:p>
            <a:pPr marL="118872" indent="0">
              <a:buNone/>
            </a:pPr>
            <a:endParaRPr lang="en-US" dirty="0"/>
          </a:p>
        </p:txBody>
      </p:sp>
      <p:sp>
        <p:nvSpPr>
          <p:cNvPr id="5" name="Footer Placeholder 4"/>
          <p:cNvSpPr>
            <a:spLocks noGrp="1"/>
          </p:cNvSpPr>
          <p:nvPr>
            <p:ph type="ftr" sz="quarter" idx="11"/>
          </p:nvPr>
        </p:nvSpPr>
        <p:spPr/>
        <p:txBody>
          <a:bodyPr/>
          <a:lstStyle/>
          <a:p>
            <a:r>
              <a:rPr lang="en-US"/>
              <a:t>Applied Datamining Lecture 2 Fall 2017 (c) Dalkilic </a:t>
            </a:r>
          </a:p>
        </p:txBody>
      </p:sp>
    </p:spTree>
    <p:extLst>
      <p:ext uri="{BB962C8B-B14F-4D97-AF65-F5344CB8AC3E}">
        <p14:creationId xmlns:p14="http://schemas.microsoft.com/office/powerpoint/2010/main" val="116250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9982</TotalTime>
  <Words>1416</Words>
  <Application>Microsoft Office PowerPoint</Application>
  <PresentationFormat>Custom</PresentationFormat>
  <Paragraphs>68</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Applied Datamining  </vt:lpstr>
      <vt:lpstr>Outline</vt:lpstr>
      <vt:lpstr>Chapter 3</vt:lpstr>
      <vt:lpstr>Chapter 3</vt:lpstr>
      <vt:lpstr>Chapter 3</vt:lpstr>
      <vt:lpstr>Chapter 3</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memo</dc:creator>
  <cp:lastModifiedBy>Keith Hickman</cp:lastModifiedBy>
  <cp:revision>44</cp:revision>
  <dcterms:created xsi:type="dcterms:W3CDTF">2017-02-17T00:30:57Z</dcterms:created>
  <dcterms:modified xsi:type="dcterms:W3CDTF">2017-09-06T01:01:05Z</dcterms:modified>
</cp:coreProperties>
</file>