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2" r:id="rId2"/>
    <p:sldId id="383" r:id="rId3"/>
    <p:sldId id="387" r:id="rId4"/>
    <p:sldId id="384" r:id="rId5"/>
    <p:sldId id="385" r:id="rId6"/>
    <p:sldId id="388" r:id="rId7"/>
    <p:sldId id="394" r:id="rId8"/>
    <p:sldId id="389" r:id="rId9"/>
    <p:sldId id="390" r:id="rId10"/>
    <p:sldId id="391" r:id="rId11"/>
    <p:sldId id="392" r:id="rId12"/>
    <p:sldId id="393" r:id="rId13"/>
    <p:sldId id="395" r:id="rId14"/>
    <p:sldId id="399" r:id="rId15"/>
    <p:sldId id="400" r:id="rId16"/>
    <p:sldId id="401" r:id="rId17"/>
    <p:sldId id="402" r:id="rId18"/>
    <p:sldId id="403" r:id="rId19"/>
    <p:sldId id="405" r:id="rId20"/>
    <p:sldId id="404" r:id="rId21"/>
    <p:sldId id="4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C36"/>
    <a:srgbClr val="B4484B"/>
    <a:srgbClr val="B78651"/>
    <a:srgbClr val="BF5356"/>
    <a:srgbClr val="FFFF00"/>
    <a:srgbClr val="FF9797"/>
    <a:srgbClr val="A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424" autoAdjust="0"/>
  </p:normalViewPr>
  <p:slideViewPr>
    <p:cSldViewPr snapToGrid="0">
      <p:cViewPr varScale="1">
        <p:scale>
          <a:sx n="92" d="100"/>
          <a:sy n="92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2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76DDE-75BB-4B04-A0BD-5C17E33DC40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B62B-0753-4BDE-90F4-CDED710DE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B63A-1390-4120-94EB-00092381E02F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8DF6-2286-4D85-88A8-00AC199A2C34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AFB-8BB9-4422-BB79-0EF175454CED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FB65-6EAB-49E5-A1DB-3E80C39C53B8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9224-D20E-45FC-AB47-7036B7429E0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B67A-60ED-4797-943A-55D5CD883011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1C03-418D-427D-912F-3A80D46B024B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9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2541-89D1-43A5-9247-9C9B7AE89E6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2648" y="6450902"/>
            <a:ext cx="1838751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7F07-1C55-41A1-B81A-75CAA13E3CFD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0902"/>
            <a:ext cx="4114800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0902"/>
            <a:ext cx="2743200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F4794-6739-46A1-A662-B0F1057FCF21}"/>
              </a:ext>
            </a:extLst>
          </p:cNvPr>
          <p:cNvSpPr/>
          <p:nvPr userDrawn="1"/>
        </p:nvSpPr>
        <p:spPr>
          <a:xfrm>
            <a:off x="-77634" y="-43130"/>
            <a:ext cx="182880" cy="694944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0CE45D-4F59-4239-8B6E-437B244C4555}"/>
              </a:ext>
            </a:extLst>
          </p:cNvPr>
          <p:cNvCxnSpPr/>
          <p:nvPr userDrawn="1"/>
        </p:nvCxnSpPr>
        <p:spPr>
          <a:xfrm>
            <a:off x="1725351" y="6450902"/>
            <a:ext cx="1051560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9B94E2-FEF4-4FC9-98DF-CD477631C31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" y="6311900"/>
            <a:ext cx="1337567" cy="3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2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" y="-7750"/>
            <a:ext cx="12097906" cy="48818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382" y="4144296"/>
            <a:ext cx="12097906" cy="199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316" y="1027966"/>
            <a:ext cx="11421410" cy="1750428"/>
          </a:xfr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5400" dirty="0"/>
              <a:t>Data visualization: </a:t>
            </a:r>
            <a:br>
              <a:rPr lang="en-US" sz="5400" dirty="0"/>
            </a:br>
            <a:r>
              <a:rPr lang="en-US" sz="5400" dirty="0"/>
              <a:t>From quality assurance to final publication.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316" y="4313760"/>
            <a:ext cx="5762684" cy="1799605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Keith Lohse, PhD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Health, Kinesiology, and Recreation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Physical Therapy and Athletic Training</a:t>
            </a:r>
          </a:p>
          <a:p>
            <a:pPr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Utah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</a:t>
            </a:fld>
            <a:endParaRPr lang="en-US"/>
          </a:p>
        </p:txBody>
      </p:sp>
      <p:sp>
        <p:nvSpPr>
          <p:cNvPr id="7" name="AutoShape 2" descr="Image result for utah college of health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 descr="Image result for email logo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7" y="45986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80127" y="4642608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rehabinformatics@gmail.com</a:t>
            </a:r>
          </a:p>
        </p:txBody>
      </p:sp>
      <p:pic>
        <p:nvPicPr>
          <p:cNvPr id="14" name="Picture 4" descr="Image result for twitter logo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7" y="50998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80127" y="5143742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keith_lohse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EB9009-AC79-423D-BD4E-FAA7B565DCA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27" y="5600942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E0DE57-13B1-4801-9BE4-BEFEEB1C3205}"/>
              </a:ext>
            </a:extLst>
          </p:cNvPr>
          <p:cNvSpPr txBox="1"/>
          <p:nvPr/>
        </p:nvSpPr>
        <p:spPr>
          <a:xfrm>
            <a:off x="7683243" y="5625626"/>
            <a:ext cx="367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https://github.com/keithlohse/ASNR </a:t>
            </a:r>
          </a:p>
        </p:txBody>
      </p:sp>
    </p:spTree>
    <p:extLst>
      <p:ext uri="{BB962C8B-B14F-4D97-AF65-F5344CB8AC3E}">
        <p14:creationId xmlns:p14="http://schemas.microsoft.com/office/powerpoint/2010/main" val="312573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1B3EE-571F-4806-A7A7-7086CD88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1690688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</p:spPr>
            <p:txBody>
              <a:bodyPr/>
              <a:lstStyle/>
              <a:p>
                <a:r>
                  <a:rPr lang="en-US" dirty="0"/>
                  <a:t>Adding standard errors is arguably better </a:t>
                </a:r>
                <a:r>
                  <a:rPr lang="en-US" b="1" u="sng" dirty="0"/>
                  <a:t>but…</a:t>
                </a:r>
              </a:p>
              <a:p>
                <a:pPr lvl="1"/>
                <a:r>
                  <a:rPr lang="en-US" dirty="0"/>
                  <a:t>These are between subjects standard errors, and our manipulation occurred within subjects. </a:t>
                </a:r>
                <a:r>
                  <a:rPr lang="en-US" sz="1400" dirty="0"/>
                  <a:t>[Loftus &amp; Masson, 1994; Morey, 2008]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standard error confounds standard deviation with sample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  <a:blipFill>
                <a:blip r:embed="rId3"/>
                <a:stretch>
                  <a:fillRect l="-21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380202" y="4688922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AA535-10AD-449E-857B-59CDDFDE55C0}"/>
              </a:ext>
            </a:extLst>
          </p:cNvPr>
          <p:cNvSpPr/>
          <p:nvPr/>
        </p:nvSpPr>
        <p:spPr>
          <a:xfrm>
            <a:off x="380202" y="1683450"/>
            <a:ext cx="5715798" cy="4482800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5302B-C942-49CF-A73D-2A387036228F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918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179A25-AF6E-4B45-A511-A573BDEFC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00" y="1690688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00" y="1690688"/>
            <a:ext cx="5029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we just plot all of the data? </a:t>
            </a:r>
          </a:p>
          <a:p>
            <a:endParaRPr lang="en-US" dirty="0"/>
          </a:p>
          <a:p>
            <a:r>
              <a:rPr lang="en-US" dirty="0"/>
              <a:t>To paraphrase Karl Pearson, we have now put our “data on the table”, </a:t>
            </a:r>
            <a:r>
              <a:rPr lang="en-US" b="1" u="sng" dirty="0"/>
              <a:t>but</a:t>
            </a:r>
            <a:r>
              <a:rPr lang="en-US" dirty="0"/>
              <a:t> something has also been lost. </a:t>
            </a:r>
            <a:r>
              <a:rPr lang="en-US" sz="1500" dirty="0"/>
              <a:t>[Stigler, 2002]</a:t>
            </a:r>
          </a:p>
          <a:p>
            <a:endParaRPr lang="en-US" sz="1500" dirty="0"/>
          </a:p>
          <a:p>
            <a:pPr lvl="1"/>
            <a:r>
              <a:rPr lang="en-US" dirty="0"/>
              <a:t>Measures of central tendency are critical to our </a:t>
            </a:r>
            <a:r>
              <a:rPr lang="en-US" b="1" u="sng" dirty="0"/>
              <a:t>statistical inference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have gained a </a:t>
            </a:r>
            <a:r>
              <a:rPr lang="en-US" b="1" u="sng" dirty="0"/>
              <a:t>rich description</a:t>
            </a:r>
            <a:r>
              <a:rPr lang="en-US" dirty="0"/>
              <a:t> of our sample, but lost the correspondence to our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994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994000" y="1651488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A4DFF-ED93-4585-B005-293DEA636604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4989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CE1594-9B0E-406A-B4FF-53B53E13C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587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00" y="1440588"/>
            <a:ext cx="5029200" cy="46411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this is good! By playing with overlay and transparency, </a:t>
            </a:r>
            <a:r>
              <a:rPr lang="en-US" b="1" u="sng" dirty="0"/>
              <a:t>group-level</a:t>
            </a:r>
            <a:r>
              <a:rPr lang="en-US" dirty="0"/>
              <a:t> statistics are emphasized (for inference). </a:t>
            </a:r>
          </a:p>
          <a:p>
            <a:endParaRPr lang="en-US" dirty="0"/>
          </a:p>
          <a:p>
            <a:r>
              <a:rPr lang="en-US" dirty="0"/>
              <a:t>But all of the </a:t>
            </a:r>
            <a:r>
              <a:rPr lang="en-US" b="1" u="sng" dirty="0"/>
              <a:t>participant-level</a:t>
            </a:r>
            <a:r>
              <a:rPr lang="en-US" dirty="0"/>
              <a:t> data are also visible (for description/assumptions). </a:t>
            </a:r>
          </a:p>
          <a:p>
            <a:endParaRPr lang="en-US" dirty="0"/>
          </a:p>
          <a:p>
            <a:pPr lvl="1"/>
            <a:r>
              <a:rPr lang="en-US" dirty="0"/>
              <a:t>One issue is that boxplots show medians, but most of our inferential statistics are based on means.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isn’t bad, but potentially lacks correspondence between visualization and analysis.</a:t>
            </a:r>
          </a:p>
          <a:p>
            <a:pPr lvl="1"/>
            <a:endParaRPr lang="en-US" dirty="0"/>
          </a:p>
          <a:p>
            <a:r>
              <a:rPr lang="en-US" dirty="0"/>
              <a:t>In a within-subject design, we might want to know which points belong to whom.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838200" y="46043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838200" y="14405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530E9-6ADD-4AB6-B156-8225E73A3EB7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978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8D83B5B-1E40-4DF2-942F-C3092CEBA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01" y="1529699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01" y="1516787"/>
            <a:ext cx="5029200" cy="4351338"/>
          </a:xfrm>
        </p:spPr>
        <p:txBody>
          <a:bodyPr>
            <a:normAutofit/>
          </a:bodyPr>
          <a:lstStyle/>
          <a:p>
            <a:r>
              <a:rPr lang="en-US" dirty="0"/>
              <a:t>We can overlay the means for each condition on top of the data for each condition.</a:t>
            </a:r>
          </a:p>
          <a:p>
            <a:endParaRPr lang="en-US" dirty="0"/>
          </a:p>
          <a:p>
            <a:r>
              <a:rPr lang="en-US" dirty="0"/>
              <a:t>By connecting the dots, we can also provide information about the correlation between conditions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752701" y="46805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752701" y="15167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67BF-2D0F-4FAF-A632-99AA8CFF225D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395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Continuous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E414CE3C-3DF8-4D83-81A9-D703EA15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54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90688"/>
            <a:ext cx="5156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 a variable versus blocked practice experiment, participants learned to estimate different intervals of time in either a </a:t>
            </a:r>
            <a:r>
              <a:rPr lang="en-US" b="1" u="sng" dirty="0"/>
              <a:t>blocked</a:t>
            </a:r>
            <a:r>
              <a:rPr lang="en-US" dirty="0"/>
              <a:t> order or a </a:t>
            </a:r>
            <a:r>
              <a:rPr lang="en-US" b="1" u="sng" dirty="0"/>
              <a:t>random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1500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1700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1900 </a:t>
            </a:r>
            <a:r>
              <a:rPr lang="en-US" dirty="0" err="1"/>
              <a:t>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Focusing on response distributions to study ‘</a:t>
            </a:r>
            <a:r>
              <a:rPr lang="en-US" b="1" u="sng" dirty="0"/>
              <a:t>confusability</a:t>
            </a:r>
            <a:r>
              <a:rPr lang="en-US" dirty="0"/>
              <a:t>’.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F5064-3860-4004-9B0C-CDCDEF6878DC}"/>
              </a:ext>
            </a:extLst>
          </p:cNvPr>
          <p:cNvSpPr txBox="1"/>
          <p:nvPr/>
        </p:nvSpPr>
        <p:spPr>
          <a:xfrm>
            <a:off x="5867400" y="168806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Acquisition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C22F70-A8CC-4C15-89CD-A64B61AD3CD7}"/>
              </a:ext>
            </a:extLst>
          </p:cNvPr>
          <p:cNvSpPr txBox="1"/>
          <p:nvPr/>
        </p:nvSpPr>
        <p:spPr>
          <a:xfrm>
            <a:off x="4579210" y="6488668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[Thomas et al., </a:t>
            </a:r>
            <a:r>
              <a:rPr lang="en-US" i="1" dirty="0"/>
              <a:t>In Preparation</a:t>
            </a:r>
            <a:r>
              <a:rPr lang="en-US" dirty="0"/>
              <a:t>]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D102AD-5D06-4797-87B7-2C604D098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57400"/>
            <a:ext cx="571579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F5064-3860-4004-9B0C-CDCDEF6878DC}"/>
              </a:ext>
            </a:extLst>
          </p:cNvPr>
          <p:cNvSpPr txBox="1"/>
          <p:nvPr/>
        </p:nvSpPr>
        <p:spPr>
          <a:xfrm>
            <a:off x="279400" y="169068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Acquisition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2DC75-BDBC-4D1A-A3B3-B36C0D499E17}"/>
              </a:ext>
            </a:extLst>
          </p:cNvPr>
          <p:cNvSpPr txBox="1"/>
          <p:nvPr/>
        </p:nvSpPr>
        <p:spPr>
          <a:xfrm>
            <a:off x="6222468" y="1688068"/>
            <a:ext cx="237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Delayed Retention Test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C3B49-1408-4C0F-AFB0-E43F52ECD8DF}"/>
              </a:ext>
            </a:extLst>
          </p:cNvPr>
          <p:cNvCxnSpPr>
            <a:cxnSpLocks/>
          </p:cNvCxnSpPr>
          <p:nvPr/>
        </p:nvCxnSpPr>
        <p:spPr>
          <a:xfrm>
            <a:off x="5892800" y="1463120"/>
            <a:ext cx="0" cy="3657600"/>
          </a:xfrm>
          <a:prstGeom prst="line">
            <a:avLst/>
          </a:prstGeom>
          <a:ln w="12700">
            <a:solidFill>
              <a:srgbClr val="B44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0E04F2-BFA4-4826-B379-2A35F0F237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8014" r="7599" b="16208"/>
          <a:stretch/>
        </p:blipFill>
        <p:spPr>
          <a:xfrm>
            <a:off x="1742648" y="5198629"/>
            <a:ext cx="1371600" cy="102008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1F9F4F-2C18-4963-A7C4-0D7A34BA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69" y="5247499"/>
            <a:ext cx="8075856" cy="922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a slightly different way of looking at it, but we replicate the traditional contextual interference effect.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694E8-2728-4753-B10A-B999C9F9AD80}"/>
              </a:ext>
            </a:extLst>
          </p:cNvPr>
          <p:cNvSpPr txBox="1"/>
          <p:nvPr/>
        </p:nvSpPr>
        <p:spPr>
          <a:xfrm>
            <a:off x="1830834" y="6186180"/>
            <a:ext cx="1662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[Fall Out, </a:t>
            </a:r>
            <a:r>
              <a:rPr lang="en-US" sz="1200" dirty="0" err="1"/>
              <a:t>InterPlay</a:t>
            </a:r>
            <a:r>
              <a:rPr lang="en-US" sz="1200" dirty="0"/>
              <a:t> Ent.]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F5756-8BBC-4C0E-BD2E-DDEA4D4AA3C9}"/>
              </a:ext>
            </a:extLst>
          </p:cNvPr>
          <p:cNvSpPr txBox="1"/>
          <p:nvPr/>
        </p:nvSpPr>
        <p:spPr>
          <a:xfrm>
            <a:off x="4579208" y="6488668"/>
            <a:ext cx="303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[Thomas et al., </a:t>
            </a:r>
            <a:r>
              <a:rPr lang="en-US" i="1" dirty="0"/>
              <a:t>In Preparation</a:t>
            </a:r>
            <a:r>
              <a:rPr lang="en-US" dirty="0"/>
              <a:t>]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09014E-4BC5-4BED-AD75-89393F1FB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063213"/>
            <a:ext cx="5486400" cy="2743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3489EC-2807-48BE-8A24-64827B83B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1" y="2057401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2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580357"/>
            <a:ext cx="5105400" cy="4572000"/>
          </a:xfrm>
        </p:spPr>
        <p:txBody>
          <a:bodyPr/>
          <a:lstStyle/>
          <a:p>
            <a:r>
              <a:rPr lang="en-US" dirty="0"/>
              <a:t>But learning is a continuous process that happens over time.</a:t>
            </a:r>
          </a:p>
          <a:p>
            <a:endParaRPr lang="en-US" dirty="0"/>
          </a:p>
          <a:p>
            <a:r>
              <a:rPr lang="en-US" dirty="0"/>
              <a:t>In a more “classic” plot, we might average across trials and targets to look at average error in each block of practice.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D46A36D-5665-47A6-8834-CBA1F7A0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035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5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05400" cy="4351338"/>
          </a:xfrm>
        </p:spPr>
        <p:txBody>
          <a:bodyPr/>
          <a:lstStyle/>
          <a:p>
            <a:r>
              <a:rPr lang="en-US" dirty="0"/>
              <a:t>What if I want to </a:t>
            </a:r>
            <a:r>
              <a:rPr lang="en-US" b="1" u="sng" dirty="0"/>
              <a:t>see all of the data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It’s too much!</a:t>
            </a:r>
          </a:p>
          <a:p>
            <a:endParaRPr lang="en-US" dirty="0"/>
          </a:p>
          <a:p>
            <a:r>
              <a:rPr lang="en-US" dirty="0"/>
              <a:t>We have so many acquisition trials that it makes identifying performance curves almost impossible.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18</a:t>
            </a:fld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DAC31-E5A0-47A2-84B6-8BAEF952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96" y="1397477"/>
            <a:ext cx="395020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9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4" y="1692276"/>
            <a:ext cx="32930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However, by playing with aesthetic features such as spacing, transparency, and line type, we can make the overall pattern much more interpretable.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A picture containing white, man, room, standing&#10;&#10;Description automatically generated">
            <a:extLst>
              <a:ext uri="{FF2B5EF4-FFF2-40B4-BE49-F238E27FC236}">
                <a16:creationId xmlns:a16="http://schemas.microsoft.com/office/drawing/2014/main" id="{DF515185-C424-48B4-8F25-93D485871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26" y="1690688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69B7-A54B-4841-AF78-ABE0770B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8182-46E3-4C28-A52B-0E303FC1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principles of data visualization.</a:t>
            </a:r>
          </a:p>
          <a:p>
            <a:pPr lvl="1"/>
            <a:r>
              <a:rPr lang="en-US" dirty="0"/>
              <a:t>Save yourself a lot of time with reproducible, code based graphics. </a:t>
            </a:r>
          </a:p>
          <a:p>
            <a:endParaRPr lang="en-US" dirty="0"/>
          </a:p>
          <a:p>
            <a:r>
              <a:rPr lang="en-US" dirty="0"/>
              <a:t>Visualizing discrete data.</a:t>
            </a:r>
          </a:p>
          <a:p>
            <a:pPr lvl="1"/>
            <a:r>
              <a:rPr lang="en-US" dirty="0"/>
              <a:t>Special considerations for repeated measures data.</a:t>
            </a:r>
          </a:p>
          <a:p>
            <a:pPr lvl="1"/>
            <a:endParaRPr lang="en-US" dirty="0"/>
          </a:p>
          <a:p>
            <a:r>
              <a:rPr lang="en-US" dirty="0"/>
              <a:t>Visualizing continuous data.</a:t>
            </a:r>
          </a:p>
          <a:p>
            <a:pPr lvl="1"/>
            <a:r>
              <a:rPr lang="en-US" dirty="0"/>
              <a:t>Special considerations for time-series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D445-D182-46E9-9461-EB0D057F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F34A-4C17-4B06-9B33-2844CA47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4" y="1692276"/>
            <a:ext cx="3610525" cy="4351338"/>
          </a:xfrm>
        </p:spPr>
        <p:txBody>
          <a:bodyPr/>
          <a:lstStyle/>
          <a:p>
            <a:r>
              <a:rPr lang="en-US" dirty="0"/>
              <a:t>With a little bit of aggregating, we might be able to find a happier “middle ground”.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3603D9E-C8E7-4A84-B993-0EA27F84A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43" y="1429544"/>
            <a:ext cx="7315200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FEE4E1-C1A7-404E-8077-19A066FF54C6}"/>
              </a:ext>
            </a:extLst>
          </p:cNvPr>
          <p:cNvGrpSpPr/>
          <p:nvPr/>
        </p:nvGrpSpPr>
        <p:grpSpPr>
          <a:xfrm>
            <a:off x="647700" y="4180836"/>
            <a:ext cx="4130873" cy="1914809"/>
            <a:chOff x="232800" y="4053985"/>
            <a:chExt cx="4130873" cy="1914809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2A8AA07-F2E5-4678-95F2-77313C113179}"/>
                </a:ext>
              </a:extLst>
            </p:cNvPr>
            <p:cNvSpPr txBox="1">
              <a:spLocks/>
            </p:cNvSpPr>
            <p:nvPr/>
          </p:nvSpPr>
          <p:spPr>
            <a:xfrm>
              <a:off x="690000" y="4053985"/>
              <a:ext cx="3670557" cy="61172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u="sng" dirty="0">
                  <a:solidFill>
                    <a:schemeClr val="bg1"/>
                  </a:solidFill>
                </a:rPr>
                <a:t>For more information:</a:t>
              </a:r>
            </a:p>
          </p:txBody>
        </p:sp>
        <p:pic>
          <p:nvPicPr>
            <p:cNvPr id="10" name="Picture 2" descr="Image result for email logo png">
              <a:extLst>
                <a:ext uri="{FF2B5EF4-FFF2-40B4-BE49-F238E27FC236}">
                  <a16:creationId xmlns:a16="http://schemas.microsoft.com/office/drawing/2014/main" id="{F36D35CD-D4D8-4781-892F-7E7E5288A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00" y="452517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2800EA-D789-4069-BBC6-388ED01405ED}"/>
                </a:ext>
              </a:extLst>
            </p:cNvPr>
            <p:cNvSpPr txBox="1"/>
            <p:nvPr/>
          </p:nvSpPr>
          <p:spPr>
            <a:xfrm>
              <a:off x="690000" y="4569108"/>
              <a:ext cx="2959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rehabinformatics@gmail.com</a:t>
              </a:r>
            </a:p>
          </p:txBody>
        </p:sp>
        <p:pic>
          <p:nvPicPr>
            <p:cNvPr id="12" name="Picture 4" descr="Image result for twitter logo png">
              <a:extLst>
                <a:ext uri="{FF2B5EF4-FFF2-40B4-BE49-F238E27FC236}">
                  <a16:creationId xmlns:a16="http://schemas.microsoft.com/office/drawing/2014/main" id="{331A37D1-C0AF-4B6D-87B8-91B475564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00" y="502630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1711E5-4D70-443C-858E-41BF5081EB4A}"/>
                </a:ext>
              </a:extLst>
            </p:cNvPr>
            <p:cNvSpPr txBox="1"/>
            <p:nvPr/>
          </p:nvSpPr>
          <p:spPr>
            <a:xfrm>
              <a:off x="690000" y="5070242"/>
              <a:ext cx="1525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keith_lohse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BBB147-6E52-49FB-ACA8-DB04408D2ADC}"/>
                </a:ext>
              </a:extLst>
            </p:cNvPr>
            <p:cNvSpPr txBox="1"/>
            <p:nvPr/>
          </p:nvSpPr>
          <p:spPr>
            <a:xfrm>
              <a:off x="693116" y="5552126"/>
              <a:ext cx="367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https://github.com/keithlohse/ASNR 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1867FC1-CC2A-4C87-ACB7-679401F3A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800" y="5511594"/>
              <a:ext cx="457200" cy="457200"/>
            </a:xfrm>
            <a:prstGeom prst="rect">
              <a:avLst/>
            </a:prstGeom>
          </p:spPr>
        </p:pic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7EA11A4A-B4E3-48E0-979D-D4EC115528C0}"/>
              </a:ext>
            </a:extLst>
          </p:cNvPr>
          <p:cNvSpPr txBox="1">
            <a:spLocks/>
          </p:cNvSpPr>
          <p:nvPr/>
        </p:nvSpPr>
        <p:spPr>
          <a:xfrm>
            <a:off x="6547010" y="4133408"/>
            <a:ext cx="4971890" cy="20395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Special Thanks: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Lei Liew and James Finley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The American Society for Neurorehabilitation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Tiphanie Raffegeau and Joe Thomas for sharing parts of their data.</a:t>
            </a:r>
          </a:p>
        </p:txBody>
      </p:sp>
      <p:pic>
        <p:nvPicPr>
          <p:cNvPr id="17" name="Picture 16" descr="A picture containing bird&#10;&#10;Description automatically generated">
            <a:extLst>
              <a:ext uri="{FF2B5EF4-FFF2-40B4-BE49-F238E27FC236}">
                <a16:creationId xmlns:a16="http://schemas.microsoft.com/office/drawing/2014/main" id="{225E3E7F-573C-480B-BA85-DFCFBCBB1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54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11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Principles of Data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D2766A3F-B642-43B2-9C9F-5B2A14BC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54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3E5-7357-4D08-8ACD-590A31D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visualizing data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2026-13EB-4413-AAC1-1F122C09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I run an analysis in my stats program regressing Y onto X. </a:t>
            </a:r>
          </a:p>
          <a:p>
            <a:pPr lvl="1"/>
            <a:r>
              <a:rPr lang="en-US" dirty="0"/>
              <a:t>The </a:t>
            </a:r>
            <a:r>
              <a:rPr lang="en-US" b="1" u="sng" dirty="0"/>
              <a:t>Intercept</a:t>
            </a:r>
            <a:r>
              <a:rPr lang="en-US" dirty="0"/>
              <a:t> is 3.00 and statistically significant.</a:t>
            </a:r>
          </a:p>
          <a:p>
            <a:pPr lvl="1"/>
            <a:r>
              <a:rPr lang="en-US" dirty="0"/>
              <a:t>The </a:t>
            </a:r>
            <a:r>
              <a:rPr lang="en-US" b="1" u="sng" dirty="0"/>
              <a:t>Slope</a:t>
            </a:r>
            <a:r>
              <a:rPr lang="en-US" dirty="0"/>
              <a:t> is 0.50 and statistically significant.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it fair to assume that a 1-unit change in X leads to a 0.5-unit change in Y in an approximately linear relationship?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D9CD-4833-4DE6-A7B8-38667C35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8B2D-77DB-47CE-827F-1302991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3E5-7357-4D08-8ACD-590A31D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visualizing data so important?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D9CD-4833-4DE6-A7B8-38667C35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8B2D-77DB-47CE-827F-1302991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0E21ADD-8F4B-434D-8102-891D8C13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428750"/>
            <a:ext cx="5715000" cy="476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A51CE0-38A8-4F92-AF86-16F2B6B2ECFB}"/>
              </a:ext>
            </a:extLst>
          </p:cNvPr>
          <p:cNvSpPr txBox="1"/>
          <p:nvPr/>
        </p:nvSpPr>
        <p:spPr>
          <a:xfrm>
            <a:off x="9982200" y="6006584"/>
            <a:ext cx="18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[Anscombe, 1974]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29301-1139-46EE-9123-1EC7682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9" y="1450808"/>
            <a:ext cx="52665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of these datasets have identical slopes, intercepts, and p-values. </a:t>
            </a:r>
          </a:p>
          <a:p>
            <a:pPr lvl="1"/>
            <a:endParaRPr lang="en-US" dirty="0"/>
          </a:p>
          <a:p>
            <a:r>
              <a:rPr lang="en-US" b="1" u="sng" dirty="0"/>
              <a:t>Model 1</a:t>
            </a:r>
            <a:r>
              <a:rPr lang="en-US" dirty="0"/>
              <a:t> is the only one that meets all the assumptions of linear regression.</a:t>
            </a:r>
          </a:p>
          <a:p>
            <a:pPr lvl="1"/>
            <a:r>
              <a:rPr lang="en-US" dirty="0"/>
              <a:t>2 = nonlinear.</a:t>
            </a:r>
          </a:p>
          <a:p>
            <a:pPr lvl="1"/>
            <a:r>
              <a:rPr lang="en-US" dirty="0"/>
              <a:t>3 = non-constant error variance.</a:t>
            </a:r>
          </a:p>
          <a:p>
            <a:pPr lvl="1"/>
            <a:r>
              <a:rPr lang="en-US" dirty="0"/>
              <a:t>4 = extreme leverage (Cook’s distance).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5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4744-60F2-4E7B-8B85-71001F5C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IMO, Good Visualizations Should…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7E30-A833-47AD-A367-9E8AADAF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73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Put your data on the table.</a:t>
            </a:r>
            <a:r>
              <a:rPr lang="en-US" dirty="0"/>
              <a:t> Show “person-level” data and “group-level” statistics to paint the complete picture.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unnecessary complexity</a:t>
            </a:r>
            <a:r>
              <a:rPr lang="en-US" dirty="0"/>
              <a:t>. The question motivating a visualization should be clear, as should the answer.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Have correspondence to your analysis</a:t>
            </a:r>
            <a:r>
              <a:rPr lang="en-US" dirty="0"/>
              <a:t>. I can “see” your result without understanding the finer points of your analysis. The inferential statistics are just there to “back it up”.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Accept uncertainty.</a:t>
            </a:r>
            <a:r>
              <a:rPr lang="en-US" dirty="0"/>
              <a:t> The data should speak for itself and visualizations should accurately reflect the data above all else.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6366-988B-47B1-A2D8-3A02041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FF2B-0B98-4BDF-BD99-7F646130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13999-7E51-46FD-A359-8C63411C2D7C}"/>
              </a:ext>
            </a:extLst>
          </p:cNvPr>
          <p:cNvSpPr txBox="1"/>
          <p:nvPr/>
        </p:nvSpPr>
        <p:spPr>
          <a:xfrm>
            <a:off x="3905671" y="5992297"/>
            <a:ext cx="744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[But see Healy, 2018; Tufte, 2001; Tukey, 1980; Wickham &amp; </a:t>
            </a:r>
            <a:r>
              <a:rPr lang="en-US" dirty="0" err="1"/>
              <a:t>Grolemund</a:t>
            </a:r>
            <a:r>
              <a:rPr lang="en-US" dirty="0"/>
              <a:t>, 2017]</a:t>
            </a:r>
          </a:p>
        </p:txBody>
      </p:sp>
    </p:spTree>
    <p:extLst>
      <p:ext uri="{BB962C8B-B14F-4D97-AF65-F5344CB8AC3E}">
        <p14:creationId xmlns:p14="http://schemas.microsoft.com/office/powerpoint/2010/main" val="10578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B7-F154-40FD-963D-0C3DB63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Reproducible, code based graphics.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0B30-B6C3-4A7A-B3D2-DC4AEC78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0" y="1576389"/>
            <a:ext cx="4025900" cy="4036892"/>
          </a:xfrm>
        </p:spPr>
        <p:txBody>
          <a:bodyPr>
            <a:normAutofit fontScale="92500"/>
          </a:bodyPr>
          <a:lstStyle/>
          <a:p>
            <a:r>
              <a:rPr lang="en-US" dirty="0"/>
              <a:t>Ultimately, any way you create your visuals is fine as long as your visuals are accurate and informative.</a:t>
            </a:r>
          </a:p>
          <a:p>
            <a:endParaRPr lang="en-US" dirty="0"/>
          </a:p>
          <a:p>
            <a:r>
              <a:rPr lang="en-US" b="1" u="sng" dirty="0"/>
              <a:t>But</a:t>
            </a:r>
            <a:r>
              <a:rPr lang="en-US" dirty="0"/>
              <a:t>, code-based approaches have a lot of advantages in terms of efficiency </a:t>
            </a:r>
            <a:r>
              <a:rPr lang="en-US" b="1" u="sng" dirty="0"/>
              <a:t>and</a:t>
            </a:r>
            <a:r>
              <a:rPr lang="en-US" dirty="0"/>
              <a:t> reproducibility.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0F0E-7D70-4305-A501-E2387D45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751B1-D58C-4126-B51F-C40DBCA4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A2C4E-FA85-41AC-8EE4-12A4BCB9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576388"/>
            <a:ext cx="7315200" cy="4036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DEECF-ECF4-4FEC-92B1-DE5207B83CCB}"/>
              </a:ext>
            </a:extLst>
          </p:cNvPr>
          <p:cNvSpPr txBox="1"/>
          <p:nvPr/>
        </p:nvSpPr>
        <p:spPr>
          <a:xfrm>
            <a:off x="292101" y="561328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[I create most of my graphics in ‘ggplot2’ using R. Any post-processing I do in the Gnu Image Manipulation Program.]</a:t>
            </a:r>
          </a:p>
        </p:txBody>
      </p:sp>
    </p:spTree>
    <p:extLst>
      <p:ext uri="{BB962C8B-B14F-4D97-AF65-F5344CB8AC3E}">
        <p14:creationId xmlns:p14="http://schemas.microsoft.com/office/powerpoint/2010/main" val="91604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Discrete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1053FA8F-05C0-4D27-8D10-AAE65FC36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54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2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0DEC7-369D-462A-B2B6-FECF1F42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30162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/>
              <a:t>Participants walked at fast or selected speeds at virtual high or low heights. </a:t>
            </a:r>
          </a:p>
          <a:p>
            <a:endParaRPr lang="en-US" dirty="0"/>
          </a:p>
          <a:p>
            <a:r>
              <a:rPr lang="en-US" dirty="0"/>
              <a:t>Among other things, we collected psychological perceptions of effort across the different trials.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6096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F7B78-5663-435B-9F97-34666B55DFC1}"/>
              </a:ext>
            </a:extLst>
          </p:cNvPr>
          <p:cNvSpPr/>
          <p:nvPr/>
        </p:nvSpPr>
        <p:spPr>
          <a:xfrm>
            <a:off x="6096000" y="1690688"/>
            <a:ext cx="5715798" cy="46019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FAF1D-4609-48CD-AD3A-94C3B608B46F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09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1194</Words>
  <Application>Microsoft Office PowerPoint</Application>
  <PresentationFormat>Widescreen</PresentationFormat>
  <Paragraphs>185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Data visualization:  From quality assurance to final publication.</vt:lpstr>
      <vt:lpstr>Road Map</vt:lpstr>
      <vt:lpstr>PowerPoint Presentation</vt:lpstr>
      <vt:lpstr>Why is visualizing data so important?</vt:lpstr>
      <vt:lpstr>Why is visualizing data so important?</vt:lpstr>
      <vt:lpstr>IMO, Good Visualizations Should…</vt:lpstr>
      <vt:lpstr>Reproducible, code based graphics.</vt:lpstr>
      <vt:lpstr>PowerPoint Presentation</vt:lpstr>
      <vt:lpstr>Consider a 2 x 2 factorial design. </vt:lpstr>
      <vt:lpstr>Consider a 2 x 2 factorial design. </vt:lpstr>
      <vt:lpstr>Consider a 2 x 2 factorial design. </vt:lpstr>
      <vt:lpstr>Consider a 2 x 2 factorial design. </vt:lpstr>
      <vt:lpstr>Consider a 2 x 2 factorial design. </vt:lpstr>
      <vt:lpstr>PowerPoint Presentation</vt:lpstr>
      <vt:lpstr>A Two Group Longitudinal Study</vt:lpstr>
      <vt:lpstr>A Two Group Longitudinal Study</vt:lpstr>
      <vt:lpstr>A Two Group Longitudinal Study</vt:lpstr>
      <vt:lpstr>A Two Group Longitudinal Study</vt:lpstr>
      <vt:lpstr>A Two Group Longitudinal Study</vt:lpstr>
      <vt:lpstr>A Two Group Longitudinal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in medic</dc:title>
  <dc:creator>Keith Lohse</dc:creator>
  <cp:lastModifiedBy>Keith Lohse</cp:lastModifiedBy>
  <cp:revision>401</cp:revision>
  <dcterms:created xsi:type="dcterms:W3CDTF">2017-01-28T12:59:49Z</dcterms:created>
  <dcterms:modified xsi:type="dcterms:W3CDTF">2019-10-13T22:47:12Z</dcterms:modified>
</cp:coreProperties>
</file>