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2" r:id="rId2"/>
    <p:sldId id="383" r:id="rId3"/>
    <p:sldId id="387" r:id="rId4"/>
    <p:sldId id="384" r:id="rId5"/>
    <p:sldId id="385" r:id="rId6"/>
    <p:sldId id="386" r:id="rId7"/>
    <p:sldId id="398" r:id="rId8"/>
    <p:sldId id="396" r:id="rId9"/>
    <p:sldId id="397" r:id="rId10"/>
    <p:sldId id="388" r:id="rId11"/>
    <p:sldId id="394" r:id="rId12"/>
    <p:sldId id="389" r:id="rId13"/>
    <p:sldId id="390" r:id="rId14"/>
    <p:sldId id="391" r:id="rId15"/>
    <p:sldId id="392" r:id="rId16"/>
    <p:sldId id="393" r:id="rId17"/>
    <p:sldId id="395" r:id="rId18"/>
    <p:sldId id="399" r:id="rId19"/>
    <p:sldId id="400" r:id="rId20"/>
    <p:sldId id="401" r:id="rId21"/>
    <p:sldId id="402" r:id="rId22"/>
    <p:sldId id="403" r:id="rId23"/>
    <p:sldId id="405" r:id="rId24"/>
    <p:sldId id="404" r:id="rId25"/>
    <p:sldId id="406" r:id="rId26"/>
    <p:sldId id="408" r:id="rId27"/>
    <p:sldId id="4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C36"/>
    <a:srgbClr val="B4484B"/>
    <a:srgbClr val="B78651"/>
    <a:srgbClr val="BF5356"/>
    <a:srgbClr val="FFFF00"/>
    <a:srgbClr val="FF9797"/>
    <a:srgbClr val="A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424" autoAdjust="0"/>
  </p:normalViewPr>
  <p:slideViewPr>
    <p:cSldViewPr snapToGrid="0">
      <p:cViewPr varScale="1">
        <p:scale>
          <a:sx n="97" d="100"/>
          <a:sy n="9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2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6DDE-75BB-4B04-A0BD-5C17E33DC40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B62B-0753-4BDE-90F4-CDED710DE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7B62B-0753-4BDE-90F4-CDED710DE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B63A-1390-4120-94EB-00092381E02F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8DF6-2286-4D85-88A8-00AC199A2C34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0AFB-8BB9-4422-BB79-0EF175454CED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65-6EAB-49E5-A1DB-3E80C39C53B8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9224-D20E-45FC-AB47-7036B7429E06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B67A-60ED-4797-943A-55D5CD883011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1C03-418D-427D-912F-3A80D46B024B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9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541-89D1-43A5-9247-9C9B7AE89E66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648" y="6450902"/>
            <a:ext cx="1838751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7F07-1C55-41A1-B81A-75CAA13E3CF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2"/>
            <a:ext cx="41148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0902"/>
            <a:ext cx="2743200" cy="270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FE4-4E4B-40A7-A942-4F1B7E93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F4794-6739-46A1-A662-B0F1057FCF21}"/>
              </a:ext>
            </a:extLst>
          </p:cNvPr>
          <p:cNvSpPr/>
          <p:nvPr userDrawn="1"/>
        </p:nvSpPr>
        <p:spPr>
          <a:xfrm>
            <a:off x="-77634" y="-43130"/>
            <a:ext cx="182880" cy="694944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CE45D-4F59-4239-8B6E-437B244C4555}"/>
              </a:ext>
            </a:extLst>
          </p:cNvPr>
          <p:cNvCxnSpPr/>
          <p:nvPr userDrawn="1"/>
        </p:nvCxnSpPr>
        <p:spPr>
          <a:xfrm>
            <a:off x="1725351" y="6450902"/>
            <a:ext cx="1051560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B94E2-FEF4-4FC9-98DF-CD477631C31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6311900"/>
            <a:ext cx="1337567" cy="3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2" y="-7750"/>
            <a:ext cx="12097906" cy="48818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382" y="4144296"/>
            <a:ext cx="12097906" cy="199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316" y="1027966"/>
            <a:ext cx="11421410" cy="1750428"/>
          </a:xfr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5400" dirty="0"/>
              <a:t>Data visualization: </a:t>
            </a:r>
            <a:br>
              <a:rPr lang="en-US" sz="5400" dirty="0"/>
            </a:br>
            <a:r>
              <a:rPr lang="en-US" sz="5400" dirty="0"/>
              <a:t>From quality assurance to final publication.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16" y="4313760"/>
            <a:ext cx="5762684" cy="1799605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Keith Lohse, PhD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Health, Kinesiology, and Recreation</a:t>
            </a:r>
          </a:p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Physical Therapy and Athletic Training</a:t>
            </a:r>
          </a:p>
          <a:p>
            <a:pPr algn="l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Utah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 descr="Image result for utah college of health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Image result for email logo 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45986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0127" y="4642608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rehabinformatics@gmail.com</a:t>
            </a:r>
          </a:p>
        </p:txBody>
      </p:sp>
      <p:pic>
        <p:nvPicPr>
          <p:cNvPr id="14" name="Picture 4" descr="Image result for twitter logo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27" y="50998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80127" y="5143742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keith_lohse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B9009-AC79-423D-BD4E-FAA7B565DCA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27" y="5600942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E0DE57-13B1-4801-9BE4-BEFEEB1C3205}"/>
              </a:ext>
            </a:extLst>
          </p:cNvPr>
          <p:cNvSpPr txBox="1"/>
          <p:nvPr/>
        </p:nvSpPr>
        <p:spPr>
          <a:xfrm>
            <a:off x="7683243" y="5625626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https://github.com/keithlohse/ASNR </a:t>
            </a:r>
          </a:p>
        </p:txBody>
      </p:sp>
    </p:spTree>
    <p:extLst>
      <p:ext uri="{BB962C8B-B14F-4D97-AF65-F5344CB8AC3E}">
        <p14:creationId xmlns:p14="http://schemas.microsoft.com/office/powerpoint/2010/main" val="3125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4744-60F2-4E7B-8B85-71001F5C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IMO, Good Visualizations Should…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7E30-A833-47AD-A367-9E8AADAF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Put your data on the table.</a:t>
            </a:r>
            <a:r>
              <a:rPr lang="en-US" dirty="0"/>
              <a:t> Show “person-level” data and “group-level” statistics to paint the complete picture.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unnecessary complexity</a:t>
            </a:r>
            <a:r>
              <a:rPr lang="en-US" dirty="0"/>
              <a:t>. The question motivating a visualization should be clear, as should the answer.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Have correspondence to your analysis</a:t>
            </a:r>
            <a:r>
              <a:rPr lang="en-US" dirty="0"/>
              <a:t>. I can “see” your result without understanding the finer points of your analysis. The inferential statistics are just there to “back it up”.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 uncertainty.</a:t>
            </a:r>
            <a:r>
              <a:rPr lang="en-US" dirty="0"/>
              <a:t> The data should speak for itself and visualizations should accurately reflect the data above all else.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6366-988B-47B1-A2D8-3A02041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FF2B-0B98-4BDF-BD99-7F646130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13999-7E51-46FD-A359-8C63411C2D7C}"/>
              </a:ext>
            </a:extLst>
          </p:cNvPr>
          <p:cNvSpPr txBox="1"/>
          <p:nvPr/>
        </p:nvSpPr>
        <p:spPr>
          <a:xfrm>
            <a:off x="3905671" y="5992297"/>
            <a:ext cx="744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[But see Healy, 2018; Tufte, 2001; Tukey, 1980; Wickham &amp; </a:t>
            </a:r>
            <a:r>
              <a:rPr lang="en-US" dirty="0" err="1"/>
              <a:t>Grolemund</a:t>
            </a:r>
            <a:r>
              <a:rPr lang="en-US" dirty="0"/>
              <a:t>, 2017]</a:t>
            </a:r>
          </a:p>
        </p:txBody>
      </p:sp>
    </p:spTree>
    <p:extLst>
      <p:ext uri="{BB962C8B-B14F-4D97-AF65-F5344CB8AC3E}">
        <p14:creationId xmlns:p14="http://schemas.microsoft.com/office/powerpoint/2010/main" val="1057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B7-F154-40FD-963D-0C3DB63A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Reproducible, code based graphics.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0B30-B6C3-4A7A-B3D2-DC4AEC78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1576389"/>
            <a:ext cx="4025900" cy="4036892"/>
          </a:xfrm>
        </p:spPr>
        <p:txBody>
          <a:bodyPr>
            <a:normAutofit fontScale="92500"/>
          </a:bodyPr>
          <a:lstStyle/>
          <a:p>
            <a:r>
              <a:rPr lang="en-US" dirty="0"/>
              <a:t>Ultimately, </a:t>
            </a:r>
            <a:r>
              <a:rPr lang="en-US" dirty="0" smtClean="0"/>
              <a:t>any way </a:t>
            </a:r>
            <a:r>
              <a:rPr lang="en-US" dirty="0"/>
              <a:t>you create your visuals is fine as long as your visuals are accurate and informative.</a:t>
            </a:r>
          </a:p>
          <a:p>
            <a:endParaRPr lang="en-US" dirty="0"/>
          </a:p>
          <a:p>
            <a:r>
              <a:rPr lang="en-US" b="1" u="sng" dirty="0"/>
              <a:t>But</a:t>
            </a:r>
            <a:r>
              <a:rPr lang="en-US" dirty="0"/>
              <a:t>, code-based approaches have a lot of advantages in terms of efficiency </a:t>
            </a:r>
            <a:r>
              <a:rPr lang="en-US" b="1" u="sng" dirty="0"/>
              <a:t>and</a:t>
            </a:r>
            <a:r>
              <a:rPr lang="en-US" dirty="0"/>
              <a:t> reproducibility.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0F0E-7D70-4305-A501-E2387D4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751B1-D58C-4126-B51F-C40DBCA4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A2C4E-FA85-41AC-8EE4-12A4BCB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76388"/>
            <a:ext cx="7315200" cy="403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DEECF-ECF4-4FEC-92B1-DE5207B83CCB}"/>
              </a:ext>
            </a:extLst>
          </p:cNvPr>
          <p:cNvSpPr txBox="1"/>
          <p:nvPr/>
        </p:nvSpPr>
        <p:spPr>
          <a:xfrm>
            <a:off x="292101" y="561328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 create most of my graphics in ‘ggplot2’ using R. Any post-processing I do in the Gnu Image Manipulation Program.]</a:t>
            </a:r>
          </a:p>
        </p:txBody>
      </p:sp>
    </p:spTree>
    <p:extLst>
      <p:ext uri="{BB962C8B-B14F-4D97-AF65-F5344CB8AC3E}">
        <p14:creationId xmlns:p14="http://schemas.microsoft.com/office/powerpoint/2010/main" val="9160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Discrete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1053FA8F-05C0-4D27-8D10-AAE65FC3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Participants walked at fast or selected speeds at virtual high or low heights. </a:t>
            </a:r>
          </a:p>
          <a:p>
            <a:endParaRPr lang="en-US" dirty="0"/>
          </a:p>
          <a:p>
            <a:r>
              <a:rPr lang="en-US" dirty="0"/>
              <a:t>Among other things, we collected psychological perceptions of effort across the different trials.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952E6-8FBB-41A0-ACF1-A1BDDBA1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15798" cy="28578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6096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F7B78-5663-435B-9F97-34666B55DFC1}"/>
              </a:ext>
            </a:extLst>
          </p:cNvPr>
          <p:cNvSpPr/>
          <p:nvPr/>
        </p:nvSpPr>
        <p:spPr>
          <a:xfrm>
            <a:off x="6096000" y="1690688"/>
            <a:ext cx="5715798" cy="46019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FAF1D-4609-48CD-AD3A-94C3B608B46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0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</p:spPr>
            <p:txBody>
              <a:bodyPr/>
              <a:lstStyle/>
              <a:p>
                <a:r>
                  <a:rPr lang="en-US" dirty="0"/>
                  <a:t>Adding standard errors is arguably better </a:t>
                </a:r>
                <a:r>
                  <a:rPr lang="en-US" b="1" u="sng" dirty="0"/>
                  <a:t>but…</a:t>
                </a:r>
              </a:p>
              <a:p>
                <a:pPr lvl="1"/>
                <a:r>
                  <a:rPr lang="en-US" dirty="0"/>
                  <a:t>These are between subjects standard errors, and our manipulation occurred within subjects. </a:t>
                </a:r>
                <a:r>
                  <a:rPr lang="en-US" sz="1400" dirty="0"/>
                  <a:t>[Loftus &amp; Masson, 1994; Morey, 2008]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standard error confounds standard deviation with sample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  <a:blipFill>
                <a:blip r:embed="rId2"/>
                <a:stretch>
                  <a:fillRect l="-21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380202" y="4688922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54C832-A16C-48B5-9C11-8FF9BABE6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683449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AA535-10AD-449E-857B-59CDDFDE55C0}"/>
              </a:ext>
            </a:extLst>
          </p:cNvPr>
          <p:cNvSpPr/>
          <p:nvPr/>
        </p:nvSpPr>
        <p:spPr>
          <a:xfrm>
            <a:off x="380202" y="1683450"/>
            <a:ext cx="5715798" cy="4482800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5302B-C942-49CF-A73D-2A387036228F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91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0" y="1690688"/>
            <a:ext cx="5029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just plot all of the data? </a:t>
            </a:r>
          </a:p>
          <a:p>
            <a:endParaRPr lang="en-US" dirty="0"/>
          </a:p>
          <a:p>
            <a:r>
              <a:rPr lang="en-US" dirty="0"/>
              <a:t>To paraphrase Karl Pearson, we have now put our “data on the table”, </a:t>
            </a:r>
            <a:r>
              <a:rPr lang="en-US" b="1" u="sng" dirty="0"/>
              <a:t>but</a:t>
            </a:r>
            <a:r>
              <a:rPr lang="en-US" dirty="0"/>
              <a:t> something has also been lost. </a:t>
            </a:r>
            <a:r>
              <a:rPr lang="en-US" sz="1500" dirty="0"/>
              <a:t>[Stigler, 2002]</a:t>
            </a:r>
          </a:p>
          <a:p>
            <a:endParaRPr lang="en-US" sz="1500" dirty="0"/>
          </a:p>
          <a:p>
            <a:pPr lvl="1"/>
            <a:r>
              <a:rPr lang="en-US" dirty="0"/>
              <a:t>Measures of central tendency are critical to our </a:t>
            </a:r>
            <a:r>
              <a:rPr lang="en-US" b="1" u="sng" dirty="0"/>
              <a:t>statistical inference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gained a </a:t>
            </a:r>
            <a:r>
              <a:rPr lang="en-US" b="1" u="sng" dirty="0"/>
              <a:t>rich description</a:t>
            </a:r>
            <a:r>
              <a:rPr lang="en-US" dirty="0"/>
              <a:t> of our sample, but lost the correspondence to 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994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0363-ACE8-4224-A553-F6C71815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00" y="1651488"/>
            <a:ext cx="5715798" cy="2857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994000" y="1651488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A4DFF-ED93-4585-B005-293DEA636604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98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DC78404-0B56-4B14-94B3-81B0BC81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787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00" y="1440588"/>
            <a:ext cx="5029200" cy="4641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u="sng" dirty="0"/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u="sng" dirty="0"/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pPr lvl="1"/>
            <a:endParaRPr lang="en-US" dirty="0"/>
          </a:p>
          <a:p>
            <a:r>
              <a:rPr lang="en-US" dirty="0"/>
              <a:t>In a within-subject design, we might want to know which points belong to whom.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838200" y="46043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838200" y="14405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530E9-6ADD-4AB6-B156-8225E73A3EB7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6B557AF-6FF3-4739-8A35-E6BC51E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1" y="1574593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1" y="1516787"/>
            <a:ext cx="50292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can overlay the means for each condition on top of the data for each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connecting the dots, we can also provide information about the correlation between conditions</a:t>
            </a:r>
            <a:r>
              <a:rPr lang="en-US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752701" y="46805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752701" y="15167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67BF-2D0F-4FAF-A632-99AA8CFF225D}"/>
              </a:ext>
            </a:extLst>
          </p:cNvPr>
          <p:cNvSpPr txBox="1"/>
          <p:nvPr/>
        </p:nvSpPr>
        <p:spPr>
          <a:xfrm>
            <a:off x="4494246" y="64886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Under Review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9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Continuous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414CE3C-3DF8-4D83-81A9-D703EA15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690688"/>
            <a:ext cx="5156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 a variable versus blocked practice experiment, participants learned to estimate different intervals of time in either a </a:t>
            </a:r>
            <a:r>
              <a:rPr lang="en-US" b="1" u="sng" dirty="0"/>
              <a:t>blocked</a:t>
            </a:r>
            <a:r>
              <a:rPr lang="en-US" dirty="0"/>
              <a:t> order or a </a:t>
            </a:r>
            <a:r>
              <a:rPr lang="en-US" b="1" u="sng" dirty="0"/>
              <a:t>random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1500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1700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1900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Focusing on response distributions to study ‘</a:t>
            </a:r>
            <a:r>
              <a:rPr lang="en-US" b="1" u="sng" dirty="0"/>
              <a:t>confusability</a:t>
            </a:r>
            <a:r>
              <a:rPr lang="en-US" dirty="0"/>
              <a:t>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5867400" y="168806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843F859-13F7-4805-93B7-26CEA00D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1"/>
            <a:ext cx="54864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C22F70-A8CC-4C15-89CD-A64B61AD3CD7}"/>
              </a:ext>
            </a:extLst>
          </p:cNvPr>
          <p:cNvSpPr txBox="1"/>
          <p:nvPr/>
        </p:nvSpPr>
        <p:spPr>
          <a:xfrm>
            <a:off x="4579210" y="6488668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1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9B7-A54B-4841-AF78-ABE0770B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8182-46E3-4C28-A52B-0E303FC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principles of data visualization.</a:t>
            </a:r>
          </a:p>
          <a:p>
            <a:pPr lvl="1"/>
            <a:r>
              <a:rPr lang="en-US" dirty="0"/>
              <a:t>Save yourself a lot of time with </a:t>
            </a:r>
            <a:r>
              <a:rPr lang="en-US" dirty="0" smtClean="0"/>
              <a:t>reproducible, </a:t>
            </a:r>
            <a:r>
              <a:rPr lang="en-US" dirty="0"/>
              <a:t>code based graphics. </a:t>
            </a:r>
          </a:p>
          <a:p>
            <a:endParaRPr lang="en-US" dirty="0"/>
          </a:p>
          <a:p>
            <a:r>
              <a:rPr lang="en-US" dirty="0"/>
              <a:t>Visualizing discrete data.</a:t>
            </a:r>
          </a:p>
          <a:p>
            <a:pPr lvl="1"/>
            <a:r>
              <a:rPr lang="en-US" dirty="0"/>
              <a:t>Special considerations for repeated measures data.</a:t>
            </a:r>
          </a:p>
          <a:p>
            <a:pPr lvl="1"/>
            <a:endParaRPr lang="en-US" dirty="0"/>
          </a:p>
          <a:p>
            <a:r>
              <a:rPr lang="en-US" dirty="0"/>
              <a:t>Visualizing continuous data.</a:t>
            </a:r>
          </a:p>
          <a:p>
            <a:pPr lvl="1"/>
            <a:r>
              <a:rPr lang="en-US" dirty="0"/>
              <a:t>Special considerations for time-series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D445-D182-46E9-9461-EB0D057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F34A-4C17-4B06-9B33-2844CA4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F5064-3860-4004-9B0C-CDCDEF6878DC}"/>
              </a:ext>
            </a:extLst>
          </p:cNvPr>
          <p:cNvSpPr txBox="1"/>
          <p:nvPr/>
        </p:nvSpPr>
        <p:spPr>
          <a:xfrm>
            <a:off x="279400" y="169068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Acquisition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70EE2A7-F886-4B6D-A275-C1787A47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60020"/>
            <a:ext cx="54864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FEA35-F0FD-44F9-920B-E15FA9FBC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68" y="2057400"/>
            <a:ext cx="54864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2DC75-BDBC-4D1A-A3B3-B36C0D499E17}"/>
              </a:ext>
            </a:extLst>
          </p:cNvPr>
          <p:cNvSpPr txBox="1"/>
          <p:nvPr/>
        </p:nvSpPr>
        <p:spPr>
          <a:xfrm>
            <a:off x="6222468" y="1688068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Delayed Retention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3B49-1408-4C0F-AFB0-E43F52ECD8DF}"/>
              </a:ext>
            </a:extLst>
          </p:cNvPr>
          <p:cNvCxnSpPr>
            <a:cxnSpLocks/>
          </p:cNvCxnSpPr>
          <p:nvPr/>
        </p:nvCxnSpPr>
        <p:spPr>
          <a:xfrm>
            <a:off x="5892800" y="1463120"/>
            <a:ext cx="0" cy="3657600"/>
          </a:xfrm>
          <a:prstGeom prst="line">
            <a:avLst/>
          </a:prstGeom>
          <a:ln w="12700">
            <a:solidFill>
              <a:srgbClr val="B44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0E04F2-BFA4-4826-B379-2A35F0F237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8014" r="7599" b="16208"/>
          <a:stretch/>
        </p:blipFill>
        <p:spPr>
          <a:xfrm>
            <a:off x="1742648" y="5198629"/>
            <a:ext cx="1371600" cy="10200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1F9F4F-2C18-4963-A7C4-0D7A34BA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69" y="5247499"/>
            <a:ext cx="8075856" cy="922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a slightly different way of looking at it, but we replicate the traditional contextual interference effect.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694E8-2728-4753-B10A-B999C9F9AD80}"/>
              </a:ext>
            </a:extLst>
          </p:cNvPr>
          <p:cNvSpPr txBox="1"/>
          <p:nvPr/>
        </p:nvSpPr>
        <p:spPr>
          <a:xfrm>
            <a:off x="1830834" y="6186180"/>
            <a:ext cx="1662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[Fall Out, </a:t>
            </a:r>
            <a:r>
              <a:rPr lang="en-US" sz="1200" dirty="0" err="1"/>
              <a:t>InterPlay</a:t>
            </a:r>
            <a:r>
              <a:rPr lang="en-US" sz="1200" dirty="0"/>
              <a:t> Ent.]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F5756-8BBC-4C0E-BD2E-DDEA4D4AA3C9}"/>
              </a:ext>
            </a:extLst>
          </p:cNvPr>
          <p:cNvSpPr txBox="1"/>
          <p:nvPr/>
        </p:nvSpPr>
        <p:spPr>
          <a:xfrm>
            <a:off x="4579208" y="6488668"/>
            <a:ext cx="30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[Thomas et al., </a:t>
            </a:r>
            <a:r>
              <a:rPr lang="en-US" i="1" dirty="0"/>
              <a:t>In Preparation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40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690688"/>
            <a:ext cx="5105400" cy="4351338"/>
          </a:xfrm>
        </p:spPr>
        <p:txBody>
          <a:bodyPr/>
          <a:lstStyle/>
          <a:p>
            <a:r>
              <a:rPr lang="en-US" dirty="0"/>
              <a:t>But learning </a:t>
            </a:r>
            <a:r>
              <a:rPr lang="en-US"/>
              <a:t>is a continuous </a:t>
            </a:r>
            <a:r>
              <a:rPr lang="en-US" dirty="0"/>
              <a:t>process that happens over time.</a:t>
            </a:r>
          </a:p>
          <a:p>
            <a:endParaRPr lang="en-US" dirty="0"/>
          </a:p>
          <a:p>
            <a:r>
              <a:rPr lang="en-US" dirty="0"/>
              <a:t>In a more “classic” plot, we might average across trials and targets to look at average error in each block of practice.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21</a:t>
            </a:fld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026FA50-3161-43A9-BB57-3CD14A28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798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05400" cy="4351338"/>
          </a:xfrm>
        </p:spPr>
        <p:txBody>
          <a:bodyPr/>
          <a:lstStyle/>
          <a:p>
            <a:r>
              <a:rPr lang="en-US" dirty="0"/>
              <a:t>What if I want to </a:t>
            </a:r>
            <a:r>
              <a:rPr lang="en-US" b="1" u="sng" dirty="0"/>
              <a:t>see all of the data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too much!</a:t>
            </a:r>
          </a:p>
          <a:p>
            <a:endParaRPr lang="en-US" dirty="0"/>
          </a:p>
          <a:p>
            <a:r>
              <a:rPr lang="en-US" dirty="0"/>
              <a:t>We have so many acquisition trials that it makes identifying performance curves almost impossible.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18B3C-6B18-4EF3-B0DC-6018F879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372784"/>
            <a:ext cx="4937760" cy="49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Again though, by playing with aesthetic features such as spacing, transparency, and line type, we can make the overall pattern much more interpretable.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 descr="A picture containing white, room, standing&#10;&#10;Description automatically generated">
            <a:extLst>
              <a:ext uri="{FF2B5EF4-FFF2-40B4-BE49-F238E27FC236}">
                <a16:creationId xmlns:a16="http://schemas.microsoft.com/office/drawing/2014/main" id="{A07BA934-D514-42D1-8BD7-40951CA2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73" y="1687737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B919-8317-40E7-8E95-F543CC9A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Group Longitudinal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BDCC-CEA5-4D8E-8FFB-D3786FA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74" y="1692276"/>
            <a:ext cx="3610525" cy="4351338"/>
          </a:xfrm>
        </p:spPr>
        <p:txBody>
          <a:bodyPr/>
          <a:lstStyle/>
          <a:p>
            <a:r>
              <a:rPr lang="en-US" dirty="0"/>
              <a:t>Alternatively, with a little bit of aggregating, we might be able to find a happier “middle ground”.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0FF1-666B-4FFF-8B73-0D96A8B1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1204-8D35-4479-9290-6A053B0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A picture containing desk, table, white, computer&#10;&#10;Description automatically generated">
            <a:extLst>
              <a:ext uri="{FF2B5EF4-FFF2-40B4-BE49-F238E27FC236}">
                <a16:creationId xmlns:a16="http://schemas.microsoft.com/office/drawing/2014/main" id="{920AB5EA-2DC1-4CA0-8DE5-491F6FF8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99" y="1486362"/>
            <a:ext cx="790685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778AB890-92BB-4F53-98D0-FFF038D0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A2F6-3243-4CA3-902E-FBA07C1B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3068-055A-43F3-AB93-A0016F86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</a:t>
            </a:r>
            <a:r>
              <a:rPr lang="en-US" dirty="0" err="1"/>
              <a:t>something</a:t>
            </a:r>
            <a:r>
              <a:rPr lang="en-US" dirty="0"/>
              <a:t> </a:t>
            </a:r>
            <a:r>
              <a:rPr lang="en-US" dirty="0" err="1"/>
              <a:t>something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7CF6-65E9-45F3-ABE1-E2CDE3FD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EB19-3835-48D9-8C76-C249FDAE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2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EE4E1-C1A7-404E-8077-19A066FF54C6}"/>
              </a:ext>
            </a:extLst>
          </p:cNvPr>
          <p:cNvGrpSpPr/>
          <p:nvPr/>
        </p:nvGrpSpPr>
        <p:grpSpPr>
          <a:xfrm>
            <a:off x="647700" y="4180836"/>
            <a:ext cx="4130873" cy="1914809"/>
            <a:chOff x="232800" y="4053985"/>
            <a:chExt cx="4130873" cy="1914809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2A8AA07-F2E5-4678-95F2-77313C113179}"/>
                </a:ext>
              </a:extLst>
            </p:cNvPr>
            <p:cNvSpPr txBox="1">
              <a:spLocks/>
            </p:cNvSpPr>
            <p:nvPr/>
          </p:nvSpPr>
          <p:spPr>
            <a:xfrm>
              <a:off x="690000" y="4053985"/>
              <a:ext cx="3670557" cy="61172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u="sng" dirty="0">
                  <a:solidFill>
                    <a:schemeClr val="bg1"/>
                  </a:solidFill>
                </a:rPr>
                <a:t>For more information:</a:t>
              </a:r>
            </a:p>
          </p:txBody>
        </p:sp>
        <p:pic>
          <p:nvPicPr>
            <p:cNvPr id="10" name="Picture 2" descr="Image result for email logo png">
              <a:extLst>
                <a:ext uri="{FF2B5EF4-FFF2-40B4-BE49-F238E27FC236}">
                  <a16:creationId xmlns:a16="http://schemas.microsoft.com/office/drawing/2014/main" id="{F36D35CD-D4D8-4781-892F-7E7E5288A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4525174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2800EA-D789-4069-BBC6-388ED01405ED}"/>
                </a:ext>
              </a:extLst>
            </p:cNvPr>
            <p:cNvSpPr txBox="1"/>
            <p:nvPr/>
          </p:nvSpPr>
          <p:spPr>
            <a:xfrm>
              <a:off x="690000" y="4569108"/>
              <a:ext cx="2959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rehabinformatics@gmail.com</a:t>
              </a:r>
            </a:p>
          </p:txBody>
        </p:sp>
        <p:pic>
          <p:nvPicPr>
            <p:cNvPr id="12" name="Picture 4" descr="Image result for twitter logo png">
              <a:extLst>
                <a:ext uri="{FF2B5EF4-FFF2-40B4-BE49-F238E27FC236}">
                  <a16:creationId xmlns:a16="http://schemas.microsoft.com/office/drawing/2014/main" id="{331A37D1-C0AF-4B6D-87B8-91B475564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00" y="502630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1711E5-4D70-443C-858E-41BF5081EB4A}"/>
                </a:ext>
              </a:extLst>
            </p:cNvPr>
            <p:cNvSpPr txBox="1"/>
            <p:nvPr/>
          </p:nvSpPr>
          <p:spPr>
            <a:xfrm>
              <a:off x="690000" y="5070242"/>
              <a:ext cx="1525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keith_lohse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BBB147-6E52-49FB-ACA8-DB04408D2ADC}"/>
                </a:ext>
              </a:extLst>
            </p:cNvPr>
            <p:cNvSpPr txBox="1"/>
            <p:nvPr/>
          </p:nvSpPr>
          <p:spPr>
            <a:xfrm>
              <a:off x="693116" y="5552126"/>
              <a:ext cx="3670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https://github.com/keithlohse/ASNR 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1867FC1-CC2A-4C87-ACB7-679401F3A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32800" y="5511594"/>
              <a:ext cx="457200" cy="457200"/>
            </a:xfrm>
            <a:prstGeom prst="rect">
              <a:avLst/>
            </a:prstGeom>
          </p:spPr>
        </p:pic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7EA11A4A-B4E3-48E0-979D-D4EC115528C0}"/>
              </a:ext>
            </a:extLst>
          </p:cNvPr>
          <p:cNvSpPr txBox="1">
            <a:spLocks/>
          </p:cNvSpPr>
          <p:nvPr/>
        </p:nvSpPr>
        <p:spPr>
          <a:xfrm>
            <a:off x="6547010" y="4133408"/>
            <a:ext cx="4971890" cy="2039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Special Thanks: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Lei Liew and James Finley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The American Society for Neurorehabilitation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Tiphanie Raffegeau and Joe Thomas for sharing parts of their data.</a:t>
            </a:r>
          </a:p>
        </p:txBody>
      </p:sp>
      <p:pic>
        <p:nvPicPr>
          <p:cNvPr id="17" name="Picture 16" descr="A picture containing bird&#10;&#10;Description automatically generated">
            <a:extLst>
              <a:ext uri="{FF2B5EF4-FFF2-40B4-BE49-F238E27FC236}">
                <a16:creationId xmlns:a16="http://schemas.microsoft.com/office/drawing/2014/main" id="{225E3E7F-573C-480B-BA85-DFCFBCBB1B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CBA7-9CB8-4838-990C-4ACD0C6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5B5-E9BF-4312-938F-57F5458B9411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7287D-9B0A-4964-BD06-8B705ED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69D5E-55B2-4E49-87D4-DA49FCD28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484B"/>
          </a:solidFill>
          <a:ln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FB65-7683-482A-9BA6-BA748F6A230A}"/>
              </a:ext>
            </a:extLst>
          </p:cNvPr>
          <p:cNvSpPr txBox="1"/>
          <p:nvPr/>
        </p:nvSpPr>
        <p:spPr>
          <a:xfrm>
            <a:off x="690000" y="1803400"/>
            <a:ext cx="10811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Principles of Data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0E20F-7D5D-49DB-B60F-2018E15E48FE}"/>
              </a:ext>
            </a:extLst>
          </p:cNvPr>
          <p:cNvCxnSpPr/>
          <p:nvPr/>
        </p:nvCxnSpPr>
        <p:spPr>
          <a:xfrm>
            <a:off x="647700" y="2565400"/>
            <a:ext cx="1087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D2766A3F-B642-43B2-9C9F-5B2A14BC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65400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2026-13EB-4413-AAC1-1F122C09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run an analysis in my stats program regressing Y onto X. 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Intercept</a:t>
            </a:r>
            <a:r>
              <a:rPr lang="en-US" dirty="0"/>
              <a:t> is 3.00 and statistically significant.</a:t>
            </a:r>
          </a:p>
          <a:p>
            <a:pPr lvl="1"/>
            <a:r>
              <a:rPr lang="en-US" dirty="0"/>
              <a:t>The </a:t>
            </a:r>
            <a:r>
              <a:rPr lang="en-US" b="1" u="sng" dirty="0"/>
              <a:t>Slope</a:t>
            </a:r>
            <a:r>
              <a:rPr lang="en-US" dirty="0"/>
              <a:t> is 0.50 and statistically significant.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fair to assume that a 1-unit change in X leads to a 0.5-unit change in Y in an approximately linear relationship?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3E5-7357-4D08-8ACD-590A31DE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visualizing data so important?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D9CD-4833-4DE6-A7B8-38667C3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8B2D-77DB-47CE-827F-13029914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0E21ADD-8F4B-434D-8102-891D8C13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428750"/>
            <a:ext cx="571500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A51CE0-38A8-4F92-AF86-16F2B6B2ECFB}"/>
              </a:ext>
            </a:extLst>
          </p:cNvPr>
          <p:cNvSpPr txBox="1"/>
          <p:nvPr/>
        </p:nvSpPr>
        <p:spPr>
          <a:xfrm>
            <a:off x="9982200" y="6006584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[Anscombe, 1974]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29301-1139-46EE-9123-1EC7682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9" y="1450808"/>
            <a:ext cx="52665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these datasets have identical slopes, intercepts, and p-values. </a:t>
            </a:r>
          </a:p>
          <a:p>
            <a:pPr lvl="1"/>
            <a:endParaRPr lang="en-US" dirty="0"/>
          </a:p>
          <a:p>
            <a:r>
              <a:rPr lang="en-US" b="1" u="sng" dirty="0"/>
              <a:t>Model 1</a:t>
            </a:r>
            <a:r>
              <a:rPr lang="en-US" dirty="0"/>
              <a:t> is the only one that meets all the assumptions of linear regression.</a:t>
            </a:r>
          </a:p>
          <a:p>
            <a:pPr lvl="1"/>
            <a:r>
              <a:rPr lang="en-US" dirty="0"/>
              <a:t>2 = nonlinear.</a:t>
            </a:r>
          </a:p>
          <a:p>
            <a:pPr lvl="1"/>
            <a:r>
              <a:rPr lang="en-US" dirty="0"/>
              <a:t>3 = non-constant error variance.</a:t>
            </a:r>
          </a:p>
          <a:p>
            <a:pPr lvl="1"/>
            <a:r>
              <a:rPr lang="en-US" dirty="0"/>
              <a:t>4 = extreme leverage (Cook’s distance).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27E0-2802-46AA-A0CC-8820392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a good data visualization?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1AE35-5F60-448E-A2AF-5D0C297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365-48B9-4CE9-9604-727AE8FB1773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9444-4535-4E16-A13D-2D7769F9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C324F75-B193-400F-B748-8A62EDCF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0" y="1429609"/>
            <a:ext cx="5748923" cy="34747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914EF9-8F19-4D5D-B513-FBA488751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29" y="1429610"/>
            <a:ext cx="5529840" cy="34747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33D638-F4C1-4903-8BB0-19AE295B6CB5}"/>
              </a:ext>
            </a:extLst>
          </p:cNvPr>
          <p:cNvSpPr txBox="1">
            <a:spLocks/>
          </p:cNvSpPr>
          <p:nvPr/>
        </p:nvSpPr>
        <p:spPr>
          <a:xfrm>
            <a:off x="365029" y="5098190"/>
            <a:ext cx="11475839" cy="9597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Could these famous data visualizations get published today?</a:t>
            </a:r>
          </a:p>
          <a:p>
            <a:pPr lvl="1"/>
            <a:r>
              <a:rPr lang="en-US" dirty="0"/>
              <a:t>Conventions exist for a reason, but conventions aren’t all that’s out there. </a:t>
            </a:r>
          </a:p>
        </p:txBody>
      </p:sp>
    </p:spTree>
    <p:extLst>
      <p:ext uri="{BB962C8B-B14F-4D97-AF65-F5344CB8AC3E}">
        <p14:creationId xmlns:p14="http://schemas.microsoft.com/office/powerpoint/2010/main" val="4067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27349" y="3191786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a ‘graphic’ and a ‘data visualization’?</a:t>
            </a:r>
          </a:p>
          <a:p>
            <a:r>
              <a:rPr lang="en-US" dirty="0"/>
              <a:t>[</a:t>
            </a:r>
            <a:r>
              <a:rPr lang="en-US" i="1" dirty="0"/>
              <a:t>An analogy</a:t>
            </a:r>
            <a:r>
              <a:rPr lang="en-US" dirty="0"/>
              <a:t>] You come upon a door…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9" y="3407686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372352" y="3202443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741448" y="4361208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689687" y="3315494"/>
            <a:ext cx="125762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D3280-1361-43C9-AAFF-4C50C2238052}"/>
              </a:ext>
            </a:extLst>
          </p:cNvPr>
          <p:cNvGrpSpPr/>
          <p:nvPr/>
        </p:nvGrpSpPr>
        <p:grpSpPr>
          <a:xfrm>
            <a:off x="2990849" y="1906588"/>
            <a:ext cx="1892300" cy="2963863"/>
            <a:chOff x="1981200" y="3213100"/>
            <a:chExt cx="1892300" cy="29638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E1431-FDDA-4754-9D96-2905AA1EA2E8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45BF9E-2D42-4F5A-B13F-881D44A628F3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247E59-2328-4222-B513-E2BEE644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keep saying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734D-7BA1-4213-BC9F-433DD8FC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2185"/>
            <a:ext cx="10515600" cy="94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rules of effective communication in one domain do not necessarily generalize to the other domain (e.g., science communication versus communication between scientists).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C32C-8EBC-47F6-B6EA-768C188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C99B-7F2C-4E84-8128-EB3E64FAD082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7276-F845-4717-860E-0A7D49B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0AF9-8B82-40D6-8AA2-B91154E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99" y="2122488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ABB222-0246-47CC-9E2A-99C4F6BE12DB}"/>
              </a:ext>
            </a:extLst>
          </p:cNvPr>
          <p:cNvGrpSpPr/>
          <p:nvPr/>
        </p:nvGrpSpPr>
        <p:grpSpPr>
          <a:xfrm>
            <a:off x="7435852" y="1917245"/>
            <a:ext cx="1892300" cy="2963863"/>
            <a:chOff x="1981200" y="3213100"/>
            <a:chExt cx="1892300" cy="29638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BA799D-E421-4FF4-A020-01CAAB79BAEF}"/>
                </a:ext>
              </a:extLst>
            </p:cNvPr>
            <p:cNvSpPr/>
            <p:nvPr/>
          </p:nvSpPr>
          <p:spPr>
            <a:xfrm>
              <a:off x="1981200" y="3213100"/>
              <a:ext cx="1892300" cy="2963863"/>
            </a:xfrm>
            <a:prstGeom prst="rect">
              <a:avLst/>
            </a:prstGeom>
            <a:solidFill>
              <a:srgbClr val="B786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FFBC-6C64-468F-8C27-E811C9EC8028}"/>
                </a:ext>
              </a:extLst>
            </p:cNvPr>
            <p:cNvSpPr/>
            <p:nvPr/>
          </p:nvSpPr>
          <p:spPr>
            <a:xfrm>
              <a:off x="3581398" y="4684375"/>
              <a:ext cx="182880" cy="182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D5640B-8C1C-42DA-B5A9-3CDBF2B47A64}"/>
              </a:ext>
            </a:extLst>
          </p:cNvPr>
          <p:cNvSpPr txBox="1"/>
          <p:nvPr/>
        </p:nvSpPr>
        <p:spPr>
          <a:xfrm>
            <a:off x="5804948" y="3076010"/>
            <a:ext cx="70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vs.</a:t>
            </a:r>
          </a:p>
        </p:txBody>
      </p:sp>
      <p:pic>
        <p:nvPicPr>
          <p:cNvPr id="18" name="Picture 17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712E170-DEEC-4253-BF37-79283F44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316" r="28942" b="34826"/>
          <a:stretch/>
        </p:blipFill>
        <p:spPr>
          <a:xfrm>
            <a:off x="7753187" y="2030296"/>
            <a:ext cx="1257629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29C2EA-8122-4DE5-B3EA-B71E44AE283C}"/>
              </a:ext>
            </a:extLst>
          </p:cNvPr>
          <p:cNvSpPr txBox="1"/>
          <p:nvPr/>
        </p:nvSpPr>
        <p:spPr>
          <a:xfrm rot="20556089">
            <a:off x="1201529" y="2383512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Abstract…</a:t>
            </a:r>
          </a:p>
          <a:p>
            <a:endParaRPr lang="en-US" dirty="0"/>
          </a:p>
          <a:p>
            <a:r>
              <a:rPr lang="en-US" dirty="0"/>
              <a:t>General…</a:t>
            </a:r>
          </a:p>
          <a:p>
            <a:endParaRPr lang="en-US" dirty="0"/>
          </a:p>
          <a:p>
            <a:r>
              <a:rPr lang="en-US" dirty="0"/>
              <a:t>The impression is what's important.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F378B-93E3-4FC7-B08C-6BBAE0420B2E}"/>
              </a:ext>
            </a:extLst>
          </p:cNvPr>
          <p:cNvSpPr txBox="1"/>
          <p:nvPr/>
        </p:nvSpPr>
        <p:spPr>
          <a:xfrm rot="1102415">
            <a:off x="9436776" y="2349770"/>
            <a:ext cx="17706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Based on something real…</a:t>
            </a:r>
          </a:p>
          <a:p>
            <a:endParaRPr lang="en-US" dirty="0"/>
          </a:p>
          <a:p>
            <a:r>
              <a:rPr lang="en-US" dirty="0"/>
              <a:t>Specific…</a:t>
            </a:r>
          </a:p>
          <a:p>
            <a:endParaRPr lang="en-US" dirty="0"/>
          </a:p>
          <a:p>
            <a:r>
              <a:rPr lang="en-US" dirty="0"/>
              <a:t>The details really are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B3513-0E1D-4A22-9D38-E26AD52BDE18}"/>
              </a:ext>
            </a:extLst>
          </p:cNvPr>
          <p:cNvSpPr txBox="1"/>
          <p:nvPr/>
        </p:nvSpPr>
        <p:spPr>
          <a:xfrm>
            <a:off x="3235325" y="1537256"/>
            <a:ext cx="13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Figure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A693F-1E0E-4B13-B804-79324CC94810}"/>
              </a:ext>
            </a:extLst>
          </p:cNvPr>
          <p:cNvSpPr txBox="1"/>
          <p:nvPr/>
        </p:nvSpPr>
        <p:spPr>
          <a:xfrm>
            <a:off x="7384836" y="1537256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Like 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678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1350</Words>
  <Application>Microsoft Office PowerPoint</Application>
  <PresentationFormat>Widescreen</PresentationFormat>
  <Paragraphs>225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Data visualization:  From quality assurance to final publication.</vt:lpstr>
      <vt:lpstr>Road Map</vt:lpstr>
      <vt:lpstr>PowerPoint Presentation</vt:lpstr>
      <vt:lpstr>Why is visualizing data so important?</vt:lpstr>
      <vt:lpstr>Why is visualizing data so important?</vt:lpstr>
      <vt:lpstr>How do I make a good data visualization?</vt:lpstr>
      <vt:lpstr>Why do I keep saying data visualization?</vt:lpstr>
      <vt:lpstr>Why do I keep saying data visualization?</vt:lpstr>
      <vt:lpstr>Why do I keep saying data visualization?</vt:lpstr>
      <vt:lpstr>IMO, Good Visualizations Should…</vt:lpstr>
      <vt:lpstr>Reproducible, code based graphics.</vt:lpstr>
      <vt:lpstr>PowerPoint Presentation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PowerPoint Presentation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A Two Group Longitudinal Study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in medic</dc:title>
  <dc:creator>Keith Lohse</dc:creator>
  <cp:lastModifiedBy>Keith Lohse</cp:lastModifiedBy>
  <cp:revision>396</cp:revision>
  <dcterms:created xsi:type="dcterms:W3CDTF">2017-01-28T12:59:49Z</dcterms:created>
  <dcterms:modified xsi:type="dcterms:W3CDTF">2019-10-07T17:17:55Z</dcterms:modified>
</cp:coreProperties>
</file>