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80" r:id="rId3"/>
    <p:sldId id="308" r:id="rId4"/>
    <p:sldId id="258" r:id="rId5"/>
    <p:sldId id="309" r:id="rId6"/>
    <p:sldId id="273" r:id="rId7"/>
    <p:sldId id="310" r:id="rId8"/>
    <p:sldId id="290" r:id="rId9"/>
    <p:sldId id="311" r:id="rId10"/>
    <p:sldId id="259" r:id="rId11"/>
    <p:sldId id="302" r:id="rId12"/>
    <p:sldId id="303" r:id="rId13"/>
    <p:sldId id="304" r:id="rId14"/>
    <p:sldId id="305" r:id="rId15"/>
    <p:sldId id="306" r:id="rId16"/>
    <p:sldId id="30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ma Johnson" initials="ECJ" lastIdx="8" clrIdx="0">
    <p:extLst>
      <p:ext uri="{19B8F6BF-5375-455C-9EA6-DF929625EA0E}">
        <p15:presenceInfo xmlns:p15="http://schemas.microsoft.com/office/powerpoint/2012/main" userId="Emma John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000000"/>
    <a:srgbClr val="29AF8C"/>
    <a:srgbClr val="FF7B71"/>
    <a:srgbClr val="00C3C8"/>
    <a:srgbClr val="333333"/>
    <a:srgbClr val="3391AE"/>
    <a:srgbClr val="0D0D0D"/>
    <a:srgbClr val="FFFF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87021" autoAdjust="0"/>
  </p:normalViewPr>
  <p:slideViewPr>
    <p:cSldViewPr snapToGrid="0">
      <p:cViewPr varScale="1">
        <p:scale>
          <a:sx n="96" d="100"/>
          <a:sy n="96" d="100"/>
        </p:scale>
        <p:origin x="11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5757F-3999-48C5-95E7-A1A35820AD6B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66EF1-5D87-4B27-9964-3895674E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9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2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3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3CE0A5-D310-48AE-AD2C-63F07F24D07F}" type="slidenum">
              <a:rPr lang="en-US"/>
              <a:pPr/>
              <a:t>11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6AFD70-F808-4DC7-84BD-74621DDFCC24}" type="slidenum">
              <a:rPr lang="en-US"/>
              <a:pPr/>
              <a:t>12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6BA651-A672-4FBE-9C04-85D7102F114B}" type="slidenum">
              <a:rPr lang="en-US"/>
              <a:pPr/>
              <a:t>13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02EDF4-31B8-4319-9BD6-ED587B588FE4}" type="slidenum">
              <a:rPr lang="en-US"/>
              <a:pPr/>
              <a:t>14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B7103A-09BE-42BF-BC61-DEAD7FF0DC52}" type="slidenum">
              <a:rPr lang="en-US"/>
              <a:pPr/>
              <a:t>15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94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92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3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76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41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69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93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88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66EF1-5D87-4B27-9964-3895674E36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49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189A7-4598-4030-810B-2934E7B1032A}" type="datetime1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5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E64C6-76F7-49C0-9A8D-706012B9D162}" type="datetime1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7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F646-46B6-4DCD-A10D-7980AD0039D5}" type="datetime1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8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72C2-CA08-4C1F-8E32-78685B3B05D2}" type="datetime1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4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2B16-42E6-4113-A9B8-1ADECAE404B6}" type="datetime1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0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A4DF-0893-404E-889B-188D277B40FD}" type="datetime1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8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CE29-FE9C-416D-A15B-F0567455FA22}" type="datetime1">
              <a:rPr lang="en-US" smtClean="0"/>
              <a:t>11/19/2020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2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B0F9-7802-4AAD-B39E-8A4F6863CD95}" type="datetime1">
              <a:rPr lang="en-US" smtClean="0"/>
              <a:t>11/19/2020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9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54F7-997E-4A86-9DF6-20A290E83D32}" type="datetime1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1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1A44-9B09-447D-B104-B368CF897CF9}" type="datetime1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8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1B01-DF4F-4EA8-AFD6-1A9995DE3034}" type="datetime1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8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4C76C-16D4-4F72-990A-DF78585BBBA0}" type="datetime1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DCE90-B29F-4709-A514-D112B7F9458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416C09-8A05-4D5B-98EE-7BF7C2B6987D}"/>
              </a:ext>
            </a:extLst>
          </p:cNvPr>
          <p:cNvCxnSpPr>
            <a:cxnSpLocks/>
          </p:cNvCxnSpPr>
          <p:nvPr userDrawn="1"/>
        </p:nvCxnSpPr>
        <p:spPr>
          <a:xfrm>
            <a:off x="838200" y="1038538"/>
            <a:ext cx="105156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1088" y="365125"/>
            <a:ext cx="9144000" cy="1325563"/>
          </a:xfrm>
          <a:prstGeom prst="rect">
            <a:avLst/>
          </a:prstGeom>
          <a:solidFill>
            <a:srgbClr val="1A1A1A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479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gif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5282D-7C74-434D-9A69-77202896E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3767" y="1053548"/>
            <a:ext cx="10451805" cy="2593106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Research Design and Analysis: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sz="4000" dirty="0">
                <a:solidFill>
                  <a:schemeClr val="accent5"/>
                </a:solidFill>
              </a:rPr>
              <a:t>Measurement and Types of Data.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01856-2F7D-4FD9-8D02-3AA3966F6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6353"/>
            <a:ext cx="9144000" cy="2361835"/>
          </a:xfrm>
        </p:spPr>
        <p:txBody>
          <a:bodyPr>
            <a:normAutofit/>
          </a:bodyPr>
          <a:lstStyle/>
          <a:p>
            <a:r>
              <a:rPr lang="en-US" b="1" dirty="0"/>
              <a:t>Keith Lohse, PhD, </a:t>
            </a:r>
            <a:r>
              <a:rPr lang="en-US" b="1" dirty="0" err="1"/>
              <a:t>PStat</a:t>
            </a:r>
            <a:endParaRPr lang="en-US" b="1" dirty="0"/>
          </a:p>
          <a:p>
            <a:r>
              <a:rPr lang="en-US" dirty="0"/>
              <a:t>Department of Health and Kinesiology</a:t>
            </a:r>
          </a:p>
          <a:p>
            <a:r>
              <a:rPr lang="en-US" dirty="0"/>
              <a:t>Department of Physical Therapy and Athletic Training</a:t>
            </a:r>
          </a:p>
          <a:p>
            <a:r>
              <a:rPr lang="en-US" dirty="0"/>
              <a:t>University of Utah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4898633-B5D9-4F00-9E50-4AC2837B22F5}"/>
              </a:ext>
            </a:extLst>
          </p:cNvPr>
          <p:cNvCxnSpPr>
            <a:cxnSpLocks/>
          </p:cNvCxnSpPr>
          <p:nvPr/>
        </p:nvCxnSpPr>
        <p:spPr>
          <a:xfrm>
            <a:off x="903767" y="3646654"/>
            <a:ext cx="1045180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803D0-727D-4B47-98BF-8B79CF9A0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CD2907-61C6-46E7-A58D-F9C720E71B53}"/>
              </a:ext>
            </a:extLst>
          </p:cNvPr>
          <p:cNvSpPr txBox="1"/>
          <p:nvPr/>
        </p:nvSpPr>
        <p:spPr>
          <a:xfrm>
            <a:off x="903767" y="6075144"/>
            <a:ext cx="8041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e: </a:t>
            </a:r>
            <a:r>
              <a:rPr lang="en-US" sz="1800" dirty="0">
                <a:solidFill>
                  <a:schemeClr val="accent3"/>
                </a:solidFill>
              </a:rPr>
              <a:t>rehabinformatics@gmail.com</a:t>
            </a:r>
          </a:p>
        </p:txBody>
      </p:sp>
    </p:spTree>
    <p:extLst>
      <p:ext uri="{BB962C8B-B14F-4D97-AF65-F5344CB8AC3E}">
        <p14:creationId xmlns:p14="http://schemas.microsoft.com/office/powerpoint/2010/main" val="824523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Research design and analysis</a:t>
            </a:r>
          </a:p>
        </p:txBody>
      </p:sp>
      <p:pic>
        <p:nvPicPr>
          <p:cNvPr id="1026" name="Picture 2" descr="http://static.ddmcdn.com/gif/first-olympic-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75520" y="1844825"/>
            <a:ext cx="3810000" cy="27622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495601" y="1412776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Historical Research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273871" y="1611053"/>
            <a:ext cx="7639769" cy="4211957"/>
            <a:chOff x="2699792" y="1124744"/>
            <a:chExt cx="7639769" cy="4211957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699792" y="1484784"/>
              <a:ext cx="7639769" cy="385191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" name="TextBox 6"/>
            <p:cNvSpPr txBox="1"/>
            <p:nvPr/>
          </p:nvSpPr>
          <p:spPr>
            <a:xfrm>
              <a:off x="5508104" y="1124744"/>
              <a:ext cx="2165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/>
                <a:t>Descriptive Research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591944" y="3347700"/>
            <a:ext cx="4896544" cy="3249652"/>
            <a:chOff x="4067944" y="3347700"/>
            <a:chExt cx="4896544" cy="3249652"/>
          </a:xfrm>
        </p:grpSpPr>
        <p:sp>
          <p:nvSpPr>
            <p:cNvPr id="11" name="Rectangle 10"/>
            <p:cNvSpPr/>
            <p:nvPr/>
          </p:nvSpPr>
          <p:spPr>
            <a:xfrm>
              <a:off x="4067944" y="3356992"/>
              <a:ext cx="4896544" cy="32403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029" name="Picture 5" descr="http://library.downstate.edu/EBM2/random.gif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39952" y="3667844"/>
              <a:ext cx="4762500" cy="28575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0" name="TextBox 9"/>
            <p:cNvSpPr txBox="1"/>
            <p:nvPr/>
          </p:nvSpPr>
          <p:spPr>
            <a:xfrm>
              <a:off x="5364088" y="3347700"/>
              <a:ext cx="2364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/>
                <a:t>Experimental Research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2932042" y="442058"/>
            <a:ext cx="6380923" cy="1143000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pitchFamily="1" charset="-128"/>
              </a:rPr>
              <a:t>Types of Data Matter.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63663"/>
            <a:ext cx="10515600" cy="4992687"/>
          </a:xfrm>
        </p:spPr>
        <p:txBody>
          <a:bodyPr>
            <a:noAutofit/>
          </a:bodyPr>
          <a:lstStyle/>
          <a:p>
            <a:r>
              <a:rPr lang="en-US" sz="2400" b="1" dirty="0">
                <a:ea typeface="ＭＳ Ｐゴシック" pitchFamily="1" charset="-128"/>
              </a:rPr>
              <a:t>We usually use numbers to represent values of variables</a:t>
            </a:r>
          </a:p>
          <a:p>
            <a:pPr lvl="1"/>
            <a:r>
              <a:rPr lang="en-US" dirty="0">
                <a:ea typeface="ＭＳ Ｐゴシック" pitchFamily="1" charset="-128"/>
              </a:rPr>
              <a:t>Numbers are just a model (or analogy) for real world</a:t>
            </a:r>
          </a:p>
          <a:p>
            <a:pPr lvl="1"/>
            <a:r>
              <a:rPr lang="en-US" dirty="0">
                <a:ea typeface="ＭＳ Ｐゴシック" pitchFamily="1" charset="-128"/>
              </a:rPr>
              <a:t>Some properties relevant, some superfluous</a:t>
            </a:r>
          </a:p>
          <a:p>
            <a:r>
              <a:rPr lang="en-US" sz="2400" dirty="0">
                <a:ea typeface="ＭＳ Ｐゴシック" pitchFamily="1" charset="-128"/>
              </a:rPr>
              <a:t>Sex</a:t>
            </a:r>
          </a:p>
          <a:p>
            <a:pPr lvl="1"/>
            <a:r>
              <a:rPr lang="en-US" dirty="0">
                <a:ea typeface="ＭＳ Ｐゴシック" pitchFamily="1" charset="-128"/>
              </a:rPr>
              <a:t>Males = 1; females = 2</a:t>
            </a:r>
          </a:p>
          <a:p>
            <a:pPr lvl="1"/>
            <a:r>
              <a:rPr lang="en-US" dirty="0">
                <a:ea typeface="ＭＳ Ｐゴシック" pitchFamily="1" charset="-128"/>
              </a:rPr>
              <a:t>Females not twice males</a:t>
            </a:r>
          </a:p>
          <a:p>
            <a:r>
              <a:rPr lang="en-US" sz="2400" b="1" dirty="0">
                <a:ea typeface="ＭＳ Ｐゴシック" pitchFamily="1" charset="-128"/>
              </a:rPr>
              <a:t>Numbers have many properties</a:t>
            </a:r>
          </a:p>
          <a:p>
            <a:pPr lvl="1"/>
            <a:r>
              <a:rPr lang="en-US" dirty="0">
                <a:ea typeface="ＭＳ Ｐゴシック" pitchFamily="1" charset="-128"/>
              </a:rPr>
              <a:t>Which are relevant for a given variable?</a:t>
            </a:r>
          </a:p>
          <a:p>
            <a:pPr lvl="1"/>
            <a:r>
              <a:rPr lang="en-US" dirty="0">
                <a:ea typeface="ＭＳ Ｐゴシック" pitchFamily="1" charset="-128"/>
              </a:rPr>
              <a:t>Determines what kinds of statistics make sense</a:t>
            </a:r>
          </a:p>
          <a:p>
            <a:r>
              <a:rPr lang="en-US" sz="2400" b="1" dirty="0">
                <a:solidFill>
                  <a:schemeClr val="accent3"/>
                </a:solidFill>
                <a:ea typeface="ＭＳ Ｐゴシック" pitchFamily="1" charset="-128"/>
              </a:rPr>
              <a:t>Scale</a:t>
            </a:r>
            <a:r>
              <a:rPr lang="en-US" sz="2400" b="1" dirty="0">
                <a:ea typeface="ＭＳ Ｐゴシック" pitchFamily="1" charset="-128"/>
              </a:rPr>
              <a:t> of a variable</a:t>
            </a:r>
          </a:p>
          <a:p>
            <a:pPr lvl="1"/>
            <a:r>
              <a:rPr lang="en-US" dirty="0">
                <a:ea typeface="ＭＳ Ｐゴシック" pitchFamily="1" charset="-128"/>
              </a:rPr>
              <a:t>Summarizes what numerical properties are meaningful</a:t>
            </a:r>
          </a:p>
          <a:p>
            <a:pPr lvl="1"/>
            <a:r>
              <a:rPr lang="en-US" dirty="0">
                <a:ea typeface="ＭＳ Ｐゴシック" pitchFamily="1" charset="-128"/>
              </a:rPr>
              <a:t>4 types of scales: </a:t>
            </a:r>
            <a:r>
              <a:rPr lang="en-US" b="1" dirty="0">
                <a:solidFill>
                  <a:schemeClr val="accent5"/>
                </a:solidFill>
                <a:ea typeface="ＭＳ Ｐゴシック" pitchFamily="1" charset="-128"/>
              </a:rPr>
              <a:t>Nominal, Ordinal</a:t>
            </a:r>
            <a:r>
              <a:rPr lang="en-US" b="1" dirty="0">
                <a:ea typeface="ＭＳ Ｐゴシック" pitchFamily="1" charset="-128"/>
              </a:rPr>
              <a:t>, </a:t>
            </a:r>
            <a:r>
              <a:rPr lang="en-US" b="1" dirty="0">
                <a:solidFill>
                  <a:schemeClr val="accent1"/>
                </a:solidFill>
                <a:ea typeface="ＭＳ Ｐゴシック" pitchFamily="1" charset="-128"/>
              </a:rPr>
              <a:t>Interval, Ratio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412D3D-0BEC-481C-ABC9-71C67F72A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E6D3-9D46-41BA-9B00-777D289DEB46}" type="datetime1">
              <a:rPr lang="en-US" smtClean="0"/>
              <a:t>11/19/2020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6BA174-D22F-493E-BA1A-7613278BC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437476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/>
                </a:solidFill>
                <a:ea typeface="ＭＳ Ｐゴシック" pitchFamily="1" charset="-128"/>
              </a:rPr>
              <a:t>Nominal Scale:</a:t>
            </a:r>
            <a:r>
              <a:rPr lang="en-US" dirty="0">
                <a:ea typeface="ＭＳ Ｐゴシック" pitchFamily="1" charset="-128"/>
              </a:rPr>
              <a:t> </a:t>
            </a:r>
            <a:r>
              <a:rPr lang="en-US" b="0" dirty="0">
                <a:solidFill>
                  <a:schemeClr val="tx1"/>
                </a:solidFill>
                <a:ea typeface="ＭＳ Ｐゴシック" pitchFamily="1" charset="-128"/>
              </a:rPr>
              <a:t>Which stat is appropriate?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ea typeface="ＭＳ Ｐゴシック" pitchFamily="1" charset="-128"/>
              </a:rPr>
              <a:t>Values are just labels</a:t>
            </a:r>
          </a:p>
          <a:p>
            <a:pPr lvl="1"/>
            <a:r>
              <a:rPr lang="en-US" sz="2000" dirty="0">
                <a:ea typeface="ＭＳ Ｐゴシック" pitchFamily="1" charset="-128"/>
              </a:rPr>
              <a:t>Sex: {male, female}</a:t>
            </a:r>
          </a:p>
          <a:p>
            <a:pPr lvl="1"/>
            <a:r>
              <a:rPr lang="en-US" sz="2000" dirty="0">
                <a:ea typeface="ＭＳ Ｐゴシック" pitchFamily="1" charset="-128"/>
              </a:rPr>
              <a:t>Color: {red, green, blue, …}</a:t>
            </a:r>
          </a:p>
          <a:p>
            <a:r>
              <a:rPr lang="en-US" sz="2400" dirty="0">
                <a:ea typeface="ＭＳ Ｐゴシック" pitchFamily="1" charset="-128"/>
              </a:rPr>
              <a:t>No structure or relationships between values</a:t>
            </a:r>
          </a:p>
          <a:p>
            <a:r>
              <a:rPr lang="en-US" sz="2400" dirty="0">
                <a:ea typeface="ＭＳ Ｐゴシック" pitchFamily="1" charset="-128"/>
              </a:rPr>
              <a:t>Essentially non-numeric</a:t>
            </a:r>
          </a:p>
          <a:p>
            <a:pPr lvl="1"/>
            <a:r>
              <a:rPr lang="en-US" sz="2000" dirty="0">
                <a:ea typeface="ＭＳ Ｐゴシック" pitchFamily="1" charset="-128"/>
              </a:rPr>
              <a:t>Can use numbers for </a:t>
            </a:r>
            <a:r>
              <a:rPr lang="ja-JP" altLang="en-US" sz="2000">
                <a:ea typeface="ＭＳ Ｐゴシック" pitchFamily="1" charset="-128"/>
              </a:rPr>
              <a:t>“</a:t>
            </a:r>
            <a:r>
              <a:rPr lang="en-US" altLang="ja-JP" sz="2000" dirty="0">
                <a:ea typeface="ＭＳ Ｐゴシック" pitchFamily="1" charset="-128"/>
              </a:rPr>
              <a:t>coding</a:t>
            </a:r>
            <a:r>
              <a:rPr lang="ja-JP" altLang="en-US" sz="2000">
                <a:ea typeface="ＭＳ Ｐゴシック" pitchFamily="1" charset="-128"/>
              </a:rPr>
              <a:t>”</a:t>
            </a:r>
            <a:r>
              <a:rPr lang="en-US" altLang="ja-JP" sz="2000" dirty="0">
                <a:ea typeface="ＭＳ Ｐゴシック" pitchFamily="1" charset="-128"/>
              </a:rPr>
              <a:t> but just as placeholders</a:t>
            </a:r>
          </a:p>
          <a:p>
            <a:pPr lvl="1"/>
            <a:r>
              <a:rPr lang="en-US" sz="2000" dirty="0">
                <a:ea typeface="ＭＳ Ｐゴシック" pitchFamily="1" charset="-128"/>
              </a:rPr>
              <a:t>Red = 1; green = 2; blue = 3</a:t>
            </a:r>
          </a:p>
          <a:p>
            <a:r>
              <a:rPr lang="en-US" sz="2400" dirty="0">
                <a:ea typeface="ＭＳ Ｐゴシック" pitchFamily="1" charset="-128"/>
              </a:rPr>
              <a:t>Only mathematical notion is equality (=)</a:t>
            </a:r>
          </a:p>
          <a:p>
            <a:pPr lvl="1"/>
            <a:r>
              <a:rPr lang="en-US" sz="2000" dirty="0">
                <a:ea typeface="ＭＳ Ｐゴシック" pitchFamily="1" charset="-128"/>
              </a:rPr>
              <a:t>Two scores are equal, or they</a:t>
            </a:r>
            <a:r>
              <a:rPr lang="ja-JP" altLang="en-US" sz="2000">
                <a:ea typeface="ＭＳ Ｐゴシック" pitchFamily="1" charset="-128"/>
              </a:rPr>
              <a:t>’</a:t>
            </a:r>
            <a:r>
              <a:rPr lang="en-US" altLang="ja-JP" sz="2000" dirty="0">
                <a:ea typeface="ＭＳ Ｐゴシック" pitchFamily="1" charset="-128"/>
              </a:rPr>
              <a:t>re not</a:t>
            </a:r>
          </a:p>
          <a:p>
            <a:r>
              <a:rPr lang="en-US" sz="2400" dirty="0">
                <a:ea typeface="ＭＳ Ｐゴシック" pitchFamily="1" charset="-128"/>
              </a:rPr>
              <a:t>Few meaningful statistics</a:t>
            </a:r>
          </a:p>
          <a:p>
            <a:pPr lvl="1"/>
            <a:r>
              <a:rPr lang="en-US" sz="2000" dirty="0">
                <a:ea typeface="ＭＳ Ｐゴシック" pitchFamily="1" charset="-128"/>
              </a:rPr>
              <a:t>Frequencies: Number of scores of a given value</a:t>
            </a:r>
          </a:p>
          <a:p>
            <a:pPr lvl="1"/>
            <a:r>
              <a:rPr lang="en-US" sz="2000" dirty="0">
                <a:ea typeface="ＭＳ Ｐゴシック" pitchFamily="1" charset="-128"/>
              </a:rPr>
              <a:t>Mode: Value with greatest frequency</a:t>
            </a:r>
          </a:p>
          <a:p>
            <a:pPr lvl="1"/>
            <a:endParaRPr lang="en-US" sz="2000" dirty="0">
              <a:ea typeface="ＭＳ Ｐゴシック" pitchFamily="1" charset="-128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8934451" y="2667000"/>
            <a:ext cx="1255713" cy="762000"/>
            <a:chOff x="2983" y="1003"/>
            <a:chExt cx="791" cy="480"/>
          </a:xfrm>
        </p:grpSpPr>
        <p:sp>
          <p:nvSpPr>
            <p:cNvPr id="33796" name="Oval 6"/>
            <p:cNvSpPr>
              <a:spLocks noChangeArrowheads="1"/>
            </p:cNvSpPr>
            <p:nvPr/>
          </p:nvSpPr>
          <p:spPr bwMode="auto">
            <a:xfrm>
              <a:off x="2983" y="1033"/>
              <a:ext cx="115" cy="11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7" name="Oval 7"/>
            <p:cNvSpPr>
              <a:spLocks noChangeArrowheads="1"/>
            </p:cNvSpPr>
            <p:nvPr/>
          </p:nvSpPr>
          <p:spPr bwMode="auto">
            <a:xfrm>
              <a:off x="3315" y="1003"/>
              <a:ext cx="115" cy="11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8" name="Oval 8"/>
            <p:cNvSpPr>
              <a:spLocks noChangeArrowheads="1"/>
            </p:cNvSpPr>
            <p:nvPr/>
          </p:nvSpPr>
          <p:spPr bwMode="auto">
            <a:xfrm>
              <a:off x="3191" y="1249"/>
              <a:ext cx="115" cy="11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9" name="Oval 9"/>
            <p:cNvSpPr>
              <a:spLocks noChangeArrowheads="1"/>
            </p:cNvSpPr>
            <p:nvPr/>
          </p:nvSpPr>
          <p:spPr bwMode="auto">
            <a:xfrm>
              <a:off x="3547" y="1368"/>
              <a:ext cx="115" cy="11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0" name="Oval 10"/>
            <p:cNvSpPr>
              <a:spLocks noChangeArrowheads="1"/>
            </p:cNvSpPr>
            <p:nvPr/>
          </p:nvSpPr>
          <p:spPr bwMode="auto">
            <a:xfrm>
              <a:off x="3659" y="1062"/>
              <a:ext cx="115" cy="11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982600-1DF0-4964-99BC-E350B3B6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01F9-1D5F-450F-922E-915C01F325E8}" type="datetime1">
              <a:rPr lang="en-US" smtClean="0"/>
              <a:t>11/19/2020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EA000-FD3F-42B4-B513-4B78ACB48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437476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/>
                </a:solidFill>
                <a:ea typeface="ＭＳ Ｐゴシック" pitchFamily="1" charset="-128"/>
              </a:rPr>
              <a:t>Ordinal Scale: </a:t>
            </a:r>
            <a:r>
              <a:rPr lang="en-US" b="0" dirty="0">
                <a:solidFill>
                  <a:schemeClr val="tx1"/>
                </a:solidFill>
                <a:ea typeface="ＭＳ Ｐゴシック" pitchFamily="1" charset="-128"/>
              </a:rPr>
              <a:t>Which stat is appropriate?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>
                <a:ea typeface="ＭＳ Ｐゴシック" pitchFamily="1" charset="-128"/>
              </a:rPr>
              <a:t>Values are ordered, but differences aren</a:t>
            </a:r>
            <a:r>
              <a:rPr lang="ja-JP" altLang="en-US" sz="2400">
                <a:ea typeface="ＭＳ Ｐゴシック" pitchFamily="1" charset="-128"/>
              </a:rPr>
              <a:t>’</a:t>
            </a:r>
            <a:r>
              <a:rPr lang="en-US" altLang="ja-JP" sz="2400">
                <a:ea typeface="ＭＳ Ｐゴシック" pitchFamily="1" charset="-128"/>
              </a:rPr>
              <a:t>t meaningful</a:t>
            </a:r>
          </a:p>
          <a:p>
            <a:pPr lvl="1"/>
            <a:r>
              <a:rPr lang="en-US" sz="2000">
                <a:ea typeface="ＭＳ Ｐゴシック" pitchFamily="1" charset="-128"/>
              </a:rPr>
              <a:t>Preferences, contest placings, years of education</a:t>
            </a:r>
          </a:p>
          <a:p>
            <a:pPr lvl="1"/>
            <a:r>
              <a:rPr lang="en-US" sz="2000">
                <a:ea typeface="ＭＳ Ｐゴシック" pitchFamily="1" charset="-128"/>
              </a:rPr>
              <a:t>1</a:t>
            </a:r>
            <a:r>
              <a:rPr lang="en-US" sz="2000" baseline="30000">
                <a:ea typeface="ＭＳ Ｐゴシック" pitchFamily="1" charset="-128"/>
              </a:rPr>
              <a:t>st</a:t>
            </a:r>
            <a:r>
              <a:rPr lang="en-US" sz="2000">
                <a:ea typeface="ＭＳ Ｐゴシック" pitchFamily="1" charset="-128"/>
              </a:rPr>
              <a:t> - 2</a:t>
            </a:r>
            <a:r>
              <a:rPr lang="en-US" sz="2000" baseline="30000">
                <a:ea typeface="ＭＳ Ｐゴシック" pitchFamily="1" charset="-128"/>
              </a:rPr>
              <a:t>nd</a:t>
            </a:r>
            <a:r>
              <a:rPr lang="en-US" sz="2000">
                <a:ea typeface="ＭＳ Ｐゴシック" pitchFamily="1" charset="-128"/>
              </a:rPr>
              <a:t> </a:t>
            </a:r>
            <a:r>
              <a:rPr lang="en-US" sz="2000">
                <a:ea typeface="ＭＳ Ｐゴシック" pitchFamily="1" charset="-128"/>
                <a:sym typeface="Symbol" pitchFamily="1" charset="2"/>
              </a:rPr>
              <a:t></a:t>
            </a:r>
            <a:r>
              <a:rPr lang="en-US" sz="2000">
                <a:ea typeface="ＭＳ Ｐゴシック" pitchFamily="1" charset="-128"/>
              </a:rPr>
              <a:t> 2</a:t>
            </a:r>
            <a:r>
              <a:rPr lang="en-US" sz="2000" baseline="30000">
                <a:ea typeface="ＭＳ Ｐゴシック" pitchFamily="1" charset="-128"/>
              </a:rPr>
              <a:t>nd</a:t>
            </a:r>
            <a:r>
              <a:rPr lang="en-US" sz="2000">
                <a:ea typeface="ＭＳ Ｐゴシック" pitchFamily="1" charset="-128"/>
              </a:rPr>
              <a:t> - 3</a:t>
            </a:r>
            <a:r>
              <a:rPr lang="en-US" sz="2000" baseline="30000">
                <a:ea typeface="ＭＳ Ｐゴシック" pitchFamily="1" charset="-128"/>
              </a:rPr>
              <a:t>rd</a:t>
            </a:r>
            <a:endParaRPr lang="en-US" sz="2000">
              <a:ea typeface="ＭＳ Ｐゴシック" pitchFamily="1" charset="-128"/>
            </a:endParaRPr>
          </a:p>
          <a:p>
            <a:endParaRPr lang="en-US" sz="2400">
              <a:ea typeface="ＭＳ Ｐゴシック" pitchFamily="1" charset="-128"/>
            </a:endParaRPr>
          </a:p>
          <a:p>
            <a:endParaRPr lang="en-US" sz="2400">
              <a:ea typeface="ＭＳ Ｐゴシック" pitchFamily="1" charset="-128"/>
            </a:endParaRPr>
          </a:p>
          <a:p>
            <a:r>
              <a:rPr lang="en-US" sz="2400">
                <a:ea typeface="ＭＳ Ｐゴシック" pitchFamily="1" charset="-128"/>
              </a:rPr>
              <a:t>Mathematical notion of greater-than (&gt;, =)</a:t>
            </a:r>
          </a:p>
          <a:p>
            <a:r>
              <a:rPr lang="en-US" sz="2400">
                <a:ea typeface="ＭＳ Ｐゴシック" pitchFamily="1" charset="-128"/>
              </a:rPr>
              <a:t>Additional meaningful statistics</a:t>
            </a:r>
          </a:p>
          <a:p>
            <a:pPr lvl="1"/>
            <a:r>
              <a:rPr lang="en-US" sz="2000">
                <a:ea typeface="ＭＳ Ｐゴシック" pitchFamily="1" charset="-128"/>
              </a:rPr>
              <a:t>Median, quantiles</a:t>
            </a:r>
          </a:p>
          <a:p>
            <a:pPr lvl="1"/>
            <a:r>
              <a:rPr lang="en-US" sz="2000">
                <a:ea typeface="ＭＳ Ｐゴシック" pitchFamily="1" charset="-128"/>
              </a:rPr>
              <a:t>Range, interquartile range</a:t>
            </a:r>
          </a:p>
        </p:txBody>
      </p:sp>
      <p:sp>
        <p:nvSpPr>
          <p:cNvPr id="16440" name="Oval 12"/>
          <p:cNvSpPr>
            <a:spLocks noChangeArrowheads="1"/>
          </p:cNvSpPr>
          <p:nvPr/>
        </p:nvSpPr>
        <p:spPr bwMode="auto">
          <a:xfrm>
            <a:off x="5395913" y="3090863"/>
            <a:ext cx="182562" cy="1825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41" name="Oval 15"/>
          <p:cNvSpPr>
            <a:spLocks noChangeArrowheads="1"/>
          </p:cNvSpPr>
          <p:nvPr/>
        </p:nvSpPr>
        <p:spPr bwMode="auto">
          <a:xfrm>
            <a:off x="7185026" y="3090863"/>
            <a:ext cx="182563" cy="1825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77"/>
          <p:cNvGrpSpPr>
            <a:grpSpLocks/>
          </p:cNvGrpSpPr>
          <p:nvPr/>
        </p:nvGrpSpPr>
        <p:grpSpPr bwMode="auto">
          <a:xfrm>
            <a:off x="5578475" y="3092451"/>
            <a:ext cx="1606550" cy="182563"/>
            <a:chOff x="6546851" y="2882900"/>
            <a:chExt cx="1606549" cy="182563"/>
          </a:xfrm>
        </p:grpSpPr>
        <p:cxnSp>
          <p:nvCxnSpPr>
            <p:cNvPr id="35854" name="Straight Arrow Connector 69"/>
            <p:cNvCxnSpPr>
              <a:cxnSpLocks noChangeShapeType="1"/>
              <a:stCxn id="35860" idx="6"/>
              <a:endCxn id="16441" idx="2"/>
            </p:cNvCxnSpPr>
            <p:nvPr/>
          </p:nvCxnSpPr>
          <p:spPr bwMode="auto">
            <a:xfrm>
              <a:off x="8029554" y="2974182"/>
              <a:ext cx="123846" cy="796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grpSp>
          <p:nvGrpSpPr>
            <p:cNvPr id="3" name="Group 72"/>
            <p:cNvGrpSpPr>
              <a:grpSpLocks/>
            </p:cNvGrpSpPr>
            <p:nvPr/>
          </p:nvGrpSpPr>
          <p:grpSpPr bwMode="auto">
            <a:xfrm>
              <a:off x="6913545" y="2882900"/>
              <a:ext cx="1116009" cy="182563"/>
              <a:chOff x="6913545" y="2882900"/>
              <a:chExt cx="1116009" cy="182563"/>
            </a:xfrm>
          </p:grpSpPr>
          <p:grpSp>
            <p:nvGrpSpPr>
              <p:cNvPr id="4" name="Group 74"/>
              <p:cNvGrpSpPr>
                <a:grpSpLocks/>
              </p:cNvGrpSpPr>
              <p:nvPr/>
            </p:nvGrpSpPr>
            <p:grpSpPr bwMode="auto">
              <a:xfrm>
                <a:off x="6913545" y="2882900"/>
                <a:ext cx="1116009" cy="182563"/>
                <a:chOff x="4355" y="1816"/>
                <a:chExt cx="703" cy="115"/>
              </a:xfrm>
            </p:grpSpPr>
            <p:sp>
              <p:nvSpPr>
                <p:cNvPr id="35859" name="Oval 17"/>
                <p:cNvSpPr>
                  <a:spLocks noChangeArrowheads="1"/>
                </p:cNvSpPr>
                <p:nvPr/>
              </p:nvSpPr>
              <p:spPr bwMode="auto">
                <a:xfrm>
                  <a:off x="4355" y="1816"/>
                  <a:ext cx="115" cy="11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60" name="Oval 18"/>
                <p:cNvSpPr>
                  <a:spLocks noChangeArrowheads="1"/>
                </p:cNvSpPr>
                <p:nvPr/>
              </p:nvSpPr>
              <p:spPr bwMode="auto">
                <a:xfrm>
                  <a:off x="4943" y="1816"/>
                  <a:ext cx="115" cy="11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35858" name="Straight Arrow Connector 71"/>
              <p:cNvCxnSpPr>
                <a:cxnSpLocks noChangeShapeType="1"/>
                <a:stCxn id="35859" idx="6"/>
                <a:endCxn id="35860" idx="2"/>
              </p:cNvCxnSpPr>
              <p:nvPr/>
            </p:nvCxnSpPr>
            <p:spPr bwMode="auto">
              <a:xfrm>
                <a:off x="7096125" y="2974182"/>
                <a:ext cx="750888" cy="158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</p:grpSp>
        <p:cxnSp>
          <p:nvCxnSpPr>
            <p:cNvPr id="35856" name="Straight Arrow Connector 76"/>
            <p:cNvCxnSpPr>
              <a:cxnSpLocks noChangeShapeType="1"/>
              <a:stCxn id="16440" idx="6"/>
              <a:endCxn id="35859" idx="2"/>
            </p:cNvCxnSpPr>
            <p:nvPr/>
          </p:nvCxnSpPr>
          <p:spPr bwMode="auto">
            <a:xfrm flipV="1">
              <a:off x="6546851" y="2974182"/>
              <a:ext cx="366694" cy="796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5" name="Group 78"/>
          <p:cNvGrpSpPr>
            <a:grpSpLocks/>
          </p:cNvGrpSpPr>
          <p:nvPr/>
        </p:nvGrpSpPr>
        <p:grpSpPr bwMode="auto">
          <a:xfrm>
            <a:off x="5578475" y="3090863"/>
            <a:ext cx="1606550" cy="182562"/>
            <a:chOff x="6546851" y="2881313"/>
            <a:chExt cx="1606549" cy="182562"/>
          </a:xfrm>
        </p:grpSpPr>
        <p:cxnSp>
          <p:nvCxnSpPr>
            <p:cNvPr id="35847" name="Straight Arrow Connector 79"/>
            <p:cNvCxnSpPr>
              <a:cxnSpLocks noChangeShapeType="1"/>
              <a:endCxn id="35852" idx="2"/>
            </p:cNvCxnSpPr>
            <p:nvPr/>
          </p:nvCxnSpPr>
          <p:spPr bwMode="auto">
            <a:xfrm>
              <a:off x="6546851" y="2972594"/>
              <a:ext cx="417512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grpSp>
          <p:nvGrpSpPr>
            <p:cNvPr id="6" name="Group 73"/>
            <p:cNvGrpSpPr>
              <a:grpSpLocks/>
            </p:cNvGrpSpPr>
            <p:nvPr/>
          </p:nvGrpSpPr>
          <p:grpSpPr bwMode="auto">
            <a:xfrm>
              <a:off x="6964383" y="2881313"/>
              <a:ext cx="682627" cy="182562"/>
              <a:chOff x="6964383" y="2881313"/>
              <a:chExt cx="682627" cy="182562"/>
            </a:xfrm>
          </p:grpSpPr>
          <p:grpSp>
            <p:nvGrpSpPr>
              <p:cNvPr id="7" name="Group 77"/>
              <p:cNvGrpSpPr>
                <a:grpSpLocks/>
              </p:cNvGrpSpPr>
              <p:nvPr/>
            </p:nvGrpSpPr>
            <p:grpSpPr bwMode="auto">
              <a:xfrm>
                <a:off x="6964383" y="2881313"/>
                <a:ext cx="682627" cy="182562"/>
                <a:chOff x="4387" y="1815"/>
                <a:chExt cx="430" cy="115"/>
              </a:xfrm>
            </p:grpSpPr>
            <p:sp>
              <p:nvSpPr>
                <p:cNvPr id="35852" name="Oval 13"/>
                <p:cNvSpPr>
                  <a:spLocks noChangeArrowheads="1"/>
                </p:cNvSpPr>
                <p:nvPr/>
              </p:nvSpPr>
              <p:spPr bwMode="auto">
                <a:xfrm>
                  <a:off x="4387" y="1815"/>
                  <a:ext cx="115" cy="11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53" name="Oval 14"/>
                <p:cNvSpPr>
                  <a:spLocks noChangeArrowheads="1"/>
                </p:cNvSpPr>
                <p:nvPr/>
              </p:nvSpPr>
              <p:spPr bwMode="auto">
                <a:xfrm>
                  <a:off x="4702" y="1815"/>
                  <a:ext cx="115" cy="11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35851" name="Straight Arrow Connector 83"/>
              <p:cNvCxnSpPr>
                <a:cxnSpLocks noChangeShapeType="1"/>
                <a:stCxn id="35852" idx="6"/>
                <a:endCxn id="35853" idx="2"/>
              </p:cNvCxnSpPr>
              <p:nvPr/>
            </p:nvCxnSpPr>
            <p:spPr bwMode="auto">
              <a:xfrm>
                <a:off x="7146926" y="2972594"/>
                <a:ext cx="317500" cy="158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</p:grpSp>
        <p:cxnSp>
          <p:nvCxnSpPr>
            <p:cNvPr id="35849" name="Straight Arrow Connector 81"/>
            <p:cNvCxnSpPr>
              <a:cxnSpLocks noChangeShapeType="1"/>
              <a:stCxn id="35853" idx="6"/>
            </p:cNvCxnSpPr>
            <p:nvPr/>
          </p:nvCxnSpPr>
          <p:spPr bwMode="auto">
            <a:xfrm>
              <a:off x="7646989" y="2972594"/>
              <a:ext cx="506411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7AF8975-09E6-4136-AD82-12019F186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0A4C-35C2-426C-BA3C-A15C9938D841}" type="datetime1">
              <a:rPr lang="en-US" smtClean="0"/>
              <a:t>11/19/2020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E8C17F-319D-4435-BD76-8FD91BEA5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  <p:bldP spid="16440" grpId="0" animBg="1"/>
      <p:bldP spid="1644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437476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ＭＳ Ｐゴシック" pitchFamily="1" charset="-128"/>
              </a:rPr>
              <a:t>Interval Scale: </a:t>
            </a:r>
            <a:r>
              <a:rPr lang="en-US" b="0" dirty="0">
                <a:solidFill>
                  <a:schemeClr val="tx1"/>
                </a:solidFill>
                <a:ea typeface="ＭＳ Ｐゴシック" pitchFamily="1" charset="-128"/>
              </a:rPr>
              <a:t>Which stat is appropriate?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ea typeface="ＭＳ Ｐゴシック" pitchFamily="1" charset="-128"/>
              </a:rPr>
              <a:t>Differences between scores are meaningful</a:t>
            </a:r>
          </a:p>
          <a:p>
            <a:pPr lvl="1"/>
            <a:r>
              <a:rPr lang="en-US" sz="2000" dirty="0">
                <a:ea typeface="ＭＳ Ｐゴシック" pitchFamily="1" charset="-128"/>
              </a:rPr>
              <a:t>Today 4° warmer than yesterday</a:t>
            </a:r>
          </a:p>
          <a:p>
            <a:r>
              <a:rPr lang="en-US" sz="2400" dirty="0">
                <a:ea typeface="ＭＳ Ｐゴシック" pitchFamily="1" charset="-128"/>
              </a:rPr>
              <a:t>Ratios of scores can be misleading</a:t>
            </a:r>
          </a:p>
          <a:p>
            <a:pPr lvl="1"/>
            <a:r>
              <a:rPr lang="en-US" sz="2000" dirty="0">
                <a:ea typeface="ＭＳ Ｐゴシック" pitchFamily="1" charset="-128"/>
              </a:rPr>
              <a:t>20C is not twice as hot as 10C</a:t>
            </a:r>
          </a:p>
          <a:p>
            <a:pPr lvl="1"/>
            <a:r>
              <a:rPr lang="en-US" sz="2000" dirty="0">
                <a:ea typeface="ＭＳ Ｐゴシック" pitchFamily="1" charset="-128"/>
              </a:rPr>
              <a:t>20C = 293K; 10C = 183K</a:t>
            </a:r>
          </a:p>
          <a:p>
            <a:pPr lvl="1"/>
            <a:r>
              <a:rPr lang="en-US" sz="2000" dirty="0">
                <a:ea typeface="ＭＳ Ｐゴシック" pitchFamily="1" charset="-128"/>
              </a:rPr>
              <a:t>Also consider IQ tests</a:t>
            </a:r>
          </a:p>
          <a:p>
            <a:pPr lvl="1"/>
            <a:r>
              <a:rPr lang="en-US" sz="2000" dirty="0">
                <a:ea typeface="ＭＳ Ｐゴシック" pitchFamily="1" charset="-128"/>
              </a:rPr>
              <a:t>No real zero point</a:t>
            </a:r>
          </a:p>
          <a:p>
            <a:r>
              <a:rPr lang="en-US" sz="2400" dirty="0">
                <a:ea typeface="ＭＳ Ｐゴシック" pitchFamily="1" charset="-128"/>
              </a:rPr>
              <a:t>Mathematical notion of subtraction (–, &gt;, =)</a:t>
            </a:r>
          </a:p>
          <a:p>
            <a:r>
              <a:rPr lang="en-US" sz="2400" dirty="0">
                <a:ea typeface="ＭＳ Ｐゴシック" pitchFamily="1" charset="-128"/>
              </a:rPr>
              <a:t>Additional meaningful statistics</a:t>
            </a:r>
          </a:p>
          <a:p>
            <a:pPr lvl="1"/>
            <a:r>
              <a:rPr lang="en-US" sz="2000" dirty="0">
                <a:ea typeface="ＭＳ Ｐゴシック" pitchFamily="1" charset="-128"/>
              </a:rPr>
              <a:t>Mean</a:t>
            </a:r>
          </a:p>
          <a:p>
            <a:pPr lvl="1"/>
            <a:r>
              <a:rPr lang="en-US" sz="2000" dirty="0">
                <a:ea typeface="ＭＳ Ｐゴシック" pitchFamily="1" charset="-128"/>
              </a:rPr>
              <a:t>Variance, standard deviation</a:t>
            </a:r>
          </a:p>
          <a:p>
            <a:endParaRPr lang="en-US" sz="2400" dirty="0">
              <a:ea typeface="ＭＳ Ｐゴシック" pitchFamily="1" charset="-128"/>
            </a:endParaRP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7026276" y="3321050"/>
            <a:ext cx="2392363" cy="184150"/>
            <a:chOff x="3602" y="2303"/>
            <a:chExt cx="1507" cy="116"/>
          </a:xfrm>
        </p:grpSpPr>
        <p:sp>
          <p:nvSpPr>
            <p:cNvPr id="37899" name="Line 23"/>
            <p:cNvSpPr>
              <a:spLocks noChangeShapeType="1"/>
            </p:cNvSpPr>
            <p:nvPr/>
          </p:nvSpPr>
          <p:spPr bwMode="auto">
            <a:xfrm>
              <a:off x="3602" y="2363"/>
              <a:ext cx="15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7900" name="Oval 24"/>
            <p:cNvSpPr>
              <a:spLocks noChangeArrowheads="1"/>
            </p:cNvSpPr>
            <p:nvPr/>
          </p:nvSpPr>
          <p:spPr bwMode="auto">
            <a:xfrm>
              <a:off x="3881" y="2303"/>
              <a:ext cx="115" cy="11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1" name="Oval 25"/>
            <p:cNvSpPr>
              <a:spLocks noChangeArrowheads="1"/>
            </p:cNvSpPr>
            <p:nvPr/>
          </p:nvSpPr>
          <p:spPr bwMode="auto">
            <a:xfrm>
              <a:off x="4166" y="2303"/>
              <a:ext cx="115" cy="11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2" name="Oval 26"/>
            <p:cNvSpPr>
              <a:spLocks noChangeArrowheads="1"/>
            </p:cNvSpPr>
            <p:nvPr/>
          </p:nvSpPr>
          <p:spPr bwMode="auto">
            <a:xfrm>
              <a:off x="4742" y="2303"/>
              <a:ext cx="115" cy="11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3" name="Oval 29"/>
            <p:cNvSpPr>
              <a:spLocks noChangeArrowheads="1"/>
            </p:cNvSpPr>
            <p:nvPr/>
          </p:nvSpPr>
          <p:spPr bwMode="auto">
            <a:xfrm>
              <a:off x="4454" y="2304"/>
              <a:ext cx="115" cy="11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7381876" y="3321050"/>
            <a:ext cx="2392363" cy="184150"/>
            <a:chOff x="3594" y="2303"/>
            <a:chExt cx="1507" cy="116"/>
          </a:xfrm>
        </p:grpSpPr>
        <p:sp>
          <p:nvSpPr>
            <p:cNvPr id="37894" name="Line 43"/>
            <p:cNvSpPr>
              <a:spLocks noChangeShapeType="1"/>
            </p:cNvSpPr>
            <p:nvPr/>
          </p:nvSpPr>
          <p:spPr bwMode="auto">
            <a:xfrm>
              <a:off x="3594" y="2363"/>
              <a:ext cx="15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7895" name="Oval 44"/>
            <p:cNvSpPr>
              <a:spLocks noChangeArrowheads="1"/>
            </p:cNvSpPr>
            <p:nvPr/>
          </p:nvSpPr>
          <p:spPr bwMode="auto">
            <a:xfrm>
              <a:off x="3873" y="2303"/>
              <a:ext cx="115" cy="11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6" name="Oval 45"/>
            <p:cNvSpPr>
              <a:spLocks noChangeArrowheads="1"/>
            </p:cNvSpPr>
            <p:nvPr/>
          </p:nvSpPr>
          <p:spPr bwMode="auto">
            <a:xfrm>
              <a:off x="4158" y="2303"/>
              <a:ext cx="115" cy="11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7" name="Oval 46"/>
            <p:cNvSpPr>
              <a:spLocks noChangeArrowheads="1"/>
            </p:cNvSpPr>
            <p:nvPr/>
          </p:nvSpPr>
          <p:spPr bwMode="auto">
            <a:xfrm>
              <a:off x="4734" y="2303"/>
              <a:ext cx="115" cy="11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8" name="Oval 47"/>
            <p:cNvSpPr>
              <a:spLocks noChangeArrowheads="1"/>
            </p:cNvSpPr>
            <p:nvPr/>
          </p:nvSpPr>
          <p:spPr bwMode="auto">
            <a:xfrm>
              <a:off x="4446" y="2304"/>
              <a:ext cx="115" cy="11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217" name="Line 49"/>
          <p:cNvSpPr>
            <a:spLocks noChangeShapeType="1"/>
          </p:cNvSpPr>
          <p:nvPr/>
        </p:nvSpPr>
        <p:spPr bwMode="auto">
          <a:xfrm>
            <a:off x="7904163" y="3197225"/>
            <a:ext cx="1390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A4595-FE93-480F-A1C0-B8E2C03CC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F2AE-321E-4908-9F60-712D58DE49D7}" type="datetime1">
              <a:rPr lang="en-US" smtClean="0"/>
              <a:t>11/19/2020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F30F49-9525-4409-882D-5BFCCC087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  <p:bldP spid="72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437476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ＭＳ Ｐゴシック" pitchFamily="1" charset="-128"/>
              </a:rPr>
              <a:t>Ratio Scale: </a:t>
            </a:r>
            <a:r>
              <a:rPr lang="en-US" b="0" dirty="0">
                <a:solidFill>
                  <a:schemeClr val="tx1"/>
                </a:solidFill>
                <a:ea typeface="ＭＳ Ｐゴシック" pitchFamily="1" charset="-128"/>
              </a:rPr>
              <a:t>Which stat is appropriate?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ＭＳ Ｐゴシック" pitchFamily="1" charset="-128"/>
              </a:rPr>
              <a:t>Zero is meaningful</a:t>
            </a:r>
          </a:p>
          <a:p>
            <a:pPr lvl="1"/>
            <a:r>
              <a:rPr lang="en-US" dirty="0">
                <a:ea typeface="ＭＳ Ｐゴシック" pitchFamily="1" charset="-128"/>
              </a:rPr>
              <a:t>Physical properties.</a:t>
            </a:r>
          </a:p>
          <a:p>
            <a:pPr lvl="1"/>
            <a:r>
              <a:rPr lang="en-US" dirty="0">
                <a:ea typeface="ＭＳ Ｐゴシック" pitchFamily="1" charset="-128"/>
              </a:rPr>
              <a:t>Weight, time, etc.</a:t>
            </a:r>
          </a:p>
          <a:p>
            <a:r>
              <a:rPr lang="en-US" dirty="0">
                <a:ea typeface="ＭＳ Ｐゴシック" pitchFamily="1" charset="-128"/>
              </a:rPr>
              <a:t>Ratios between scores make sense</a:t>
            </a:r>
          </a:p>
          <a:p>
            <a:pPr lvl="1"/>
            <a:r>
              <a:rPr lang="en-US" dirty="0">
                <a:ea typeface="ＭＳ Ｐゴシック" pitchFamily="1" charset="-128"/>
              </a:rPr>
              <a:t>Twice as heavy, twice as long</a:t>
            </a:r>
          </a:p>
          <a:p>
            <a:r>
              <a:rPr lang="en-US" dirty="0">
                <a:ea typeface="ＭＳ Ｐゴシック" pitchFamily="1" charset="-128"/>
              </a:rPr>
              <a:t>Mathematical notion of division (/, –, &gt;, =)</a:t>
            </a:r>
          </a:p>
          <a:p>
            <a:r>
              <a:rPr lang="en-US" dirty="0">
                <a:ea typeface="ＭＳ Ｐゴシック" pitchFamily="1" charset="-128"/>
              </a:rPr>
              <a:t>No notable new statistics</a:t>
            </a:r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6770688" y="1919289"/>
            <a:ext cx="2392362" cy="541337"/>
            <a:chOff x="3666" y="2767"/>
            <a:chExt cx="1507" cy="341"/>
          </a:xfrm>
        </p:grpSpPr>
        <p:sp>
          <p:nvSpPr>
            <p:cNvPr id="39940" name="Line 61"/>
            <p:cNvSpPr>
              <a:spLocks noChangeShapeType="1"/>
            </p:cNvSpPr>
            <p:nvPr/>
          </p:nvSpPr>
          <p:spPr bwMode="auto">
            <a:xfrm>
              <a:off x="3666" y="2827"/>
              <a:ext cx="15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9941" name="Oval 62"/>
            <p:cNvSpPr>
              <a:spLocks noChangeArrowheads="1"/>
            </p:cNvSpPr>
            <p:nvPr/>
          </p:nvSpPr>
          <p:spPr bwMode="auto">
            <a:xfrm>
              <a:off x="3801" y="2767"/>
              <a:ext cx="115" cy="11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2" name="Oval 63"/>
            <p:cNvSpPr>
              <a:spLocks noChangeArrowheads="1"/>
            </p:cNvSpPr>
            <p:nvPr/>
          </p:nvSpPr>
          <p:spPr bwMode="auto">
            <a:xfrm>
              <a:off x="4086" y="2767"/>
              <a:ext cx="115" cy="11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3" name="Oval 64"/>
            <p:cNvSpPr>
              <a:spLocks noChangeArrowheads="1"/>
            </p:cNvSpPr>
            <p:nvPr/>
          </p:nvSpPr>
          <p:spPr bwMode="auto">
            <a:xfrm>
              <a:off x="4952" y="2767"/>
              <a:ext cx="115" cy="11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4" name="Oval 65"/>
            <p:cNvSpPr>
              <a:spLocks noChangeArrowheads="1"/>
            </p:cNvSpPr>
            <p:nvPr/>
          </p:nvSpPr>
          <p:spPr bwMode="auto">
            <a:xfrm>
              <a:off x="4374" y="2768"/>
              <a:ext cx="115" cy="115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5" name="Oval 66"/>
            <p:cNvSpPr>
              <a:spLocks noChangeArrowheads="1"/>
            </p:cNvSpPr>
            <p:nvPr/>
          </p:nvSpPr>
          <p:spPr bwMode="auto">
            <a:xfrm>
              <a:off x="4662" y="2767"/>
              <a:ext cx="115" cy="11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6" name="Text Box 67"/>
            <p:cNvSpPr txBox="1">
              <a:spLocks noChangeArrowheads="1"/>
            </p:cNvSpPr>
            <p:nvPr/>
          </p:nvSpPr>
          <p:spPr bwMode="auto">
            <a:xfrm>
              <a:off x="4337" y="287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73C5D4-E437-4D49-859C-B5AA642EA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E143-59FA-4DFF-8D2E-0D6ED9DBCC3C}" type="datetime1">
              <a:rPr lang="en-US" smtClean="0"/>
              <a:t>11/19/2020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C3EAD-4C36-43BB-968F-6DA1DC770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>
          <a:xfrm>
            <a:off x="2859309" y="365125"/>
            <a:ext cx="6497416" cy="1325563"/>
          </a:xfrm>
        </p:spPr>
        <p:txBody>
          <a:bodyPr/>
          <a:lstStyle/>
          <a:p>
            <a:r>
              <a:rPr lang="en-US">
                <a:ea typeface="ＭＳ Ｐゴシック" pitchFamily="1" charset="-128"/>
              </a:rPr>
              <a:t>Summary of Scale Types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298950" y="2176463"/>
          <a:ext cx="5780088" cy="3627438"/>
        </p:xfrm>
        <a:graphic>
          <a:graphicData uri="http://schemas.openxmlformats.org/drawingml/2006/table">
            <a:tbl>
              <a:tblPr/>
              <a:tblGrid>
                <a:gridCol w="110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0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2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5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10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Scale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Meaningful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Operations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Mode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Median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Mean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Nominal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=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Ordinal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&gt; =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Interval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– &gt; =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Ratio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/ – &gt; =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2015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56463" y="3097213"/>
            <a:ext cx="33655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016" name="Pictur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56463" y="3851275"/>
            <a:ext cx="33655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017" name="Picture 6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56463" y="4595813"/>
            <a:ext cx="33655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018" name="Picture 7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56463" y="5292725"/>
            <a:ext cx="33655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019" name="Picture 8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1989" y="3851275"/>
            <a:ext cx="338137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020" name="Picture 9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1989" y="4595813"/>
            <a:ext cx="338137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021" name="Picture 10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1989" y="5292725"/>
            <a:ext cx="338137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022" name="Picture 1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56725" y="4595813"/>
            <a:ext cx="33655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023" name="Picture 1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56725" y="5292725"/>
            <a:ext cx="33655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024" name="Cross 13"/>
          <p:cNvSpPr>
            <a:spLocks noChangeArrowheads="1"/>
          </p:cNvSpPr>
          <p:nvPr/>
        </p:nvSpPr>
        <p:spPr bwMode="auto">
          <a:xfrm rot="-2700000">
            <a:off x="8266114" y="3074989"/>
            <a:ext cx="338137" cy="338137"/>
          </a:xfrm>
          <a:prstGeom prst="plus">
            <a:avLst>
              <a:gd name="adj" fmla="val 39111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25" name="Cross 14"/>
          <p:cNvSpPr>
            <a:spLocks noChangeArrowheads="1"/>
          </p:cNvSpPr>
          <p:nvPr/>
        </p:nvSpPr>
        <p:spPr bwMode="auto">
          <a:xfrm rot="-2700000">
            <a:off x="9337676" y="3073401"/>
            <a:ext cx="339725" cy="339725"/>
          </a:xfrm>
          <a:prstGeom prst="plus">
            <a:avLst>
              <a:gd name="adj" fmla="val 39111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26" name="Cross 15"/>
          <p:cNvSpPr>
            <a:spLocks noChangeArrowheads="1"/>
          </p:cNvSpPr>
          <p:nvPr/>
        </p:nvSpPr>
        <p:spPr bwMode="auto">
          <a:xfrm rot="-2700000">
            <a:off x="9337676" y="3822700"/>
            <a:ext cx="339725" cy="338138"/>
          </a:xfrm>
          <a:prstGeom prst="plus">
            <a:avLst>
              <a:gd name="adj" fmla="val 39111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268538" y="2978151"/>
            <a:ext cx="1255712" cy="525463"/>
            <a:chOff x="2983" y="1033"/>
            <a:chExt cx="791" cy="331"/>
          </a:xfrm>
        </p:grpSpPr>
        <p:sp>
          <p:nvSpPr>
            <p:cNvPr id="42054" name="Oval 6"/>
            <p:cNvSpPr>
              <a:spLocks noChangeArrowheads="1"/>
            </p:cNvSpPr>
            <p:nvPr/>
          </p:nvSpPr>
          <p:spPr bwMode="auto">
            <a:xfrm>
              <a:off x="2983" y="1033"/>
              <a:ext cx="115" cy="11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55" name="Oval 7"/>
            <p:cNvSpPr>
              <a:spLocks noChangeArrowheads="1"/>
            </p:cNvSpPr>
            <p:nvPr/>
          </p:nvSpPr>
          <p:spPr bwMode="auto">
            <a:xfrm>
              <a:off x="3339" y="1069"/>
              <a:ext cx="115" cy="11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56" name="Oval 8"/>
            <p:cNvSpPr>
              <a:spLocks noChangeArrowheads="1"/>
            </p:cNvSpPr>
            <p:nvPr/>
          </p:nvSpPr>
          <p:spPr bwMode="auto">
            <a:xfrm>
              <a:off x="3191" y="1249"/>
              <a:ext cx="115" cy="11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57" name="Oval 9"/>
            <p:cNvSpPr>
              <a:spLocks noChangeArrowheads="1"/>
            </p:cNvSpPr>
            <p:nvPr/>
          </p:nvSpPr>
          <p:spPr bwMode="auto">
            <a:xfrm>
              <a:off x="3487" y="1248"/>
              <a:ext cx="115" cy="11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58" name="Oval 10"/>
            <p:cNvSpPr>
              <a:spLocks noChangeArrowheads="1"/>
            </p:cNvSpPr>
            <p:nvPr/>
          </p:nvSpPr>
          <p:spPr bwMode="auto">
            <a:xfrm>
              <a:off x="3659" y="1062"/>
              <a:ext cx="115" cy="11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1962150" y="4619625"/>
            <a:ext cx="1938338" cy="184150"/>
            <a:chOff x="3738" y="2303"/>
            <a:chExt cx="1221" cy="116"/>
          </a:xfrm>
        </p:grpSpPr>
        <p:sp>
          <p:nvSpPr>
            <p:cNvPr id="42049" name="Line 43"/>
            <p:cNvSpPr>
              <a:spLocks noChangeShapeType="1"/>
            </p:cNvSpPr>
            <p:nvPr/>
          </p:nvSpPr>
          <p:spPr bwMode="auto">
            <a:xfrm>
              <a:off x="3738" y="2363"/>
              <a:ext cx="12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2050" name="Oval 44"/>
            <p:cNvSpPr>
              <a:spLocks noChangeArrowheads="1"/>
            </p:cNvSpPr>
            <p:nvPr/>
          </p:nvSpPr>
          <p:spPr bwMode="auto">
            <a:xfrm>
              <a:off x="3873" y="2303"/>
              <a:ext cx="115" cy="11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51" name="Oval 45"/>
            <p:cNvSpPr>
              <a:spLocks noChangeArrowheads="1"/>
            </p:cNvSpPr>
            <p:nvPr/>
          </p:nvSpPr>
          <p:spPr bwMode="auto">
            <a:xfrm>
              <a:off x="4158" y="2303"/>
              <a:ext cx="115" cy="11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52" name="Oval 46"/>
            <p:cNvSpPr>
              <a:spLocks noChangeArrowheads="1"/>
            </p:cNvSpPr>
            <p:nvPr/>
          </p:nvSpPr>
          <p:spPr bwMode="auto">
            <a:xfrm>
              <a:off x="4734" y="2303"/>
              <a:ext cx="115" cy="11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53" name="Oval 47"/>
            <p:cNvSpPr>
              <a:spLocks noChangeArrowheads="1"/>
            </p:cNvSpPr>
            <p:nvPr/>
          </p:nvSpPr>
          <p:spPr bwMode="auto">
            <a:xfrm>
              <a:off x="4446" y="2304"/>
              <a:ext cx="115" cy="11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1930401" y="3884613"/>
            <a:ext cx="1971675" cy="184150"/>
            <a:chOff x="6364288" y="2881313"/>
            <a:chExt cx="1971675" cy="184150"/>
          </a:xfrm>
        </p:grpSpPr>
        <p:sp>
          <p:nvSpPr>
            <p:cNvPr id="42039" name="Oval 12"/>
            <p:cNvSpPr>
              <a:spLocks noChangeArrowheads="1"/>
            </p:cNvSpPr>
            <p:nvPr/>
          </p:nvSpPr>
          <p:spPr bwMode="auto">
            <a:xfrm>
              <a:off x="6364288" y="2881313"/>
              <a:ext cx="182563" cy="18256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0" name="Oval 15"/>
            <p:cNvSpPr>
              <a:spLocks noChangeArrowheads="1"/>
            </p:cNvSpPr>
            <p:nvPr/>
          </p:nvSpPr>
          <p:spPr bwMode="auto">
            <a:xfrm>
              <a:off x="8153400" y="2881313"/>
              <a:ext cx="182563" cy="18256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6546851" y="2882900"/>
              <a:ext cx="1606549" cy="182563"/>
              <a:chOff x="6546851" y="2882900"/>
              <a:chExt cx="1606549" cy="182563"/>
            </a:xfrm>
          </p:grpSpPr>
          <p:cxnSp>
            <p:nvCxnSpPr>
              <p:cNvPr id="42042" name="Straight Arrow Connector 38"/>
              <p:cNvCxnSpPr>
                <a:cxnSpLocks noChangeShapeType="1"/>
                <a:stCxn id="42048" idx="6"/>
                <a:endCxn id="42040" idx="2"/>
              </p:cNvCxnSpPr>
              <p:nvPr/>
            </p:nvCxnSpPr>
            <p:spPr bwMode="auto">
              <a:xfrm flipV="1">
                <a:off x="7962711" y="2972594"/>
                <a:ext cx="190689" cy="158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grpSp>
            <p:nvGrpSpPr>
              <p:cNvPr id="7" name="Group 72"/>
              <p:cNvGrpSpPr>
                <a:grpSpLocks/>
              </p:cNvGrpSpPr>
              <p:nvPr/>
            </p:nvGrpSpPr>
            <p:grpSpPr bwMode="auto">
              <a:xfrm>
                <a:off x="6913545" y="2882900"/>
                <a:ext cx="1049334" cy="182563"/>
                <a:chOff x="6913545" y="2882900"/>
                <a:chExt cx="1049334" cy="182563"/>
              </a:xfrm>
            </p:grpSpPr>
            <p:grpSp>
              <p:nvGrpSpPr>
                <p:cNvPr id="8" name="Group 74"/>
                <p:cNvGrpSpPr>
                  <a:grpSpLocks/>
                </p:cNvGrpSpPr>
                <p:nvPr/>
              </p:nvGrpSpPr>
              <p:grpSpPr bwMode="auto">
                <a:xfrm>
                  <a:off x="6913545" y="2882900"/>
                  <a:ext cx="1049334" cy="182563"/>
                  <a:chOff x="4355" y="1816"/>
                  <a:chExt cx="661" cy="115"/>
                </a:xfrm>
              </p:grpSpPr>
              <p:sp>
                <p:nvSpPr>
                  <p:cNvPr id="42047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4355" y="1816"/>
                    <a:ext cx="115" cy="115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2048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4901" y="1816"/>
                    <a:ext cx="115" cy="115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42046" name="Straight Arrow Connector 42"/>
                <p:cNvCxnSpPr>
                  <a:cxnSpLocks noChangeShapeType="1"/>
                  <a:stCxn id="42047" idx="6"/>
                  <a:endCxn id="42048" idx="2"/>
                </p:cNvCxnSpPr>
                <p:nvPr/>
              </p:nvCxnSpPr>
              <p:spPr bwMode="auto">
                <a:xfrm>
                  <a:off x="7096107" y="2974182"/>
                  <a:ext cx="684042" cy="158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arrow" w="med" len="med"/>
                </a:ln>
              </p:spPr>
            </p:cxnSp>
          </p:grpSp>
          <p:cxnSp>
            <p:nvCxnSpPr>
              <p:cNvPr id="42044" name="Straight Arrow Connector 40"/>
              <p:cNvCxnSpPr>
                <a:cxnSpLocks noChangeShapeType="1"/>
                <a:stCxn id="42039" idx="6"/>
                <a:endCxn id="42047" idx="2"/>
              </p:cNvCxnSpPr>
              <p:nvPr/>
            </p:nvCxnSpPr>
            <p:spPr bwMode="auto">
              <a:xfrm>
                <a:off x="6546851" y="2972594"/>
                <a:ext cx="366712" cy="158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</p:grpSp>
      </p:grpSp>
      <p:grpSp>
        <p:nvGrpSpPr>
          <p:cNvPr id="9" name="Group 70"/>
          <p:cNvGrpSpPr>
            <a:grpSpLocks/>
          </p:cNvGrpSpPr>
          <p:nvPr/>
        </p:nvGrpSpPr>
        <p:grpSpPr bwMode="auto">
          <a:xfrm>
            <a:off x="1965325" y="5316539"/>
            <a:ext cx="1938338" cy="542925"/>
            <a:chOff x="164592" y="4830070"/>
            <a:chExt cx="1938338" cy="543125"/>
          </a:xfrm>
        </p:grpSpPr>
        <p:sp>
          <p:nvSpPr>
            <p:cNvPr id="42031" name="Text Box 67"/>
            <p:cNvSpPr txBox="1">
              <a:spLocks noChangeArrowheads="1"/>
            </p:cNvSpPr>
            <p:nvPr/>
          </p:nvSpPr>
          <p:spPr bwMode="auto">
            <a:xfrm>
              <a:off x="999839" y="5006483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grpSp>
          <p:nvGrpSpPr>
            <p:cNvPr id="10" name="Group 48"/>
            <p:cNvGrpSpPr>
              <a:grpSpLocks/>
            </p:cNvGrpSpPr>
            <p:nvPr/>
          </p:nvGrpSpPr>
          <p:grpSpPr bwMode="auto">
            <a:xfrm>
              <a:off x="164592" y="4830070"/>
              <a:ext cx="1938338" cy="184150"/>
              <a:chOff x="3738" y="2303"/>
              <a:chExt cx="1221" cy="116"/>
            </a:xfrm>
          </p:grpSpPr>
          <p:sp>
            <p:nvSpPr>
              <p:cNvPr id="42034" name="Line 43"/>
              <p:cNvSpPr>
                <a:spLocks noChangeShapeType="1"/>
              </p:cNvSpPr>
              <p:nvPr/>
            </p:nvSpPr>
            <p:spPr bwMode="auto">
              <a:xfrm>
                <a:off x="3738" y="2363"/>
                <a:ext cx="122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2035" name="Oval 44"/>
              <p:cNvSpPr>
                <a:spLocks noChangeArrowheads="1"/>
              </p:cNvSpPr>
              <p:nvPr/>
            </p:nvSpPr>
            <p:spPr bwMode="auto">
              <a:xfrm>
                <a:off x="3873" y="2303"/>
                <a:ext cx="115" cy="11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36" name="Oval 45"/>
              <p:cNvSpPr>
                <a:spLocks noChangeArrowheads="1"/>
              </p:cNvSpPr>
              <p:nvPr/>
            </p:nvSpPr>
            <p:spPr bwMode="auto">
              <a:xfrm>
                <a:off x="4158" y="2303"/>
                <a:ext cx="115" cy="11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37" name="Oval 46"/>
              <p:cNvSpPr>
                <a:spLocks noChangeArrowheads="1"/>
              </p:cNvSpPr>
              <p:nvPr/>
            </p:nvSpPr>
            <p:spPr bwMode="auto">
              <a:xfrm>
                <a:off x="4734" y="2303"/>
                <a:ext cx="115" cy="11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38" name="Oval 47"/>
              <p:cNvSpPr>
                <a:spLocks noChangeArrowheads="1"/>
              </p:cNvSpPr>
              <p:nvPr/>
            </p:nvSpPr>
            <p:spPr bwMode="auto">
              <a:xfrm>
                <a:off x="4446" y="2304"/>
                <a:ext cx="115" cy="11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033" name="Oval 65"/>
            <p:cNvSpPr>
              <a:spLocks noChangeArrowheads="1"/>
            </p:cNvSpPr>
            <p:nvPr/>
          </p:nvSpPr>
          <p:spPr bwMode="auto">
            <a:xfrm>
              <a:off x="1058576" y="4833445"/>
              <a:ext cx="182563" cy="182562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DB878C3-3E27-40D1-9DF0-097EB9011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C306-9D1C-4D13-8119-7D0E35DB64E8}" type="datetime1">
              <a:rPr lang="en-US" smtClean="0"/>
              <a:t>11/19/2020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1861685-ABBD-4AB9-9F7E-B39B409F8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CE90-B29F-4709-A514-D112B7F94586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2288" y="365125"/>
            <a:ext cx="6400800" cy="1325563"/>
          </a:xfrm>
        </p:spPr>
        <p:txBody>
          <a:bodyPr/>
          <a:lstStyle/>
          <a:p>
            <a:r>
              <a:rPr lang="en-CA" dirty="0"/>
              <a:t>Measurement and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947" y="1600202"/>
            <a:ext cx="10525539" cy="4853135"/>
          </a:xfrm>
        </p:spPr>
        <p:txBody>
          <a:bodyPr>
            <a:normAutofit/>
          </a:bodyPr>
          <a:lstStyle/>
          <a:p>
            <a:r>
              <a:rPr lang="en-CA" dirty="0"/>
              <a:t>Measurement is the comparison of a value to a standard.</a:t>
            </a:r>
          </a:p>
          <a:p>
            <a:pPr lvl="1"/>
            <a:r>
              <a:rPr lang="en-CA" dirty="0"/>
              <a:t>e.g., </a:t>
            </a:r>
            <a:r>
              <a:rPr lang="en-CA" i="1" dirty="0"/>
              <a:t>P</a:t>
            </a:r>
            <a:r>
              <a:rPr lang="en-CA" dirty="0"/>
              <a:t> units of </a:t>
            </a:r>
            <a:r>
              <a:rPr lang="en-CA" i="1" dirty="0"/>
              <a:t>K</a:t>
            </a:r>
          </a:p>
          <a:p>
            <a:pPr lvl="1"/>
            <a:r>
              <a:rPr lang="en-CA" dirty="0"/>
              <a:t>i.e.</a:t>
            </a:r>
            <a:r>
              <a:rPr lang="en-CA" i="1" dirty="0"/>
              <a:t>, </a:t>
            </a:r>
            <a:r>
              <a:rPr lang="en-CA" dirty="0"/>
              <a:t>we can only have 0.5 inches, if know what 1 inch means.</a:t>
            </a:r>
            <a:endParaRPr lang="en-CA" i="1" dirty="0"/>
          </a:p>
          <a:p>
            <a:endParaRPr lang="en-CA" i="1" dirty="0"/>
          </a:p>
          <a:p>
            <a:r>
              <a:rPr lang="en-CA" dirty="0"/>
              <a:t>Data are the result of measurement.</a:t>
            </a:r>
          </a:p>
          <a:p>
            <a:endParaRPr lang="en-CA" dirty="0"/>
          </a:p>
          <a:p>
            <a:r>
              <a:rPr lang="en-CA" dirty="0"/>
              <a:t>In statistics, we want to measure variables in samples of data.</a:t>
            </a:r>
          </a:p>
          <a:p>
            <a:pPr lvl="1"/>
            <a:r>
              <a:rPr lang="en-CA" dirty="0"/>
              <a:t>Describe the </a:t>
            </a:r>
            <a:r>
              <a:rPr lang="en-CA" b="1" dirty="0">
                <a:solidFill>
                  <a:schemeClr val="accent5"/>
                </a:solidFill>
              </a:rPr>
              <a:t>sample</a:t>
            </a:r>
            <a:r>
              <a:rPr lang="en-CA" dirty="0"/>
              <a:t>.</a:t>
            </a:r>
          </a:p>
          <a:p>
            <a:pPr lvl="1"/>
            <a:r>
              <a:rPr lang="en-CA" dirty="0"/>
              <a:t>Infer something about the </a:t>
            </a:r>
            <a:r>
              <a:rPr lang="en-CA" b="1" dirty="0">
                <a:solidFill>
                  <a:schemeClr val="accent1"/>
                </a:solidFill>
              </a:rPr>
              <a:t>population</a:t>
            </a:r>
            <a:r>
              <a:rPr lang="en-CA" dirty="0"/>
              <a:t> based on the </a:t>
            </a:r>
            <a:r>
              <a:rPr lang="en-CA" b="1" dirty="0">
                <a:solidFill>
                  <a:schemeClr val="accent5"/>
                </a:solidFill>
              </a:rPr>
              <a:t>sample</a:t>
            </a:r>
            <a:r>
              <a:rPr lang="en-CA" dirty="0"/>
              <a:t>.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9365" y="365125"/>
            <a:ext cx="5476462" cy="1325563"/>
          </a:xfrm>
        </p:spPr>
        <p:txBody>
          <a:bodyPr/>
          <a:lstStyle/>
          <a:p>
            <a:r>
              <a:rPr lang="en-CA" dirty="0"/>
              <a:t>Types of variables</a:t>
            </a:r>
          </a:p>
        </p:txBody>
      </p:sp>
      <p:pic>
        <p:nvPicPr>
          <p:cNvPr id="20482" name="Picture 2" descr="https://www.theholisticdirectory.co.uk/images/articles/colour-rainbo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1624" y="1447662"/>
            <a:ext cx="6768752" cy="5076564"/>
          </a:xfrm>
          <a:prstGeom prst="rect">
            <a:avLst/>
          </a:prstGeom>
          <a:noFill/>
        </p:spPr>
      </p:pic>
      <p:grpSp>
        <p:nvGrpSpPr>
          <p:cNvPr id="12" name="Group 11"/>
          <p:cNvGrpSpPr/>
          <p:nvPr/>
        </p:nvGrpSpPr>
        <p:grpSpPr>
          <a:xfrm>
            <a:off x="2711625" y="4899991"/>
            <a:ext cx="6768752" cy="1368848"/>
            <a:chOff x="323528" y="4653136"/>
            <a:chExt cx="8748464" cy="162979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20484" name="Picture 4" descr="http://science.hq.nasa.gov/kids/imagers/ems/visible.gif"/>
            <p:cNvPicPr>
              <a:picLocks noChangeAspect="1" noChangeArrowheads="1"/>
            </p:cNvPicPr>
            <p:nvPr/>
          </p:nvPicPr>
          <p:blipFill>
            <a:blip r:embed="rId4" cstate="print"/>
            <a:srcRect t="50470" b="13765"/>
            <a:stretch>
              <a:fillRect/>
            </a:stretch>
          </p:blipFill>
          <p:spPr bwMode="auto">
            <a:xfrm>
              <a:off x="323528" y="4653136"/>
              <a:ext cx="8748464" cy="1122598"/>
            </a:xfrm>
            <a:prstGeom prst="rect">
              <a:avLst/>
            </a:prstGeom>
            <a:noFill/>
          </p:spPr>
        </p:pic>
        <p:sp>
          <p:nvSpPr>
            <p:cNvPr id="6" name="TextBox 5"/>
            <p:cNvSpPr txBox="1"/>
            <p:nvPr/>
          </p:nvSpPr>
          <p:spPr>
            <a:xfrm>
              <a:off x="323528" y="5733256"/>
              <a:ext cx="8744433" cy="54967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CA" sz="2400" b="1" dirty="0"/>
                <a:t>Color as a continuous interval variable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251991" y="1960317"/>
            <a:ext cx="8820472" cy="830997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CA" sz="2400" b="1" dirty="0"/>
              <a:t>Color as a discrete nominal variable:</a:t>
            </a:r>
          </a:p>
          <a:p>
            <a:r>
              <a:rPr lang="en-CA" sz="2400" b="1" dirty="0"/>
              <a:t>	</a:t>
            </a:r>
            <a:r>
              <a:rPr lang="en-CA" sz="2400" b="1" dirty="0">
                <a:solidFill>
                  <a:srgbClr val="FF0000"/>
                </a:solidFill>
              </a:rPr>
              <a:t>Red</a:t>
            </a:r>
            <a:r>
              <a:rPr lang="en-CA" sz="2400" b="1" dirty="0"/>
              <a:t>	        </a:t>
            </a:r>
            <a:r>
              <a:rPr lang="en-CA" sz="2400" b="1" dirty="0">
                <a:solidFill>
                  <a:srgbClr val="FFFF00"/>
                </a:solidFill>
              </a:rPr>
              <a:t>Yellow</a:t>
            </a:r>
            <a:r>
              <a:rPr lang="en-CA" sz="2400" b="1" dirty="0"/>
              <a:t>         </a:t>
            </a:r>
            <a:r>
              <a:rPr lang="en-CA" sz="2400" b="1" dirty="0">
                <a:solidFill>
                  <a:srgbClr val="00B050"/>
                </a:solidFill>
              </a:rPr>
              <a:t>Green</a:t>
            </a:r>
            <a:r>
              <a:rPr lang="en-CA" sz="2400" b="1" dirty="0"/>
              <a:t>	</a:t>
            </a:r>
            <a:r>
              <a:rPr lang="en-CA" sz="2400" b="1" dirty="0">
                <a:solidFill>
                  <a:srgbClr val="00B0F0"/>
                </a:solidFill>
              </a:rPr>
              <a:t>Blue</a:t>
            </a:r>
            <a:r>
              <a:rPr lang="en-CA" sz="2400" b="1" dirty="0"/>
              <a:t>	           </a:t>
            </a:r>
            <a:r>
              <a:rPr lang="en-CA" sz="2400" b="1" dirty="0">
                <a:solidFill>
                  <a:schemeClr val="accent4"/>
                </a:solidFill>
              </a:rPr>
              <a:t>Purple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279296" y="2718113"/>
            <a:ext cx="2939235" cy="1114713"/>
            <a:chOff x="7011906" y="2346972"/>
            <a:chExt cx="2939235" cy="1114713"/>
          </a:xfrm>
        </p:grpSpPr>
        <p:sp>
          <p:nvSpPr>
            <p:cNvPr id="8" name="TextBox 7"/>
            <p:cNvSpPr txBox="1"/>
            <p:nvPr/>
          </p:nvSpPr>
          <p:spPr>
            <a:xfrm rot="1035752">
              <a:off x="8304921" y="3000020"/>
              <a:ext cx="16462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Aubergine?</a:t>
              </a:r>
            </a:p>
          </p:txBody>
        </p:sp>
        <p:cxnSp>
          <p:nvCxnSpPr>
            <p:cNvPr id="10" name="Straight Arrow Connector 9"/>
            <p:cNvCxnSpPr>
              <a:cxnSpLocks/>
              <a:stCxn id="8" idx="1"/>
            </p:cNvCxnSpPr>
            <p:nvPr/>
          </p:nvCxnSpPr>
          <p:spPr>
            <a:xfrm flipH="1" flipV="1">
              <a:off x="7011906" y="2346972"/>
              <a:ext cx="1330092" cy="639623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9487" y="365125"/>
            <a:ext cx="5496340" cy="1325563"/>
          </a:xfrm>
        </p:spPr>
        <p:txBody>
          <a:bodyPr/>
          <a:lstStyle/>
          <a:p>
            <a:r>
              <a:rPr lang="en-CA" dirty="0"/>
              <a:t>Classification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i="1" dirty="0"/>
              <a:t>Nonparametric</a:t>
            </a:r>
          </a:p>
          <a:p>
            <a:pPr lvl="1"/>
            <a:r>
              <a:rPr lang="en-CA" b="1" dirty="0"/>
              <a:t>Nominal</a:t>
            </a:r>
            <a:r>
              <a:rPr lang="en-CA" dirty="0"/>
              <a:t>: mutually exclusive, qualitatively different.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935760" y="2924945"/>
            <a:ext cx="6229350" cy="2909937"/>
            <a:chOff x="2411760" y="2924944"/>
            <a:chExt cx="6229350" cy="2909937"/>
          </a:xfrm>
        </p:grpSpPr>
        <p:pic>
          <p:nvPicPr>
            <p:cNvPr id="19458" name="Picture 2" descr="http://fc08.deviantart.net/fs70/i/2010/015/a/3/Canadian_Politics_by_MegBeth.jpg"/>
            <p:cNvPicPr>
              <a:picLocks noChangeAspect="1" noChangeArrowheads="1"/>
            </p:cNvPicPr>
            <p:nvPr/>
          </p:nvPicPr>
          <p:blipFill>
            <a:blip r:embed="rId3" cstate="print"/>
            <a:srcRect b="11506"/>
            <a:stretch>
              <a:fillRect/>
            </a:stretch>
          </p:blipFill>
          <p:spPr bwMode="auto">
            <a:xfrm>
              <a:off x="2411760" y="2924944"/>
              <a:ext cx="6229350" cy="252028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5" name="TextBox 4"/>
            <p:cNvSpPr txBox="1"/>
            <p:nvPr/>
          </p:nvSpPr>
          <p:spPr>
            <a:xfrm>
              <a:off x="2483768" y="5373216"/>
              <a:ext cx="57426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b="1" dirty="0"/>
                <a:t>Political affiliation </a:t>
              </a:r>
              <a:r>
                <a:rPr lang="en-CA" dirty="0"/>
                <a:t>		megbeth.deviantart.com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75520" y="2708920"/>
            <a:ext cx="4978524" cy="4149080"/>
            <a:chOff x="251520" y="2708920"/>
            <a:chExt cx="4978524" cy="4149080"/>
          </a:xfrm>
        </p:grpSpPr>
        <p:pic>
          <p:nvPicPr>
            <p:cNvPr id="19460" name="Picture 4" descr="http://1.bp.blogspot.com/-Mu7hY0c9cEw/Tx-KfqDUHgI/AAAAAAAAADw/cNODH3bbedM/s1600/tumblr_lggticWun81qbi3c9o1_500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7544" y="2708920"/>
              <a:ext cx="4762500" cy="367665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" name="TextBox 6"/>
            <p:cNvSpPr txBox="1"/>
            <p:nvPr/>
          </p:nvSpPr>
          <p:spPr>
            <a:xfrm>
              <a:off x="251520" y="6396335"/>
              <a:ext cx="49546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b="1" dirty="0"/>
                <a:t>Gender	</a:t>
              </a:r>
              <a:r>
                <a:rPr lang="en-CA" dirty="0"/>
                <a:t>communicationcorner.blogpsot.com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i="1" dirty="0"/>
              <a:t>Nonparametric</a:t>
            </a:r>
          </a:p>
          <a:p>
            <a:pPr lvl="1"/>
            <a:r>
              <a:rPr lang="en-CA" b="1" dirty="0"/>
              <a:t>Nominal</a:t>
            </a:r>
            <a:r>
              <a:rPr lang="en-CA" dirty="0"/>
              <a:t>: mutually exclusive, qualitatively different.</a:t>
            </a:r>
          </a:p>
          <a:p>
            <a:pPr lvl="1"/>
            <a:r>
              <a:rPr lang="en-CA" b="1" dirty="0"/>
              <a:t>Ordinal</a:t>
            </a:r>
            <a:r>
              <a:rPr lang="en-CA" dirty="0"/>
              <a:t>: quantitative differences, but no fixed intervals.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348CEFB-2809-407D-9183-749A29886FDF}"/>
              </a:ext>
            </a:extLst>
          </p:cNvPr>
          <p:cNvSpPr txBox="1">
            <a:spLocks/>
          </p:cNvSpPr>
          <p:nvPr/>
        </p:nvSpPr>
        <p:spPr>
          <a:xfrm>
            <a:off x="3349487" y="365125"/>
            <a:ext cx="5496340" cy="1325563"/>
          </a:xfrm>
          <a:prstGeom prst="rect">
            <a:avLst/>
          </a:prstGeom>
          <a:solidFill>
            <a:srgbClr val="1A1A1A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/>
              <a:t>Classification of Data</a:t>
            </a:r>
            <a:endParaRPr lang="en-CA" dirty="0"/>
          </a:p>
        </p:txBody>
      </p:sp>
      <p:grpSp>
        <p:nvGrpSpPr>
          <p:cNvPr id="7" name="Group 6"/>
          <p:cNvGrpSpPr/>
          <p:nvPr/>
        </p:nvGrpSpPr>
        <p:grpSpPr>
          <a:xfrm>
            <a:off x="3041643" y="1532414"/>
            <a:ext cx="6440995" cy="4937760"/>
            <a:chOff x="1835696" y="1268760"/>
            <a:chExt cx="6440995" cy="4937760"/>
          </a:xfrm>
        </p:grpSpPr>
        <p:pic>
          <p:nvPicPr>
            <p:cNvPr id="37890" name="Picture 2" descr="http://imgace.com/wp-content/uploads/2012/07/The-womens-52-kg-Judo-medallist-line-up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35696" y="1268760"/>
              <a:ext cx="3045905" cy="405776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5" name="TextBox 4"/>
            <p:cNvSpPr txBox="1"/>
            <p:nvPr/>
          </p:nvSpPr>
          <p:spPr>
            <a:xfrm>
              <a:off x="2411760" y="5445224"/>
              <a:ext cx="23596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b="1" dirty="0"/>
                <a:t>Rankings/Grades</a:t>
              </a:r>
            </a:p>
          </p:txBody>
        </p:sp>
        <p:pic>
          <p:nvPicPr>
            <p:cNvPr id="37892" name="Picture 4" descr="http://www.forces.ca/Content/Ranks/rank_ncm_en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60237" y="1268760"/>
              <a:ext cx="3216454" cy="493776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3FD8F3A8-634E-4AD6-A174-24966276A920}"/>
              </a:ext>
            </a:extLst>
          </p:cNvPr>
          <p:cNvSpPr txBox="1">
            <a:spLocks/>
          </p:cNvSpPr>
          <p:nvPr/>
        </p:nvSpPr>
        <p:spPr>
          <a:xfrm>
            <a:off x="3349487" y="365125"/>
            <a:ext cx="5496340" cy="1325563"/>
          </a:xfrm>
          <a:prstGeom prst="rect">
            <a:avLst/>
          </a:prstGeom>
          <a:solidFill>
            <a:srgbClr val="1A1A1A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Classification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i="1" dirty="0"/>
              <a:t>Nonparametric</a:t>
            </a:r>
          </a:p>
          <a:p>
            <a:pPr lvl="1"/>
            <a:r>
              <a:rPr lang="en-CA" b="1" dirty="0"/>
              <a:t>Nominal</a:t>
            </a:r>
            <a:r>
              <a:rPr lang="en-CA" dirty="0"/>
              <a:t>: mutually exclusive, qualitative different.</a:t>
            </a:r>
          </a:p>
          <a:p>
            <a:pPr lvl="1"/>
            <a:r>
              <a:rPr lang="en-CA" b="1" dirty="0"/>
              <a:t>Ordinal</a:t>
            </a:r>
            <a:r>
              <a:rPr lang="en-CA" dirty="0"/>
              <a:t>: quantitative differences, but no fixed intervals.</a:t>
            </a:r>
          </a:p>
          <a:p>
            <a:r>
              <a:rPr lang="en-CA" b="1" i="1" dirty="0"/>
              <a:t>Parametric</a:t>
            </a:r>
          </a:p>
          <a:p>
            <a:pPr lvl="1"/>
            <a:r>
              <a:rPr lang="en-CA" b="1" dirty="0"/>
              <a:t>Interval</a:t>
            </a:r>
            <a:r>
              <a:rPr lang="en-CA" dirty="0"/>
              <a:t>: fixed intervals, but no true zero point.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184232" y="1196753"/>
            <a:ext cx="2376264" cy="5574233"/>
            <a:chOff x="6660232" y="1196752"/>
            <a:chExt cx="2376264" cy="5574233"/>
          </a:xfrm>
        </p:grpSpPr>
        <p:pic>
          <p:nvPicPr>
            <p:cNvPr id="36866" name="Picture 2" descr="https://encrypted-tbn1.gstatic.com/images?q=tbn:ANd9GcTMmxsN8a5Tun_4QOeLdHSwKTr8AFhYgLaXfxd-AsiqcYZnepr8d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660232" y="1196752"/>
              <a:ext cx="2376264" cy="546123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5" name="TextBox 4"/>
            <p:cNvSpPr txBox="1"/>
            <p:nvPr/>
          </p:nvSpPr>
          <p:spPr>
            <a:xfrm>
              <a:off x="6854739" y="6309320"/>
              <a:ext cx="18217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b="1" dirty="0"/>
                <a:t>Temperature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4CEDE5C5-99C2-4B9E-AD77-41ECC9E806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183" y="2172494"/>
            <a:ext cx="3657600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F40DBE85-8712-47E6-BEE3-29B482424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487" y="365125"/>
            <a:ext cx="5496340" cy="1325563"/>
          </a:xfrm>
        </p:spPr>
        <p:txBody>
          <a:bodyPr/>
          <a:lstStyle/>
          <a:p>
            <a:r>
              <a:rPr lang="en-CA" dirty="0"/>
              <a:t>Classification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i="1" dirty="0"/>
              <a:t>Nonparametric</a:t>
            </a:r>
          </a:p>
          <a:p>
            <a:pPr lvl="1"/>
            <a:r>
              <a:rPr lang="en-CA" b="1" dirty="0"/>
              <a:t>Nominal</a:t>
            </a:r>
            <a:r>
              <a:rPr lang="en-CA" dirty="0"/>
              <a:t>: mutually exclusive, qualitative different.</a:t>
            </a:r>
          </a:p>
          <a:p>
            <a:pPr lvl="1"/>
            <a:r>
              <a:rPr lang="en-CA" b="1" dirty="0"/>
              <a:t>Ordinal</a:t>
            </a:r>
            <a:r>
              <a:rPr lang="en-CA" dirty="0"/>
              <a:t>: quantitative differences, but no fixed intervals.</a:t>
            </a:r>
          </a:p>
          <a:p>
            <a:r>
              <a:rPr lang="en-CA" b="1" i="1" dirty="0"/>
              <a:t>Parametric</a:t>
            </a:r>
          </a:p>
          <a:p>
            <a:pPr lvl="1"/>
            <a:r>
              <a:rPr lang="en-CA" b="1" dirty="0"/>
              <a:t>Interval</a:t>
            </a:r>
            <a:r>
              <a:rPr lang="en-CA" dirty="0"/>
              <a:t>: fixed intervals, but no true zero point.</a:t>
            </a:r>
          </a:p>
          <a:p>
            <a:pPr lvl="1"/>
            <a:r>
              <a:rPr lang="en-CA" b="1" dirty="0"/>
              <a:t>Ratio</a:t>
            </a:r>
            <a:r>
              <a:rPr lang="en-CA" dirty="0"/>
              <a:t>: fixed intervals and a true zero point that indicates the absence of a quality.</a:t>
            </a:r>
          </a:p>
        </p:txBody>
      </p:sp>
      <p:pic>
        <p:nvPicPr>
          <p:cNvPr id="35842" name="Picture 2" descr="http://ia.media-imdb.com/images/M/MV5BNzU0MzM4NDEwMl5BMl5BanBnXkFtZTYwMTQxMTY5._V1_SY317_CR4,0,214,317_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32104" y="1268760"/>
            <a:ext cx="3046462" cy="4512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2" name="Group 11"/>
          <p:cNvGrpSpPr/>
          <p:nvPr/>
        </p:nvGrpSpPr>
        <p:grpSpPr>
          <a:xfrm>
            <a:off x="3287688" y="2564905"/>
            <a:ext cx="3238500" cy="3743325"/>
            <a:chOff x="1763688" y="2564904"/>
            <a:chExt cx="3238500" cy="3743325"/>
          </a:xfrm>
        </p:grpSpPr>
        <p:pic>
          <p:nvPicPr>
            <p:cNvPr id="35846" name="Picture 6" descr="http://www.exrx.net/Images/Mechanics/LegCurlKneeVectors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63688" y="2564904"/>
              <a:ext cx="3238500" cy="374332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1" name="TextBox 10"/>
            <p:cNvSpPr txBox="1"/>
            <p:nvPr/>
          </p:nvSpPr>
          <p:spPr>
            <a:xfrm>
              <a:off x="1907704" y="5805264"/>
              <a:ext cx="8700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b="1" dirty="0"/>
                <a:t>Force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775521" y="1340768"/>
            <a:ext cx="4920545" cy="3321660"/>
            <a:chOff x="251520" y="1340768"/>
            <a:chExt cx="4920545" cy="3321660"/>
          </a:xfrm>
        </p:grpSpPr>
        <p:grpSp>
          <p:nvGrpSpPr>
            <p:cNvPr id="8" name="Group 7"/>
            <p:cNvGrpSpPr/>
            <p:nvPr/>
          </p:nvGrpSpPr>
          <p:grpSpPr>
            <a:xfrm>
              <a:off x="251520" y="1340768"/>
              <a:ext cx="4920545" cy="3321660"/>
              <a:chOff x="251520" y="1340768"/>
              <a:chExt cx="4920545" cy="3321660"/>
            </a:xfrm>
          </p:grpSpPr>
          <p:pic>
            <p:nvPicPr>
              <p:cNvPr id="35844" name="Picture 4" descr="http://archive.nrc-cnrc.gc.ca/obj/nrc-cnrc/images/multimedia/picture/images/html/nrc-inms_prototype_kilogram-lr.jp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51520" y="1340768"/>
                <a:ext cx="4920545" cy="2952328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251520" y="4293096"/>
                <a:ext cx="482453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The International Prototype Kilogram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755576" y="1484784"/>
              <a:ext cx="8531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b="1" dirty="0">
                  <a:solidFill>
                    <a:schemeClr val="bg1"/>
                  </a:solidFill>
                </a:rPr>
                <a:t>Mass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9486" y="365125"/>
            <a:ext cx="5486401" cy="1325563"/>
          </a:xfrm>
        </p:spPr>
        <p:txBody>
          <a:bodyPr/>
          <a:lstStyle/>
          <a:p>
            <a:r>
              <a:rPr lang="en-CA" dirty="0"/>
              <a:t>Natural constants...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Historically, measurements were often regional and idiosyncratic, decided by particular ruler or institution.	</a:t>
            </a:r>
          </a:p>
          <a:p>
            <a:pPr lvl="1"/>
            <a:r>
              <a:rPr lang="en-CA" dirty="0"/>
              <a:t>These measures were often used for economic purposes such as trade and taxation. </a:t>
            </a:r>
          </a:p>
        </p:txBody>
      </p:sp>
      <p:pic>
        <p:nvPicPr>
          <p:cNvPr id="1026" name="Picture 2" descr="http://f.kulfoto.com/pic/0001/0040/oKUKt39984.jpg"/>
          <p:cNvPicPr>
            <a:picLocks noChangeAspect="1" noChangeArrowheads="1"/>
          </p:cNvPicPr>
          <p:nvPr/>
        </p:nvPicPr>
        <p:blipFill>
          <a:blip r:embed="rId3" cstate="print"/>
          <a:srcRect b="4864"/>
          <a:stretch>
            <a:fillRect/>
          </a:stretch>
        </p:blipFill>
        <p:spPr bwMode="auto">
          <a:xfrm>
            <a:off x="2351584" y="2420888"/>
            <a:ext cx="2990850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447928" y="3212976"/>
            <a:ext cx="5076056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3"/>
                </a:solidFill>
              </a:rPr>
              <a:t>How many hands tall is a horse?</a:t>
            </a:r>
          </a:p>
          <a:p>
            <a:r>
              <a:rPr lang="en-CA" dirty="0"/>
              <a:t>... It depends on whose hands (distance from thumb to extended little finger.</a:t>
            </a:r>
          </a:p>
          <a:p>
            <a:endParaRPr lang="en-CA" dirty="0"/>
          </a:p>
          <a:p>
            <a:r>
              <a:rPr lang="en-CA" b="1" dirty="0">
                <a:solidFill>
                  <a:schemeClr val="accent3"/>
                </a:solidFill>
              </a:rPr>
              <a:t>How many pounds does a horse weigh?</a:t>
            </a:r>
          </a:p>
          <a:p>
            <a:r>
              <a:rPr lang="en-CA" dirty="0"/>
              <a:t>Avoirdupois pounds are 7,200 grains. If it was a rainy season and the grains were heavier, the horse weighed less. </a:t>
            </a:r>
            <a:r>
              <a:rPr lang="en-CA" b="1" dirty="0"/>
              <a:t>(???)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9426" y="365125"/>
            <a:ext cx="5486400" cy="1325563"/>
          </a:xfrm>
        </p:spPr>
        <p:txBody>
          <a:bodyPr/>
          <a:lstStyle/>
          <a:p>
            <a:r>
              <a:rPr lang="en-CA" dirty="0"/>
              <a:t>Natural constants...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826" y="1600200"/>
            <a:ext cx="10465904" cy="4709120"/>
          </a:xfrm>
        </p:spPr>
        <p:txBody>
          <a:bodyPr>
            <a:normAutofit/>
          </a:bodyPr>
          <a:lstStyle/>
          <a:p>
            <a:r>
              <a:rPr lang="en-CA" dirty="0"/>
              <a:t>Clearly, older arbitrary definitions are flawed, because they are either not stable over time, not consistent place to place, etc.</a:t>
            </a:r>
          </a:p>
          <a:p>
            <a:r>
              <a:rPr lang="en-CA" dirty="0"/>
              <a:t>Modern definitions for standard units are ideally based on natural constants:</a:t>
            </a:r>
          </a:p>
          <a:p>
            <a:pPr lvl="1"/>
            <a:r>
              <a:rPr lang="en-CA" b="1" dirty="0"/>
              <a:t>Distance</a:t>
            </a:r>
            <a:r>
              <a:rPr lang="en-CA" dirty="0"/>
              <a:t>: Meters are defined by the path travelled by light in a vacuum (</a:t>
            </a:r>
            <a:r>
              <a:rPr lang="en-CA" b="1" i="1" dirty="0"/>
              <a:t>speed of light</a:t>
            </a:r>
            <a:r>
              <a:rPr lang="en-CA" dirty="0"/>
              <a:t>).</a:t>
            </a:r>
          </a:p>
          <a:p>
            <a:pPr lvl="1"/>
            <a:r>
              <a:rPr lang="en-CA" b="1" dirty="0"/>
              <a:t>Time</a:t>
            </a:r>
            <a:r>
              <a:rPr lang="en-CA" dirty="0"/>
              <a:t>: Seconds are based electron transitions in cesium (</a:t>
            </a:r>
            <a:r>
              <a:rPr lang="en-CA" b="1" i="1" dirty="0" err="1"/>
              <a:t>Plancks</a:t>
            </a:r>
            <a:r>
              <a:rPr lang="en-CA" b="1" i="1" dirty="0"/>
              <a:t>’ law</a:t>
            </a:r>
            <a:r>
              <a:rPr lang="en-CA" dirty="0"/>
              <a:t>).</a:t>
            </a:r>
          </a:p>
          <a:p>
            <a:pPr lvl="1"/>
            <a:r>
              <a:rPr lang="en-CA" b="1" dirty="0"/>
              <a:t>Mass</a:t>
            </a:r>
            <a:r>
              <a:rPr lang="en-CA" dirty="0"/>
              <a:t>: The kilogram is the only unit still without definition by a natural constant... Which is why we have a standard prototype kilogram.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9036</TotalTime>
  <Words>876</Words>
  <Application>Microsoft Office PowerPoint</Application>
  <PresentationFormat>Widescreen</PresentationFormat>
  <Paragraphs>167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Research Design and Analysis:  Measurement and Types of Data.</vt:lpstr>
      <vt:lpstr>Measurement and Data</vt:lpstr>
      <vt:lpstr>Types of variables</vt:lpstr>
      <vt:lpstr>Classification of Data</vt:lpstr>
      <vt:lpstr>PowerPoint Presentation</vt:lpstr>
      <vt:lpstr>PowerPoint Presentation</vt:lpstr>
      <vt:lpstr>Classification of Data</vt:lpstr>
      <vt:lpstr>Natural constants...</vt:lpstr>
      <vt:lpstr>Natural constants...</vt:lpstr>
      <vt:lpstr>Research design and analysis</vt:lpstr>
      <vt:lpstr>Types of Data Matter.</vt:lpstr>
      <vt:lpstr>Nominal Scale: Which stat is appropriate?</vt:lpstr>
      <vt:lpstr>Ordinal Scale: Which stat is appropriate?</vt:lpstr>
      <vt:lpstr>Interval Scale: Which stat is appropriate?</vt:lpstr>
      <vt:lpstr>Ratio Scale: Which stat is appropriate?</vt:lpstr>
      <vt:lpstr>Summary of Scale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kines 7103 lectures</dc:title>
  <dc:creator>Keith Lohse</dc:creator>
  <cp:lastModifiedBy>Keith Lohse</cp:lastModifiedBy>
  <cp:revision>353</cp:revision>
  <dcterms:created xsi:type="dcterms:W3CDTF">2020-09-05T16:34:05Z</dcterms:created>
  <dcterms:modified xsi:type="dcterms:W3CDTF">2020-11-19T20:42:21Z</dcterms:modified>
</cp:coreProperties>
</file>