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65" r:id="rId4"/>
    <p:sldId id="266" r:id="rId5"/>
    <p:sldId id="267" r:id="rId6"/>
    <p:sldId id="268" r:id="rId7"/>
    <p:sldId id="315" r:id="rId8"/>
    <p:sldId id="316" r:id="rId9"/>
    <p:sldId id="317" r:id="rId10"/>
    <p:sldId id="318" r:id="rId11"/>
    <p:sldId id="319" r:id="rId12"/>
    <p:sldId id="320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92C"/>
    <a:srgbClr val="1A1A1A"/>
    <a:srgbClr val="000000"/>
    <a:srgbClr val="29AF8C"/>
    <a:srgbClr val="FF7B71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63" d="100"/>
          <a:sy n="63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07F4B9-20FF-4FB4-BF50-B7F580151BFB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58C6-FB13-4137-96C5-5A9249D5F5C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13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8ECB02-DD27-4035-8270-953FC39B5CB3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44A558-2B17-42F2-B5BA-52111F6BC17A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71AC09-C834-4C60-AB08-A280292010D9}" type="slidenum">
              <a:rPr lang="en-US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80111-632F-4288-93EA-13C2BD7B9C39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80111-632F-4288-93EA-13C2BD7B9C39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80111-632F-4288-93EA-13C2BD7B9C39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80111-632F-4288-93EA-13C2BD7B9C39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80111-632F-4288-93EA-13C2BD7B9C3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F37-F077-4AD2-886A-C182BC53CBEB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51BD-09DB-4C9C-8215-DF38EB4EA18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6AEF-2643-4E1E-B5DA-8F6EF8BAAC4C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B1A3-B015-442C-A0AF-F6A904C797F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3AD-26A5-4A20-8D9A-557EA34C98B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749-9FFD-4DFB-BF01-BD6C4DC96E3B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E6FC-C931-4911-A244-94C5602CDD99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901E-6C3F-47FB-98A1-DD0F8EE9FC08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D2C4-3605-46FE-B185-6450BD9DA63E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6C73-116D-4959-B7EE-9BEDC36671D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A8D3-A96C-460E-8468-E9747671E6DA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74D2-79DF-4C18-8BD5-AF28B36400CF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38538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8" y="365125"/>
            <a:ext cx="914400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3548"/>
            <a:ext cx="10451805" cy="2593106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Research Design and Analysis: </a:t>
            </a:r>
            <a:br>
              <a:rPr lang="en-US" sz="4800">
                <a:solidFill>
                  <a:schemeClr val="accent1"/>
                </a:solidFill>
              </a:rPr>
            </a:br>
            <a:r>
              <a:rPr lang="en-US" sz="4000">
                <a:solidFill>
                  <a:schemeClr val="accent5"/>
                </a:solidFill>
              </a:rPr>
              <a:t>Fundamentals </a:t>
            </a:r>
            <a:r>
              <a:rPr lang="en-US" sz="4000" dirty="0">
                <a:solidFill>
                  <a:schemeClr val="accent5"/>
                </a:solidFill>
              </a:rPr>
              <a:t>of Inference.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F262D5-915C-4D1C-BFE7-252C00BD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84A2-39DF-4CB8-9094-BD32DD65803E}" type="datetime1">
              <a:rPr lang="en-US" smtClean="0"/>
              <a:t>11/19/2020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D4F2F8E-1B5C-4B2D-9EAD-2233DD3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1" y="2691906"/>
            <a:ext cx="5486400" cy="2743200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112" y="460571"/>
            <a:ext cx="8229601" cy="1143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Do I have a fair die?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3851"/>
            <a:ext cx="10515600" cy="4175473"/>
          </a:xfrm>
        </p:spPr>
        <p:txBody>
          <a:bodyPr>
            <a:normAutofit/>
          </a:bodyPr>
          <a:lstStyle/>
          <a:p>
            <a:r>
              <a:rPr lang="en-US" dirty="0"/>
              <a:t>For a sample of 10 rolls, how likely is it to get an average of </a:t>
            </a:r>
            <a:r>
              <a:rPr lang="en-US" u="sng" dirty="0"/>
              <a:t>14</a:t>
            </a:r>
            <a:r>
              <a:rPr lang="en-US" dirty="0"/>
              <a:t>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05CA0-94B9-40C6-A513-DB4411B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679-562B-4EE0-946F-4DB7871EDF6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975AF-2205-4C04-BDAE-B868A70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488FB-FCB8-45BF-A700-21AD3FB4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859" y="2589548"/>
            <a:ext cx="2743200" cy="29479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3E62-B18B-43E1-BD09-096FE9F09814}"/>
              </a:ext>
            </a:extLst>
          </p:cNvPr>
          <p:cNvGrpSpPr/>
          <p:nvPr/>
        </p:nvGrpSpPr>
        <p:grpSpPr>
          <a:xfrm>
            <a:off x="4474705" y="5357460"/>
            <a:ext cx="5587225" cy="1039969"/>
            <a:chOff x="2323539" y="5279814"/>
            <a:chExt cx="5587225" cy="10399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9C50C-92E5-4618-AC9C-441E99A65C95}"/>
                </a:ext>
              </a:extLst>
            </p:cNvPr>
            <p:cNvSpPr txBox="1"/>
            <p:nvPr/>
          </p:nvSpPr>
          <p:spPr>
            <a:xfrm>
              <a:off x="2323539" y="5673452"/>
              <a:ext cx="4523867" cy="64633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It’s unlikely to get an average of 14 on 10 rolls.</a:t>
              </a:r>
            </a:p>
            <a:p>
              <a:r>
                <a:rPr lang="en-US" dirty="0"/>
                <a:t>It’s not impossible, but pretty unlikely. 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BD557B6-9F1C-4486-8A9E-9E2544A84151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847406" y="5279814"/>
              <a:ext cx="1063358" cy="716804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0E1CA3-7E6B-4D34-9621-83AADDD75140}"/>
              </a:ext>
            </a:extLst>
          </p:cNvPr>
          <p:cNvSpPr/>
          <p:nvPr/>
        </p:nvSpPr>
        <p:spPr>
          <a:xfrm>
            <a:off x="9924770" y="2614260"/>
            <a:ext cx="274320" cy="2743200"/>
          </a:xfrm>
          <a:prstGeom prst="rect">
            <a:avLst/>
          </a:prstGeom>
          <a:solidFill>
            <a:srgbClr val="C9492C">
              <a:alpha val="30196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D4F2F8E-1B5C-4B2D-9EAD-2233DD3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1" y="2813826"/>
            <a:ext cx="5486400" cy="2743200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112" y="460571"/>
            <a:ext cx="8229601" cy="1143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Do I have a fair die?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3851"/>
            <a:ext cx="10515600" cy="4175473"/>
          </a:xfrm>
        </p:spPr>
        <p:txBody>
          <a:bodyPr>
            <a:normAutofit/>
          </a:bodyPr>
          <a:lstStyle/>
          <a:p>
            <a:r>
              <a:rPr lang="en-US" dirty="0"/>
              <a:t>What if I am a very careful cheater and I rig my die to be more subtle, in ten rolls, the average value is </a:t>
            </a:r>
            <a:r>
              <a:rPr lang="en-US" u="sng" dirty="0"/>
              <a:t>12</a:t>
            </a:r>
            <a:r>
              <a:rPr lang="en-US" dirty="0"/>
              <a:t>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05CA0-94B9-40C6-A513-DB4411B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679-562B-4EE0-946F-4DB7871EDF6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975AF-2205-4C04-BDAE-B868A70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488FB-FCB8-45BF-A700-21AD3FB4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14" y="2803181"/>
            <a:ext cx="2743200" cy="29479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3E62-B18B-43E1-BD09-096FE9F09814}"/>
              </a:ext>
            </a:extLst>
          </p:cNvPr>
          <p:cNvGrpSpPr/>
          <p:nvPr/>
        </p:nvGrpSpPr>
        <p:grpSpPr>
          <a:xfrm>
            <a:off x="4474705" y="5479380"/>
            <a:ext cx="4886018" cy="1039969"/>
            <a:chOff x="2323539" y="5279814"/>
            <a:chExt cx="4886018" cy="10399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9C50C-92E5-4618-AC9C-441E99A65C95}"/>
                </a:ext>
              </a:extLst>
            </p:cNvPr>
            <p:cNvSpPr txBox="1"/>
            <p:nvPr/>
          </p:nvSpPr>
          <p:spPr>
            <a:xfrm>
              <a:off x="2323539" y="5673452"/>
              <a:ext cx="4886018" cy="64633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It is more likely to get an average of 12 on 10 rolls.</a:t>
              </a:r>
            </a:p>
            <a:p>
              <a:r>
                <a:rPr lang="en-US" dirty="0"/>
                <a:t>Is it worth the risk of calling me a cheater? 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BD557B6-9F1C-4486-8A9E-9E2544A84151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H="1" flipV="1">
              <a:off x="6965884" y="5279814"/>
              <a:ext cx="243673" cy="716804"/>
            </a:xfrm>
            <a:prstGeom prst="curvedConnector4">
              <a:avLst>
                <a:gd name="adj1" fmla="val -93814"/>
                <a:gd name="adj2" fmla="val 72542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0E1CA3-7E6B-4D34-9621-83AADDD75140}"/>
              </a:ext>
            </a:extLst>
          </p:cNvPr>
          <p:cNvSpPr/>
          <p:nvPr/>
        </p:nvSpPr>
        <p:spPr>
          <a:xfrm>
            <a:off x="8979890" y="2736180"/>
            <a:ext cx="274320" cy="2743200"/>
          </a:xfrm>
          <a:prstGeom prst="rect">
            <a:avLst/>
          </a:prstGeom>
          <a:solidFill>
            <a:srgbClr val="C9492C">
              <a:alpha val="30196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7CE0-69BB-4502-A83A-C69268A8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inferences from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2E88-71D7-441E-BF55-9B8A15DA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something about how the sample statistics should be distributed, then we can make inferential judgments about our sample statistic.</a:t>
            </a:r>
          </a:p>
          <a:p>
            <a:endParaRPr lang="en-US" dirty="0"/>
          </a:p>
          <a:p>
            <a:pPr lvl="1"/>
            <a:r>
              <a:rPr lang="en-US" i="1" dirty="0"/>
              <a:t>“We should expect X number of heads in K coin flips.”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“We should expect a mean this large or larger X% of the time.”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93DE-72CA-45C0-BF70-DADD4173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B1A3-B015-442C-A0AF-F6A904C797F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D36E1-2676-486A-B005-78A7AAD5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271"/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72"/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273"/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Sample Size</a:t>
            </a:r>
          </a:p>
        </p:txBody>
      </p:sp>
      <p:sp>
        <p:nvSpPr>
          <p:cNvPr id="17414" name="Text Box 274"/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Effect Size</a:t>
            </a:r>
          </a:p>
        </p:txBody>
      </p:sp>
      <p:sp>
        <p:nvSpPr>
          <p:cNvPr id="17415" name="Text Box 275"/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232724" name="Text Box 276"/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Math!</a:t>
            </a:r>
          </a:p>
        </p:txBody>
      </p:sp>
      <p:cxnSp>
        <p:nvCxnSpPr>
          <p:cNvPr id="232725" name="AutoShape 277"/>
          <p:cNvCxnSpPr>
            <a:cxnSpLocks noChangeShapeType="1"/>
            <a:stCxn id="232724" idx="1"/>
            <a:endCxn id="17411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10" name="Rounded Rectangle 9"/>
          <p:cNvSpPr/>
          <p:nvPr/>
        </p:nvSpPr>
        <p:spPr>
          <a:xfrm>
            <a:off x="5145932" y="750841"/>
            <a:ext cx="2592288" cy="57606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Descriptive Statistics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7688" y="1772816"/>
            <a:ext cx="1872208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Means, medians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48128" y="1700808"/>
            <a:ext cx="2160240" cy="64807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Standard deviations, ranges</a:t>
            </a:r>
          </a:p>
        </p:txBody>
      </p:sp>
      <p:cxnSp>
        <p:nvCxnSpPr>
          <p:cNvPr id="14" name="Curved Connector 13"/>
          <p:cNvCxnSpPr>
            <a:stCxn id="10" idx="2"/>
            <a:endCxn id="11" idx="0"/>
          </p:cNvCxnSpPr>
          <p:nvPr/>
        </p:nvCxnSpPr>
        <p:spPr>
          <a:xfrm rot="5400000">
            <a:off x="5109979" y="440718"/>
            <a:ext cx="445911" cy="22182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12" idx="0"/>
          </p:cNvCxnSpPr>
          <p:nvPr/>
        </p:nvCxnSpPr>
        <p:spPr>
          <a:xfrm rot="16200000" flipH="1">
            <a:off x="7198211" y="570770"/>
            <a:ext cx="373903" cy="18861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40016" y="5949280"/>
            <a:ext cx="2592288" cy="5760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Inferential Statistics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E9EF4-90C9-43AA-93E9-408E21B4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640-6A2E-4E50-87AE-F68447626A4F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1305A-EA4C-44FE-BF4D-EC42D7FA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Populations versus Samples</a:t>
            </a:r>
          </a:p>
        </p:txBody>
      </p:sp>
      <p:pic>
        <p:nvPicPr>
          <p:cNvPr id="1028" name="Picture 4" descr="http://beerblogginglspivey.files.wordpress.com/2011/11/istock_stout_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6832"/>
            <a:ext cx="4048125" cy="2686051"/>
          </a:xfrm>
          <a:prstGeom prst="rect">
            <a:avLst/>
          </a:prstGeom>
          <a:noFill/>
        </p:spPr>
      </p:pic>
      <p:pic>
        <p:nvPicPr>
          <p:cNvPr id="1026" name="Picture 2" descr="http://www.truebeer.com/assets/images/beer-sample-paddle-set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99" y="4602883"/>
            <a:ext cx="4286250" cy="1666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69100" y="1916832"/>
            <a:ext cx="428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If you like the sample, do you order a full beer?</a:t>
            </a:r>
          </a:p>
          <a:p>
            <a:endParaRPr lang="en-CA" sz="2400" dirty="0"/>
          </a:p>
          <a:p>
            <a:r>
              <a:rPr lang="en-CA" sz="2400" i="1" dirty="0"/>
              <a:t>Does your sample represent the population (i.e., likelihood you will get the same result)?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1026" idx="0"/>
          </p:cNvCxnSpPr>
          <p:nvPr/>
        </p:nvCxnSpPr>
        <p:spPr>
          <a:xfrm flipH="1">
            <a:off x="8112224" y="4225156"/>
            <a:ext cx="1" cy="377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3B64-BB94-4B2D-855D-357437CC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685-73E0-4E60-989A-845F04669F78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E375-FDD5-4FB9-8B6D-0960D838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240" y="365125"/>
            <a:ext cx="458724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Parameter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Characteristic of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Usually theoretically meaningful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Could be a mean, variance, proportion, rate, or correlation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What's the average height of college students?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attempts does it take a healthy rat to learn a maze?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What's the correlation between height and stroke power for rowers?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BC5FD-DF94-4B86-B253-F5743AA3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2834-2710-464F-B796-3A2A3E94839D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546C7-8D89-4E03-A623-B69C2F69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48" y="365125"/>
            <a:ext cx="3670127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Statistic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value computed from the data</a:t>
            </a:r>
          </a:p>
          <a:p>
            <a:r>
              <a:rPr lang="en-US" dirty="0"/>
              <a:t>Difference between statistic and its value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mean</a:t>
            </a:r>
            <a:r>
              <a:rPr lang="en-US" dirty="0"/>
              <a:t> is a statistic (arithmetic average)</a:t>
            </a:r>
          </a:p>
          <a:p>
            <a:endParaRPr lang="en-US" dirty="0"/>
          </a:p>
          <a:p>
            <a:r>
              <a:rPr lang="en-US" dirty="0"/>
              <a:t>Usually serves one of two functions</a:t>
            </a:r>
          </a:p>
          <a:p>
            <a:pPr lvl="1"/>
            <a:r>
              <a:rPr lang="en-US" u="sng" dirty="0"/>
              <a:t>Descriptive statistic</a:t>
            </a:r>
            <a:r>
              <a:rPr lang="en-US" dirty="0"/>
              <a:t>: Summarizes some aspect of the sample data</a:t>
            </a:r>
          </a:p>
          <a:p>
            <a:pPr lvl="1"/>
            <a:r>
              <a:rPr lang="en-US" u="sng" dirty="0"/>
              <a:t>Inferential statistic</a:t>
            </a:r>
            <a:r>
              <a:rPr lang="en-US" dirty="0"/>
              <a:t>: Aids testing of some hypothesis, or making some estimate about the population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3CD9-63E2-4277-B3D2-BDCA3365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A071-57F1-4D4B-83D1-9F98B8BFF639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EB22C-95AF-41D2-8E52-9A815A0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448" y="365125"/>
            <a:ext cx="5486401" cy="1325563"/>
          </a:xfrm>
        </p:spPr>
        <p:txBody>
          <a:bodyPr/>
          <a:lstStyle/>
          <a:p>
            <a:pPr>
              <a:defRPr/>
            </a:pPr>
            <a:r>
              <a:rPr lang="en-US"/>
              <a:t>Descriptive Statistic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Summarizes some aspect of the data</a:t>
            </a:r>
          </a:p>
          <a:p>
            <a:pPr lvl="1"/>
            <a:r>
              <a:rPr lang="en-US" dirty="0"/>
              <a:t>Mean, median, maximum, quartiles, standard deviation, etc.</a:t>
            </a:r>
          </a:p>
          <a:p>
            <a:r>
              <a:rPr lang="en-US" dirty="0"/>
              <a:t>Used only for describing sample data</a:t>
            </a:r>
          </a:p>
          <a:p>
            <a:pPr lvl="1"/>
            <a:r>
              <a:rPr lang="en-US" dirty="0"/>
              <a:t>Not for making inferences about population</a:t>
            </a:r>
          </a:p>
          <a:p>
            <a:pPr lvl="1"/>
            <a:r>
              <a:rPr lang="en-US" dirty="0"/>
              <a:t>Can be first step of data analysis</a:t>
            </a:r>
          </a:p>
          <a:p>
            <a:pPr lvl="1"/>
            <a:r>
              <a:rPr lang="en-US" dirty="0"/>
              <a:t>Also useful if sample is all you’re interested in</a:t>
            </a:r>
          </a:p>
          <a:p>
            <a:pPr lvl="2"/>
            <a:r>
              <a:rPr lang="en-US" dirty="0"/>
              <a:t>E.g. average age of students in class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2734F-009E-4A7F-A533-57949BFD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3CB2-4BB3-4819-A0AA-77DB4DE3CAAB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5A02D-E48D-4F52-A765-7579141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6975" y="471749"/>
            <a:ext cx="5473874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Inferential Statistic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7002"/>
            <a:ext cx="10515600" cy="3478147"/>
          </a:xfrm>
        </p:spPr>
        <p:txBody>
          <a:bodyPr/>
          <a:lstStyle/>
          <a:p>
            <a:r>
              <a:rPr lang="en-US" dirty="0"/>
              <a:t>Aids testing of some hypothesis about the population</a:t>
            </a:r>
          </a:p>
          <a:p>
            <a:r>
              <a:rPr lang="en-US" dirty="0"/>
              <a:t>Indicates how reliable an effect in the sample is</a:t>
            </a:r>
          </a:p>
          <a:p>
            <a:pPr lvl="1"/>
            <a:r>
              <a:rPr lang="en-US" dirty="0"/>
              <a:t>That is, how likely is an effect to be observed in the population.</a:t>
            </a:r>
          </a:p>
          <a:p>
            <a:r>
              <a:rPr lang="en-US" dirty="0"/>
              <a:t>Value generally has no physical meaning</a:t>
            </a:r>
          </a:p>
          <a:p>
            <a:pPr lvl="1"/>
            <a:r>
              <a:rPr lang="en-US" dirty="0"/>
              <a:t>Not like inches, time, or even psychological variables</a:t>
            </a:r>
          </a:p>
          <a:p>
            <a:r>
              <a:rPr lang="en-US" dirty="0"/>
              <a:t>Examples: </a:t>
            </a:r>
            <a:r>
              <a:rPr lang="en-US" i="1" dirty="0"/>
              <a:t>t, F</a:t>
            </a:r>
            <a:r>
              <a:rPr lang="en-US" dirty="0"/>
              <a:t>, </a:t>
            </a:r>
            <a:r>
              <a:rPr lang="en-US" dirty="0">
                <a:latin typeface="Symbol" charset="2"/>
              </a:rPr>
              <a:t>c</a:t>
            </a:r>
            <a:r>
              <a:rPr lang="en-US" baseline="30000" dirty="0">
                <a:latin typeface="Symbol" charset="2"/>
              </a:rPr>
              <a:t>2</a:t>
            </a:r>
            <a:r>
              <a:rPr lang="en-US" dirty="0">
                <a:latin typeface="Symbol" charset="2"/>
              </a:rPr>
              <a:t>, h, </a:t>
            </a:r>
            <a:r>
              <a:rPr lang="el-GR" dirty="0">
                <a:latin typeface="Calibri"/>
              </a:rPr>
              <a:t>τ</a:t>
            </a:r>
            <a:r>
              <a:rPr lang="en-US" dirty="0"/>
              <a:t>, </a:t>
            </a:r>
            <a:r>
              <a:rPr lang="en-US" dirty="0">
                <a:latin typeface="Calibri"/>
              </a:rPr>
              <a:t>β</a:t>
            </a:r>
            <a:endParaRPr lang="en-US" baseline="30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0749D-0B88-4909-BC1A-32184051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C9F5-89C9-49B7-9749-BEE64B6F0489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3459F-EFF0-418A-9AA9-395ADCEB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112" y="460571"/>
            <a:ext cx="8229601" cy="1143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Basic Logic of Inferential Statistics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3851"/>
            <a:ext cx="10515600" cy="4175473"/>
          </a:xfrm>
        </p:spPr>
        <p:txBody>
          <a:bodyPr>
            <a:normAutofit/>
          </a:bodyPr>
          <a:lstStyle/>
          <a:p>
            <a:r>
              <a:rPr lang="en-US" dirty="0"/>
              <a:t>Start with two hypotheses:</a:t>
            </a:r>
          </a:p>
          <a:p>
            <a:pPr lvl="1"/>
            <a:r>
              <a:rPr lang="en-US" b="1" i="1" dirty="0"/>
              <a:t>Null hypothesis </a:t>
            </a:r>
            <a:r>
              <a:rPr lang="en-US" dirty="0"/>
              <a:t>– there is no effect of IV</a:t>
            </a:r>
          </a:p>
          <a:p>
            <a:pPr lvl="1"/>
            <a:r>
              <a:rPr lang="en-US" b="1" i="1" dirty="0"/>
              <a:t>Alternative hypothesis </a:t>
            </a:r>
            <a:r>
              <a:rPr lang="en-US" dirty="0"/>
              <a:t>– there is some effect of IV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We pretend that the null is true.</a:t>
            </a:r>
          </a:p>
          <a:p>
            <a:pPr lvl="1"/>
            <a:r>
              <a:rPr lang="en-US" dirty="0"/>
              <a:t>We then ask, “how likely is our observed statistic if the null is true?”</a:t>
            </a:r>
          </a:p>
          <a:p>
            <a:endParaRPr lang="en-US" dirty="0"/>
          </a:p>
          <a:p>
            <a:r>
              <a:rPr lang="en-US" dirty="0"/>
              <a:t>If our observation is unlikely (</a:t>
            </a:r>
            <a:r>
              <a:rPr lang="en-US" b="1" dirty="0">
                <a:solidFill>
                  <a:schemeClr val="accent2"/>
                </a:solidFill>
              </a:rPr>
              <a:t>given the null</a:t>
            </a:r>
            <a:r>
              <a:rPr lang="en-US" dirty="0"/>
              <a:t>), then we reject the null and say there is an effect.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05CA0-94B9-40C6-A513-DB4411B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679-562B-4EE0-946F-4DB7871EDF6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975AF-2205-4C04-BDAE-B868A70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112" y="460571"/>
            <a:ext cx="8229601" cy="1143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Do I have a fair die?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3851"/>
            <a:ext cx="10515600" cy="4175473"/>
          </a:xfrm>
        </p:spPr>
        <p:txBody>
          <a:bodyPr>
            <a:normAutofit/>
          </a:bodyPr>
          <a:lstStyle/>
          <a:p>
            <a:r>
              <a:rPr lang="en-US" dirty="0"/>
              <a:t>For a single value, this is hard to determine.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05CA0-94B9-40C6-A513-DB4411B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679-562B-4EE0-946F-4DB7871EDF6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975AF-2205-4C04-BDAE-B868A70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488FB-FCB8-45BF-A700-21AD3FB4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59" y="2589548"/>
            <a:ext cx="2743200" cy="2947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2535E-A8A2-483C-9946-29029C14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794265"/>
            <a:ext cx="5486400" cy="2743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43E62-B18B-43E1-BD09-096FE9F09814}"/>
              </a:ext>
            </a:extLst>
          </p:cNvPr>
          <p:cNvGrpSpPr/>
          <p:nvPr/>
        </p:nvGrpSpPr>
        <p:grpSpPr>
          <a:xfrm>
            <a:off x="2826459" y="5166360"/>
            <a:ext cx="8070142" cy="1108893"/>
            <a:chOff x="2826459" y="5166360"/>
            <a:chExt cx="8070142" cy="11088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9C50C-92E5-4618-AC9C-441E99A65C95}"/>
                </a:ext>
              </a:extLst>
            </p:cNvPr>
            <p:cNvSpPr txBox="1"/>
            <p:nvPr/>
          </p:nvSpPr>
          <p:spPr>
            <a:xfrm>
              <a:off x="2826459" y="5905921"/>
              <a:ext cx="7155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Getting a 20 on single die roll has the same probability as any other value. 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BD557B6-9F1C-4486-8A9E-9E2544A84151}"/>
                </a:ext>
              </a:extLst>
            </p:cNvPr>
            <p:cNvCxnSpPr/>
            <p:nvPr/>
          </p:nvCxnSpPr>
          <p:spPr>
            <a:xfrm rot="5400000" flipH="1" flipV="1">
              <a:off x="10030627" y="5224614"/>
              <a:ext cx="924227" cy="80772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0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112" y="460571"/>
            <a:ext cx="8229601" cy="1143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Do I have a fair die?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53851"/>
            <a:ext cx="10515600" cy="4175473"/>
          </a:xfrm>
        </p:spPr>
        <p:txBody>
          <a:bodyPr>
            <a:normAutofit/>
          </a:bodyPr>
          <a:lstStyle/>
          <a:p>
            <a:r>
              <a:rPr lang="en-US" dirty="0"/>
              <a:t>Let’s assume I’m a pretty cagey cheater. It won’t come up 20 every time, but it is biased to come up with higher numbers more often.</a:t>
            </a:r>
          </a:p>
          <a:p>
            <a:endParaRPr lang="en-US" dirty="0"/>
          </a:p>
          <a:p>
            <a:r>
              <a:rPr lang="en-US" dirty="0"/>
              <a:t>You’ve watched me roll my die 10 times and the average value on those rolls was </a:t>
            </a:r>
            <a:r>
              <a:rPr lang="en-US" u="sng" dirty="0"/>
              <a:t>14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go home and roll your die 10 times (observations) for 1,000 samples (10,000 total rolls). </a:t>
            </a:r>
          </a:p>
          <a:p>
            <a:pPr lvl="1"/>
            <a:r>
              <a:rPr lang="en-US" dirty="0"/>
              <a:t>Each time, you record the mean of your 10 rolls.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05CA0-94B9-40C6-A513-DB4411B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679-562B-4EE0-946F-4DB7871EDF6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975AF-2205-4C04-BDAE-B868A70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9025</TotalTime>
  <Words>718</Words>
  <Application>Microsoft Office PowerPoint</Application>
  <PresentationFormat>Widescreen</PresentationFormat>
  <Paragraphs>118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</vt:lpstr>
      <vt:lpstr>Office Theme</vt:lpstr>
      <vt:lpstr>Research Design and Analysis:  Fundamentals of Inference.</vt:lpstr>
      <vt:lpstr>Populations versus Samples</vt:lpstr>
      <vt:lpstr>Parameter</vt:lpstr>
      <vt:lpstr>Statistic</vt:lpstr>
      <vt:lpstr>Descriptive Statistic</vt:lpstr>
      <vt:lpstr>Inferential Statistic</vt:lpstr>
      <vt:lpstr>Basic Logic of Inferential Statistics</vt:lpstr>
      <vt:lpstr>Do I have a fair die?</vt:lpstr>
      <vt:lpstr>Do I have a fair die?</vt:lpstr>
      <vt:lpstr>Do I have a fair die?</vt:lpstr>
      <vt:lpstr>Do I have a fair die?</vt:lpstr>
      <vt:lpstr>Drawing inferences from distributions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 7103 lectures</dc:title>
  <dc:creator>Keith Lohse</dc:creator>
  <cp:lastModifiedBy>Keith Lohse</cp:lastModifiedBy>
  <cp:revision>353</cp:revision>
  <dcterms:created xsi:type="dcterms:W3CDTF">2020-09-05T16:34:05Z</dcterms:created>
  <dcterms:modified xsi:type="dcterms:W3CDTF">2020-11-20T00:59:09Z</dcterms:modified>
</cp:coreProperties>
</file>