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18" r:id="rId3"/>
    <p:sldId id="319" r:id="rId4"/>
    <p:sldId id="320" r:id="rId5"/>
    <p:sldId id="398" r:id="rId6"/>
    <p:sldId id="397" r:id="rId7"/>
    <p:sldId id="323" r:id="rId8"/>
    <p:sldId id="324" r:id="rId9"/>
    <p:sldId id="325" r:id="rId10"/>
    <p:sldId id="262" r:id="rId11"/>
    <p:sldId id="264" r:id="rId12"/>
    <p:sldId id="330" r:id="rId13"/>
    <p:sldId id="332" r:id="rId14"/>
    <p:sldId id="333" r:id="rId15"/>
    <p:sldId id="334" r:id="rId16"/>
    <p:sldId id="335" r:id="rId17"/>
    <p:sldId id="336" r:id="rId18"/>
    <p:sldId id="337" r:id="rId19"/>
    <p:sldId id="390" r:id="rId20"/>
    <p:sldId id="391" r:id="rId21"/>
    <p:sldId id="392" r:id="rId22"/>
    <p:sldId id="393" r:id="rId23"/>
    <p:sldId id="3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000000"/>
    <a:srgbClr val="29AF8C"/>
    <a:srgbClr val="FF7B71"/>
    <a:srgbClr val="00C3C8"/>
    <a:srgbClr val="333333"/>
    <a:srgbClr val="3391AE"/>
    <a:srgbClr val="0D0D0D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85" d="100"/>
          <a:sy n="85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5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8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5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71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2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09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5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00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38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8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2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3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7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3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164CB0-4A7E-F140-A775-DD8CDE185579}" type="slidenum">
              <a:rPr lang="en-US"/>
              <a:pPr/>
              <a:t>9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ECCD-DE75-4157-8B7B-60241D6D0D29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3B1A-07B1-4068-8B84-CDCD002EE67F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55A0-C062-433B-A5CA-BA5F78FB8F90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F899-4F16-4E2A-A18B-3D7458878965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6057-7F2A-4214-8F9D-6BC23AB3B0AB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07ED-2A90-4CB0-8151-935470B893D4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C85-EE77-4862-81FD-EF1B370BB3FE}" type="datetime1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BE02-2E8E-439D-9491-29D9611D40D5}" type="datetime1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91C-F3DC-42BC-9A45-7B0D7695AB1D}" type="datetime1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DC3-5D28-4086-B241-271CF14DC6B7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9888-3C64-4BB6-83DE-764C0DDCCDD6}" type="datetime1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679A-825E-45D9-95C3-6EDC2AA9B129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38538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8" y="365125"/>
            <a:ext cx="9144000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3548"/>
            <a:ext cx="10451805" cy="2593106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Organizing and Displaying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81A1B8-5CB6-4C9B-9E50-6243EF68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D9AE-F786-4A40-8CA0-5DFCE0241D97}" type="datetime1">
              <a:rPr lang="en-US" smtClean="0"/>
              <a:t>12/1/2020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Easy way to characterize distribution, but not as easily interpretable as graphs</a:t>
            </a:r>
          </a:p>
          <a:p>
            <a:r>
              <a:rPr lang="en-US" sz="2400" dirty="0"/>
              <a:t>How often each value occurs</a:t>
            </a:r>
          </a:p>
          <a:p>
            <a:pPr lvl="1">
              <a:buNone/>
            </a:pPr>
            <a:r>
              <a:rPr lang="en-US" sz="2000" dirty="0" err="1"/>
              <a:t>f(x</a:t>
            </a:r>
            <a:r>
              <a:rPr lang="en-US" sz="2000" dirty="0"/>
              <a:t>) = frequency of value </a:t>
            </a:r>
            <a:r>
              <a:rPr lang="en-US" sz="2000" dirty="0" err="1"/>
              <a:t>x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Sample: {1, 6, 3, 8, 6, 4}.  f(6) = ?</a:t>
            </a:r>
          </a:p>
          <a:p>
            <a:r>
              <a:rPr lang="en-US" sz="2400" u="sng" dirty="0"/>
              <a:t>Frequency table</a:t>
            </a:r>
          </a:p>
          <a:p>
            <a:pPr lvl="1"/>
            <a:r>
              <a:rPr lang="en-US" sz="2000" dirty="0"/>
              <a:t>Shows frequencies of all values</a:t>
            </a:r>
          </a:p>
          <a:p>
            <a:pPr lvl="1"/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column for value, </a:t>
            </a:r>
            <a:br>
              <a:rPr lang="en-US" sz="2000" dirty="0"/>
            </a:b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column for frequency</a:t>
            </a:r>
          </a:p>
        </p:txBody>
      </p:sp>
      <p:grpSp>
        <p:nvGrpSpPr>
          <p:cNvPr id="4" name="Group 24"/>
          <p:cNvGrpSpPr/>
          <p:nvPr/>
        </p:nvGrpSpPr>
        <p:grpSpPr>
          <a:xfrm>
            <a:off x="7907871" y="4013194"/>
            <a:ext cx="1442720" cy="381007"/>
            <a:chOff x="6383871" y="4013193"/>
            <a:chExt cx="1442720" cy="38100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383871" y="4377267"/>
              <a:ext cx="1442720" cy="1693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544740" y="4013193"/>
              <a:ext cx="1156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dirty="0"/>
                <a:t>          </a:t>
              </a:r>
              <a:r>
                <a:rPr lang="en-US" dirty="0" err="1"/>
                <a:t>f(x</a:t>
              </a:r>
              <a:r>
                <a:rPr lang="en-US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68740" y="4488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8740" y="48582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05339" y="44889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05339" y="48582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8" name="Group 25"/>
          <p:cNvGrpSpPr/>
          <p:nvPr/>
        </p:nvGrpSpPr>
        <p:grpSpPr>
          <a:xfrm>
            <a:off x="8068741" y="5240860"/>
            <a:ext cx="1038259" cy="369332"/>
            <a:chOff x="6544740" y="5240860"/>
            <a:chExt cx="1038259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6544740" y="52408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81339" y="52408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7951747" y="5989136"/>
            <a:ext cx="1155253" cy="369332"/>
            <a:chOff x="6427746" y="5989136"/>
            <a:chExt cx="1155253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427746" y="5989136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81339" y="59891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0" name="Group 26"/>
          <p:cNvGrpSpPr/>
          <p:nvPr/>
        </p:nvGrpSpPr>
        <p:grpSpPr>
          <a:xfrm>
            <a:off x="8068741" y="5610192"/>
            <a:ext cx="1038259" cy="369332"/>
            <a:chOff x="6544740" y="5610192"/>
            <a:chExt cx="1038259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6544740" y="56101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81339" y="56101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65401" y="524086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{5,7,3,7,2,5,5,3,7,5,3,11,7,5,3,5}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73325EA-3E44-49AF-8BED-66802348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9022-DFE1-4FE6-B73B-0C5E382AAD99}" type="datetime1">
              <a:rPr lang="en-US" smtClean="0"/>
              <a:t>12/1/2020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D72B7C-6A90-4208-8AA5-E5B9C433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3" grpId="0"/>
      <p:bldP spid="17" grpId="0"/>
      <p:bldP spid="18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Shows frequencies of all values by</a:t>
            </a:r>
            <a:br>
              <a:rPr lang="en-US" sz="2400" dirty="0"/>
            </a:br>
            <a:r>
              <a:rPr lang="en-US" sz="2400" dirty="0"/>
              <a:t>height of each bar</a:t>
            </a:r>
          </a:p>
        </p:txBody>
      </p:sp>
      <p:grpSp>
        <p:nvGrpSpPr>
          <p:cNvPr id="4" name="Group 24"/>
          <p:cNvGrpSpPr/>
          <p:nvPr/>
        </p:nvGrpSpPr>
        <p:grpSpPr>
          <a:xfrm>
            <a:off x="7907871" y="1388526"/>
            <a:ext cx="1442720" cy="381007"/>
            <a:chOff x="6383871" y="4013193"/>
            <a:chExt cx="1442720" cy="38100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383871" y="4377267"/>
              <a:ext cx="1442720" cy="1693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544740" y="4013193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dirty="0"/>
                <a:t>       </a:t>
              </a:r>
              <a:r>
                <a:rPr lang="en-US" dirty="0" err="1"/>
                <a:t>f(x</a:t>
              </a:r>
              <a:r>
                <a:rPr lang="en-US" dirty="0"/>
                <a:t>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13195" y="186426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13194" y="2233598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42340" y="18642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42340" y="223359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8" name="Group 25"/>
          <p:cNvGrpSpPr/>
          <p:nvPr/>
        </p:nvGrpSpPr>
        <p:grpSpPr>
          <a:xfrm>
            <a:off x="7813194" y="2590800"/>
            <a:ext cx="1330806" cy="394724"/>
            <a:chOff x="6544740" y="5215468"/>
            <a:chExt cx="1330806" cy="394724"/>
          </a:xfrm>
        </p:grpSpPr>
        <p:sp>
          <p:nvSpPr>
            <p:cNvPr id="14" name="TextBox 13"/>
            <p:cNvSpPr txBox="1"/>
            <p:nvPr/>
          </p:nvSpPr>
          <p:spPr>
            <a:xfrm>
              <a:off x="6544740" y="5240860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blue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73886" y="52154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7696200" y="3352800"/>
            <a:ext cx="1444660" cy="381000"/>
            <a:chOff x="6427746" y="5977468"/>
            <a:chExt cx="1444660" cy="381000"/>
          </a:xfrm>
        </p:grpSpPr>
        <p:sp>
          <p:nvSpPr>
            <p:cNvPr id="16" name="TextBox 15"/>
            <p:cNvSpPr txBox="1"/>
            <p:nvPr/>
          </p:nvSpPr>
          <p:spPr>
            <a:xfrm>
              <a:off x="6427746" y="5989136"/>
              <a:ext cx="836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orange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0746" y="59774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0" name="Group 26"/>
          <p:cNvGrpSpPr/>
          <p:nvPr/>
        </p:nvGrpSpPr>
        <p:grpSpPr>
          <a:xfrm>
            <a:off x="7813194" y="2983468"/>
            <a:ext cx="1327666" cy="371388"/>
            <a:chOff x="6544740" y="5608136"/>
            <a:chExt cx="1327666" cy="371388"/>
          </a:xfrm>
        </p:grpSpPr>
        <p:sp>
          <p:nvSpPr>
            <p:cNvPr id="15" name="TextBox 14"/>
            <p:cNvSpPr txBox="1"/>
            <p:nvPr/>
          </p:nvSpPr>
          <p:spPr>
            <a:xfrm>
              <a:off x="6544740" y="5610192"/>
              <a:ext cx="793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yellow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70746" y="56081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pic>
        <p:nvPicPr>
          <p:cNvPr id="22" name="Picture 21" descr="Screen shot 2012-01-23 at 9.24.36 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1" y="3048000"/>
            <a:ext cx="3624501" cy="233838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10000" y="5410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        </a:t>
            </a:r>
            <a:r>
              <a:rPr lang="en-US" dirty="0" err="1"/>
              <a:t>gr</a:t>
            </a:r>
            <a:r>
              <a:rPr lang="en-US" dirty="0"/>
              <a:t>      </a:t>
            </a:r>
            <a:r>
              <a:rPr lang="en-US" dirty="0" err="1"/>
              <a:t>bl</a:t>
            </a:r>
            <a:r>
              <a:rPr lang="en-US" dirty="0"/>
              <a:t>         ye       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90800" y="60198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Good for </a:t>
            </a:r>
            <a:r>
              <a:rPr lang="en-US" sz="2000" b="1" dirty="0">
                <a:solidFill>
                  <a:schemeClr val="accent5"/>
                </a:solidFill>
              </a:rPr>
              <a:t>nominal data </a:t>
            </a:r>
            <a:r>
              <a:rPr lang="en-US" sz="2000" dirty="0"/>
              <a:t>because the order of the x-axis is arbitrary.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81803D0-26A4-4F5D-B9A7-797C02F5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A7DE-815F-4BC0-A949-AEBB8E679A01}" type="datetime1">
              <a:rPr lang="en-US" smtClean="0"/>
              <a:t>12/1/2020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962A20-C412-479C-8511-41AEDA11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pic>
        <p:nvPicPr>
          <p:cNvPr id="24" name="Picture 23" descr="Screen shot 2012-01-23 at 9.41.23 A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6912" y="1490272"/>
            <a:ext cx="9144000" cy="704850"/>
          </a:xfrm>
          <a:prstGeom prst="rect">
            <a:avLst/>
          </a:prstGeom>
        </p:spPr>
      </p:pic>
      <p:pic>
        <p:nvPicPr>
          <p:cNvPr id="5" name="Picture 4" descr="Screen shot 2012-01-23 at 11.42.04 A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8312" y="2345901"/>
            <a:ext cx="7061200" cy="348156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D8670-142C-4ECC-BB1E-B8B7DF22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B8D-FC97-4FB8-BD3C-5A35128A4B5E}" type="datetime1">
              <a:rPr lang="en-US" smtClean="0"/>
              <a:t>12/1/2020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5126AC-9B0F-4F3D-9601-E62480F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E57AB-2E61-4C11-A2E3-62E9E7C9FD6A}"/>
              </a:ext>
            </a:extLst>
          </p:cNvPr>
          <p:cNvSpPr/>
          <p:nvPr/>
        </p:nvSpPr>
        <p:spPr>
          <a:xfrm>
            <a:off x="1929008" y="5917040"/>
            <a:ext cx="8731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Misleading for </a:t>
            </a:r>
            <a:r>
              <a:rPr lang="en-US" sz="2000" b="1" dirty="0">
                <a:solidFill>
                  <a:schemeClr val="accent5"/>
                </a:solidFill>
              </a:rPr>
              <a:t>ordinal data </a:t>
            </a:r>
            <a:r>
              <a:rPr lang="en-US" sz="2000" dirty="0"/>
              <a:t>because we assume equal spacing of the x-axis.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pic>
        <p:nvPicPr>
          <p:cNvPr id="8" name="Picture 7" descr="Screen shot 2012-01-23 at 12.00.13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1690688"/>
            <a:ext cx="5029200" cy="490210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8A19B-D4E0-4F04-A660-38066BC8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675-003A-4FF5-9066-BB2D3CE4C976}" type="datetime1">
              <a:rPr lang="en-US" smtClean="0"/>
              <a:t>12/1/2020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318F-E274-44C1-B685-FDE3AEC7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75054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Uninformative Histogram – bins too small</a:t>
            </a:r>
          </a:p>
        </p:txBody>
      </p:sp>
      <p:pic>
        <p:nvPicPr>
          <p:cNvPr id="4" name="Picture 3" descr="Screen shot 2012-01-23 at 1.25.37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5396" y="1746731"/>
            <a:ext cx="5029200" cy="483663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0E9DE-A506-450C-BA4F-4E8D47B7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229B-9378-4657-9B74-0B6B932EC0B4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40AE0-41F8-454A-830C-9720F8BB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6252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Uninformative Histogram – bins too big</a:t>
            </a:r>
          </a:p>
        </p:txBody>
      </p:sp>
      <p:pic>
        <p:nvPicPr>
          <p:cNvPr id="5" name="Picture 4" descr="Screen shot 2012-01-23 at 1.31.43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1605528"/>
            <a:ext cx="5029200" cy="513013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CC451-6702-443C-A326-9DA417CB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34AA-7A30-4A82-A13C-3849447EC3DE}" type="datetime1">
              <a:rPr lang="en-US" smtClean="0"/>
              <a:t>12/1/2020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7B024-CF2F-4B65-B316-ED3C2240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– just right</a:t>
            </a:r>
          </a:p>
        </p:txBody>
      </p:sp>
      <p:pic>
        <p:nvPicPr>
          <p:cNvPr id="8" name="Picture 7" descr="Screen shot 2012-01-23 at 12.00.13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8488" y="1690688"/>
            <a:ext cx="5029200" cy="490210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E0995-1EE4-4ACB-9E68-BFC2BC9F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EFC-343D-4555-B730-74C5D4D254B4}" type="datetime1">
              <a:rPr lang="en-US" smtClean="0"/>
              <a:t>12/1/2020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2BC0E-4707-4D5C-8176-51A0A2B1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1-23 at 1.25.37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1824" y="1594568"/>
            <a:ext cx="2880000" cy="2769724"/>
          </a:xfrm>
          <a:prstGeom prst="rect">
            <a:avLst/>
          </a:prstGeom>
        </p:spPr>
      </p:pic>
      <p:pic>
        <p:nvPicPr>
          <p:cNvPr id="3" name="Picture 2" descr="Screen shot 2012-01-23 at 1.31.43 P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40136" y="2833230"/>
            <a:ext cx="2880000" cy="2937803"/>
          </a:xfrm>
          <a:prstGeom prst="rect">
            <a:avLst/>
          </a:prstGeom>
        </p:spPr>
      </p:pic>
      <p:pic>
        <p:nvPicPr>
          <p:cNvPr id="4" name="Picture 3" descr="Screen shot 2012-01-23 at 12.00.13 P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20496" y="1450553"/>
            <a:ext cx="3240000" cy="31581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3132" y="4402880"/>
            <a:ext cx="279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Too small to be informative.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832" y="5843040"/>
            <a:ext cx="258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Too big to be informative.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176" y="4690913"/>
            <a:ext cx="284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Accurate and efficient presentation of the data.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04FD24-1A26-498C-BF16-80ECB27E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AB5C-42B4-484D-9CEC-2E8BE8A55485}" type="datetime1">
              <a:rPr lang="en-US" smtClean="0"/>
              <a:t>12/1/2020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00E74-4F31-4522-AFE6-44258115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– just right</a:t>
            </a:r>
          </a:p>
        </p:txBody>
      </p:sp>
      <p:pic>
        <p:nvPicPr>
          <p:cNvPr id="8" name="Picture 7" descr="Screen shot 2012-01-23 at 12.00.13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2283" y="1690688"/>
            <a:ext cx="5029200" cy="49021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6008" y="1844824"/>
            <a:ext cx="3347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book gives “formula” for interval size. </a:t>
            </a:r>
          </a:p>
          <a:p>
            <a:endParaRPr lang="en-CA" dirty="0"/>
          </a:p>
          <a:p>
            <a:r>
              <a:rPr lang="en-CA" dirty="0"/>
              <a:t>This is more a rule of thumb, but in general, a good interval size is </a:t>
            </a:r>
          </a:p>
          <a:p>
            <a:r>
              <a:rPr lang="en-CA" b="1" dirty="0"/>
              <a:t>I = range/15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EED1E-717E-419D-9A9E-FF8F444C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8855-8B2E-4B3D-A0EB-7915A51C0D4D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7BC52-C6D0-450A-9DF4-62A44542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40DEC7-369D-462A-B2B6-FECF1F420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30162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US" dirty="0"/>
              <a:t>Participants walked at fast or selected speeds at virtual high or low heights. </a:t>
            </a:r>
          </a:p>
          <a:p>
            <a:endParaRPr lang="en-US" dirty="0"/>
          </a:p>
          <a:p>
            <a:r>
              <a:rPr lang="en-US" dirty="0"/>
              <a:t>Among other things, we collected psychological perceptions of effort across the different trials.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8EAB-08FB-4E36-B901-02AE8CDF7A12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19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6096000" y="4815287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4F7B78-5663-435B-9F97-34666B55DFC1}"/>
              </a:ext>
            </a:extLst>
          </p:cNvPr>
          <p:cNvSpPr/>
          <p:nvPr/>
        </p:nvSpPr>
        <p:spPr>
          <a:xfrm>
            <a:off x="6096000" y="1690688"/>
            <a:ext cx="5715798" cy="46019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0C896-D598-4287-B100-2BC2D0EEC46F}"/>
              </a:ext>
            </a:extLst>
          </p:cNvPr>
          <p:cNvSpPr txBox="1"/>
          <p:nvPr/>
        </p:nvSpPr>
        <p:spPr>
          <a:xfrm>
            <a:off x="4494246" y="6488668"/>
            <a:ext cx="236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2020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209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ttp://www.tfw2005.com/transformers-images/tech-specs/images/1978-1/Prowl__2003-G1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552" y="214412"/>
            <a:ext cx="8064896" cy="3862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AF4F5-D2E6-4199-B57D-C3B63755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993-E994-425E-876D-D2BB84898576}" type="datetime1">
              <a:rPr lang="en-US" smtClean="0"/>
              <a:t>12/1/2020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53A551-3C3E-40A9-8EE1-A9FB6A85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D1B3EE-571F-4806-A7A7-7086CD880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1690688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0C10C-3ABD-4382-9DA0-EC7C1EE10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0998" y="1690688"/>
                <a:ext cx="5029200" cy="4351338"/>
              </a:xfrm>
            </p:spPr>
            <p:txBody>
              <a:bodyPr/>
              <a:lstStyle/>
              <a:p>
                <a:r>
                  <a:rPr lang="en-US" dirty="0"/>
                  <a:t>Adding standard errors is arguably better </a:t>
                </a:r>
                <a:r>
                  <a:rPr lang="en-US" b="1" u="sng" dirty="0"/>
                  <a:t>but…</a:t>
                </a:r>
              </a:p>
              <a:p>
                <a:pPr lvl="1"/>
                <a:r>
                  <a:rPr lang="en-US" dirty="0"/>
                  <a:t>These are between subjects standard errors, and our manipulation occurred within subjects. </a:t>
                </a:r>
                <a:r>
                  <a:rPr lang="en-US" sz="1400" dirty="0"/>
                  <a:t>[Loftus &amp; Masson, 1994; Morey, 2008]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standard error confounds standard deviation with sample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0C10C-3ABD-4382-9DA0-EC7C1EE10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0998" y="1690688"/>
                <a:ext cx="5029200" cy="4351338"/>
              </a:xfrm>
              <a:blipFill>
                <a:blip r:embed="rId4"/>
                <a:stretch>
                  <a:fillRect l="-218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F53A-09B3-45AE-BF79-0F1EA271FCFE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380202" y="4688922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AA535-10AD-449E-857B-59CDDFDE55C0}"/>
              </a:ext>
            </a:extLst>
          </p:cNvPr>
          <p:cNvSpPr/>
          <p:nvPr/>
        </p:nvSpPr>
        <p:spPr>
          <a:xfrm>
            <a:off x="380202" y="1683450"/>
            <a:ext cx="5715798" cy="4482800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183CF-87F1-4841-A158-F60CBAF9C84E}"/>
              </a:ext>
            </a:extLst>
          </p:cNvPr>
          <p:cNvSpPr txBox="1"/>
          <p:nvPr/>
        </p:nvSpPr>
        <p:spPr>
          <a:xfrm>
            <a:off x="4494246" y="6488668"/>
            <a:ext cx="236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2020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9189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179A25-AF6E-4B45-A511-A573BDEFC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00" y="1690688"/>
            <a:ext cx="5715798" cy="2857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500" y="1690688"/>
            <a:ext cx="50292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if we just plot all of the data? </a:t>
            </a:r>
          </a:p>
          <a:p>
            <a:endParaRPr lang="en-US" dirty="0"/>
          </a:p>
          <a:p>
            <a:r>
              <a:rPr lang="en-US" dirty="0"/>
              <a:t>To paraphrase Karl Pearson, we have now put our “data on the table”, </a:t>
            </a:r>
            <a:r>
              <a:rPr lang="en-US" b="1" dirty="0">
                <a:solidFill>
                  <a:schemeClr val="accent5"/>
                </a:solidFill>
              </a:rPr>
              <a:t>but</a:t>
            </a:r>
            <a:r>
              <a:rPr lang="en-US" dirty="0"/>
              <a:t> something has also been lost. </a:t>
            </a:r>
            <a:r>
              <a:rPr lang="en-US" sz="1500" dirty="0"/>
              <a:t>[Stigler, 2002]</a:t>
            </a:r>
          </a:p>
          <a:p>
            <a:endParaRPr lang="en-US" sz="1500" dirty="0"/>
          </a:p>
          <a:p>
            <a:pPr lvl="1"/>
            <a:r>
              <a:rPr lang="en-US" dirty="0"/>
              <a:t>Measures of central tendency are critical to our </a:t>
            </a:r>
            <a:r>
              <a:rPr lang="en-US" b="1" dirty="0">
                <a:solidFill>
                  <a:schemeClr val="accent1"/>
                </a:solidFill>
              </a:rPr>
              <a:t>statistical inference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have gained a </a:t>
            </a:r>
            <a:r>
              <a:rPr lang="en-US" b="1" dirty="0">
                <a:solidFill>
                  <a:schemeClr val="accent3"/>
                </a:solidFill>
              </a:rPr>
              <a:t>rich description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of our sample, but lost the correspondence to our analysis.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89F4-1A3C-4524-839F-C4FEC64BE792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5994000" y="4815287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5994000" y="1651488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78C56-AEFA-4E6C-A45A-6E8685D844E3}"/>
              </a:ext>
            </a:extLst>
          </p:cNvPr>
          <p:cNvSpPr txBox="1"/>
          <p:nvPr/>
        </p:nvSpPr>
        <p:spPr>
          <a:xfrm>
            <a:off x="4494246" y="6488668"/>
            <a:ext cx="236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2020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49895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E1594-9B0E-406A-B4FF-53B53E13C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0587"/>
            <a:ext cx="5715798" cy="28578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800" y="1440588"/>
            <a:ext cx="5029200" cy="46411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Now this is good! By playing with overlay and transparency, </a:t>
            </a:r>
            <a:r>
              <a:rPr lang="en-US" b="1" dirty="0">
                <a:solidFill>
                  <a:schemeClr val="accent1"/>
                </a:solidFill>
              </a:rPr>
              <a:t>group-level</a:t>
            </a:r>
            <a:r>
              <a:rPr lang="en-US" dirty="0"/>
              <a:t> statistics are emphasized (for inference). </a:t>
            </a:r>
          </a:p>
          <a:p>
            <a:endParaRPr lang="en-US" dirty="0"/>
          </a:p>
          <a:p>
            <a:r>
              <a:rPr lang="en-US" dirty="0"/>
              <a:t>But all of the </a:t>
            </a:r>
            <a:r>
              <a:rPr lang="en-US" b="1" dirty="0">
                <a:solidFill>
                  <a:schemeClr val="accent5"/>
                </a:solidFill>
              </a:rPr>
              <a:t>participant-level</a:t>
            </a:r>
            <a:r>
              <a:rPr lang="en-US" dirty="0"/>
              <a:t> data are also visible (for description/assumptions). </a:t>
            </a:r>
          </a:p>
          <a:p>
            <a:endParaRPr lang="en-US" dirty="0"/>
          </a:p>
          <a:p>
            <a:pPr lvl="1"/>
            <a:r>
              <a:rPr lang="en-US" dirty="0"/>
              <a:t>One issue is that boxplots show medians, but most of our inferential statistics are based on means.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isn’t bad, but potentially lacks correspondence between visualization and analysis.</a:t>
            </a:r>
          </a:p>
          <a:p>
            <a:pPr lvl="1"/>
            <a:endParaRPr lang="en-US" dirty="0"/>
          </a:p>
          <a:p>
            <a:r>
              <a:rPr lang="en-US" dirty="0"/>
              <a:t>In a within-subject design, we might want to know which points belong to whom.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14F-0122-490C-940E-8859AA85AEAC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838200" y="4604386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838200" y="1440587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67615-3690-4523-B952-4ECAC7684A18}"/>
              </a:ext>
            </a:extLst>
          </p:cNvPr>
          <p:cNvSpPr txBox="1"/>
          <p:nvPr/>
        </p:nvSpPr>
        <p:spPr>
          <a:xfrm>
            <a:off x="4494246" y="6488668"/>
            <a:ext cx="236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2020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978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BF2-7BF5-4BA8-BAAA-01A0BBE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2 x 2 factorial design. 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8D83B5B-1E40-4DF2-942F-C3092CEBA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01" y="1529699"/>
            <a:ext cx="5715798" cy="28578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10C-3ABD-4382-9DA0-EC7C1EE1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01" y="1516787"/>
            <a:ext cx="5029200" cy="4351338"/>
          </a:xfrm>
        </p:spPr>
        <p:txBody>
          <a:bodyPr>
            <a:normAutofit/>
          </a:bodyPr>
          <a:lstStyle/>
          <a:p>
            <a:r>
              <a:rPr lang="en-US" dirty="0"/>
              <a:t>We can overlay the means for each condition on top of the data for each condition.</a:t>
            </a:r>
          </a:p>
          <a:p>
            <a:endParaRPr lang="en-US" dirty="0"/>
          </a:p>
          <a:p>
            <a:r>
              <a:rPr lang="en-US" dirty="0"/>
              <a:t>By connecting the dots, we can also provide information about the correlation between conditions</a:t>
            </a:r>
            <a:r>
              <a:rPr lang="en-US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DD1-5673-4869-8608-C50B22D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AD92-31E0-4DD5-8D29-13AFC4EEC36D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7D78-CFBF-415B-9512-FE687C52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FFE4-4E4B-40A7-A942-4F1B7E93AB5C}" type="slidenum">
              <a:rPr lang="en-US" smtClean="0"/>
              <a:t>23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AE40-6B5F-4A40-AE0C-88D9C85D53A9}"/>
              </a:ext>
            </a:extLst>
          </p:cNvPr>
          <p:cNvSpPr txBox="1"/>
          <p:nvPr/>
        </p:nvSpPr>
        <p:spPr>
          <a:xfrm>
            <a:off x="5752701" y="4680586"/>
            <a:ext cx="571579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 of central tendency.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measures of spread.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information about sample size.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B4484B"/>
                </a:solidFill>
              </a:rPr>
              <a:t>No  information about the correlation between measures.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F42BF-6812-40FB-A8F8-04AB378C6368}"/>
              </a:ext>
            </a:extLst>
          </p:cNvPr>
          <p:cNvSpPr/>
          <p:nvPr/>
        </p:nvSpPr>
        <p:spPr>
          <a:xfrm>
            <a:off x="5752701" y="1516787"/>
            <a:ext cx="5715798" cy="4641127"/>
          </a:xfrm>
          <a:prstGeom prst="rect">
            <a:avLst/>
          </a:prstGeom>
          <a:noFill/>
          <a:ln w="28575">
            <a:solidFill>
              <a:srgbClr val="BF5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67BF-2D0F-4FAF-A632-99AA8CFF225D}"/>
              </a:ext>
            </a:extLst>
          </p:cNvPr>
          <p:cNvSpPr txBox="1"/>
          <p:nvPr/>
        </p:nvSpPr>
        <p:spPr>
          <a:xfrm>
            <a:off x="4494246" y="6488668"/>
            <a:ext cx="236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[Raffegeau et al., </a:t>
            </a:r>
            <a:r>
              <a:rPr lang="en-US" i="1" dirty="0"/>
              <a:t>2020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395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ttp://www.tfw2005.com/transformers-images/tech-specs/images/1978-1/Prowl__2003-G1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552" y="214412"/>
            <a:ext cx="8064896" cy="3862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 flipV="1">
            <a:off x="2567608" y="2348880"/>
            <a:ext cx="3744416" cy="72008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336360" y="2348880"/>
            <a:ext cx="288032" cy="72008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336360" y="3861048"/>
            <a:ext cx="288032" cy="266429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http://www.tfw2005.com/transformers-images/tech-specs/images/1978-1/Prowl__2003-G1_.jpg"/>
          <p:cNvPicPr>
            <a:picLocks noChangeAspect="1" noChangeArrowheads="1"/>
          </p:cNvPicPr>
          <p:nvPr/>
        </p:nvPicPr>
        <p:blipFill>
          <a:blip r:embed="rId3" cstate="print"/>
          <a:srcRect l="50893" t="52198" r="3571"/>
          <a:stretch>
            <a:fillRect/>
          </a:stretch>
        </p:blipFill>
        <p:spPr bwMode="auto">
          <a:xfrm>
            <a:off x="2571600" y="3068961"/>
            <a:ext cx="6764761" cy="34012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10B59-3136-40A6-940C-33E082A5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8B40-E23B-4650-A217-CC763C40F01D}" type="datetime1">
              <a:rPr lang="en-US" smtClean="0"/>
              <a:t>12/1/2020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87A01-C7FD-41FC-83D4-A05F955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AAB0C-E58D-475B-B1D8-8C10475E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76EA-18F3-4A68-BDCB-BD381CDCE75E}" type="datetime1">
              <a:rPr lang="en-US" smtClean="0"/>
              <a:t>12/1/2020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E6AF2-9CD8-4F68-9F9D-4DEFE4FE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EC2E8-E57B-47C5-8E2A-32445E5F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5772"/>
            <a:ext cx="9144000" cy="5740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D39E5-6F6B-4B26-BF89-BC3361BBC825}"/>
              </a:ext>
            </a:extLst>
          </p:cNvPr>
          <p:cNvSpPr txBox="1"/>
          <p:nvPr/>
        </p:nvSpPr>
        <p:spPr>
          <a:xfrm>
            <a:off x="3175232" y="6200358"/>
            <a:ext cx="5841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[Caused of Mortality in the Army in the East – Florence </a:t>
            </a:r>
            <a:r>
              <a:rPr lang="en-CA" sz="1600" dirty="0" err="1"/>
              <a:t>Nightengale</a:t>
            </a:r>
            <a:r>
              <a:rPr lang="en-CA" sz="1600" dirty="0"/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C51C4-534C-4F13-8668-58DC1E81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91C-F3DC-42BC-9A45-7B0D7695AB1D}" type="datetime1">
              <a:rPr lang="en-US" smtClean="0"/>
              <a:t>12/1/2020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98D73-7DE9-47E1-B7BF-8C049FD7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D558E-08BE-4DB9-BD6D-BC738B83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234440"/>
            <a:ext cx="7315200" cy="4389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CB99FD-3185-4F7E-A23C-CAB465E02F56}"/>
              </a:ext>
            </a:extLst>
          </p:cNvPr>
          <p:cNvSpPr txBox="1"/>
          <p:nvPr/>
        </p:nvSpPr>
        <p:spPr>
          <a:xfrm>
            <a:off x="2299351" y="5820678"/>
            <a:ext cx="7593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[Death’s in the Broad Street Area during the 1854 London cholera epidemic – John Snow]</a:t>
            </a:r>
          </a:p>
        </p:txBody>
      </p:sp>
    </p:spTree>
    <p:extLst>
      <p:ext uri="{BB962C8B-B14F-4D97-AF65-F5344CB8AC3E}">
        <p14:creationId xmlns:p14="http://schemas.microsoft.com/office/powerpoint/2010/main" val="121137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F2A7F-0ADE-4A57-A9CC-E2C42751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891C-F3DC-42BC-9A45-7B0D7695AB1D}" type="datetime1">
              <a:rPr lang="en-US" smtClean="0"/>
              <a:t>12/1/2020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284D8A-9132-48E4-AEA9-06759936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C914E-B9B8-4DCE-A24E-F687591E1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34440"/>
            <a:ext cx="7315200" cy="4389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FF99F9-D33B-4E49-86FF-BBF296303C14}"/>
              </a:ext>
            </a:extLst>
          </p:cNvPr>
          <p:cNvSpPr txBox="1"/>
          <p:nvPr/>
        </p:nvSpPr>
        <p:spPr>
          <a:xfrm>
            <a:off x="2015876" y="5820678"/>
            <a:ext cx="8160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[Braun et al., Neurology, 2020 – An illustration of a Sankey Diagram named for Matthew Sankey]</a:t>
            </a:r>
          </a:p>
        </p:txBody>
      </p:sp>
    </p:spTree>
    <p:extLst>
      <p:ext uri="{BB962C8B-B14F-4D97-AF65-F5344CB8AC3E}">
        <p14:creationId xmlns:p14="http://schemas.microsoft.com/office/powerpoint/2010/main" val="253109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364" y="365125"/>
            <a:ext cx="5486401" cy="1325563"/>
          </a:xfrm>
        </p:spPr>
        <p:txBody>
          <a:bodyPr/>
          <a:lstStyle/>
          <a:p>
            <a:r>
              <a:rPr lang="en-CA" dirty="0"/>
              <a:t>Visualizing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887" y="1898373"/>
            <a:ext cx="10545417" cy="4370987"/>
          </a:xfrm>
        </p:spPr>
        <p:txBody>
          <a:bodyPr>
            <a:normAutofit/>
          </a:bodyPr>
          <a:lstStyle/>
          <a:p>
            <a:r>
              <a:rPr lang="en-CA" dirty="0"/>
              <a:t>Provide a summary of the data that is </a:t>
            </a:r>
            <a:r>
              <a:rPr lang="en-CA" b="1" i="1" dirty="0">
                <a:solidFill>
                  <a:schemeClr val="accent3"/>
                </a:solidFill>
              </a:rPr>
              <a:t>accurate</a:t>
            </a:r>
            <a:r>
              <a:rPr lang="en-CA" dirty="0"/>
              <a:t>.</a:t>
            </a:r>
          </a:p>
          <a:p>
            <a:r>
              <a:rPr lang="en-CA" dirty="0"/>
              <a:t>Provide a summary of the data that is </a:t>
            </a:r>
            <a:r>
              <a:rPr lang="en-CA" b="1" i="1" dirty="0">
                <a:solidFill>
                  <a:schemeClr val="accent5"/>
                </a:solidFill>
              </a:rPr>
              <a:t>efficient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What is some important information that we would want to convey?</a:t>
            </a:r>
          </a:p>
          <a:p>
            <a:pPr lvl="1"/>
            <a:r>
              <a:rPr lang="en-CA" dirty="0"/>
              <a:t>The typical value.</a:t>
            </a:r>
          </a:p>
          <a:p>
            <a:pPr lvl="1"/>
            <a:r>
              <a:rPr lang="en-CA" dirty="0"/>
              <a:t>The spread of the scores.</a:t>
            </a:r>
          </a:p>
          <a:p>
            <a:pPr lvl="1"/>
            <a:r>
              <a:rPr lang="en-CA" dirty="0"/>
              <a:t>Are scores symmetrically or asymmetrically distributed.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8528-A488-4E85-AD23-88C3EB33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337F-8C71-4AE1-8378-EE51087ED6BF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C4594-F434-436E-85DC-009F5EC0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626" y="365125"/>
            <a:ext cx="4114800" cy="1325563"/>
          </a:xfrm>
        </p:spPr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765" y="1709533"/>
            <a:ext cx="10505661" cy="4654826"/>
          </a:xfrm>
        </p:spPr>
        <p:txBody>
          <a:bodyPr>
            <a:normAutofit/>
          </a:bodyPr>
          <a:lstStyle/>
          <a:p>
            <a:r>
              <a:rPr lang="en-US" dirty="0"/>
              <a:t>The set of values present in a sample or population.</a:t>
            </a:r>
          </a:p>
          <a:p>
            <a:pPr lvl="1"/>
            <a:r>
              <a:rPr lang="en-US" dirty="0"/>
              <a:t>Which values occur and how often.</a:t>
            </a:r>
          </a:p>
          <a:p>
            <a:pPr lvl="1"/>
            <a:endParaRPr lang="en-US" dirty="0"/>
          </a:p>
          <a:p>
            <a:r>
              <a:rPr lang="en-US" dirty="0"/>
              <a:t>Starting point for statistics.</a:t>
            </a:r>
          </a:p>
          <a:p>
            <a:pPr lvl="1"/>
            <a:r>
              <a:rPr lang="en-US" dirty="0"/>
              <a:t>Every statistic is computed from sample distribution.</a:t>
            </a:r>
          </a:p>
          <a:p>
            <a:pPr lvl="1"/>
            <a:r>
              <a:rPr lang="en-US" dirty="0"/>
              <a:t>Every parameter is a property of population distribution.</a:t>
            </a:r>
          </a:p>
          <a:p>
            <a:pPr lvl="1"/>
            <a:endParaRPr lang="en-US" dirty="0"/>
          </a:p>
          <a:p>
            <a:r>
              <a:rPr lang="en-US" dirty="0"/>
              <a:t>Need ways of visualizing distributions.</a:t>
            </a:r>
          </a:p>
          <a:p>
            <a:pPr lvl="1"/>
            <a:r>
              <a:rPr lang="en-US" dirty="0"/>
              <a:t>In particular, we tend to focus on the </a:t>
            </a:r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5"/>
                </a:solidFill>
              </a:rPr>
              <a:t>spread</a:t>
            </a:r>
            <a:r>
              <a:rPr lang="en-US" dirty="0"/>
              <a:t>, and the </a:t>
            </a:r>
            <a:r>
              <a:rPr lang="en-US" b="1" dirty="0">
                <a:solidFill>
                  <a:schemeClr val="accent3"/>
                </a:solidFill>
              </a:rPr>
              <a:t>shape </a:t>
            </a:r>
            <a:r>
              <a:rPr lang="en-US" dirty="0"/>
              <a:t>of distributions.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42DA-5F8E-4DE8-9240-CEE41EA5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9538-82C3-431B-97DB-C9A2DC39C2C5}" type="datetime1">
              <a:rPr lang="en-US" smtClean="0"/>
              <a:t>12/1/2020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B6ABB-98AC-473A-90EB-02B96846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9426" y="365125"/>
            <a:ext cx="5476461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Scales of Measurement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Ratio</a:t>
            </a:r>
            <a:r>
              <a:rPr lang="en-US" dirty="0"/>
              <a:t>: ordered scores with known interval and fixed zero (height, mass, Kelvin)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Interval</a:t>
            </a:r>
            <a:r>
              <a:rPr lang="en-US" dirty="0"/>
              <a:t>: ordered scores with known interval (SAT; GPA;IQ, Celsius, Fahrenheit)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5"/>
                </a:solidFill>
              </a:rPr>
              <a:t>Ordinal</a:t>
            </a:r>
            <a:r>
              <a:rPr lang="en-US" dirty="0"/>
              <a:t>: different ordered scores (finishers in a race; preferences)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5"/>
                </a:solidFill>
              </a:rPr>
              <a:t>Nominal</a:t>
            </a:r>
            <a:r>
              <a:rPr lang="en-US" dirty="0"/>
              <a:t>: different scores (gender, categories, depressed/not, etc.)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As we ascend, our scales contain more information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45141-FDFA-4405-A254-AE99A7FD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08BF-2432-4082-B531-668463FE489A}" type="datetime1">
              <a:rPr lang="en-US" smtClean="0"/>
              <a:t>12/1/2020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B3A8E-CA9D-4222-BE50-1DDA317B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9051</TotalTime>
  <Words>1030</Words>
  <Application>Microsoft Office PowerPoint</Application>
  <PresentationFormat>Widescreen</PresentationFormat>
  <Paragraphs>208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Research Design and Analysis: Organizing and Displaying Data.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Data</vt:lpstr>
      <vt:lpstr>Distribution</vt:lpstr>
      <vt:lpstr>Scales of Measurement</vt:lpstr>
      <vt:lpstr>Frequency Table</vt:lpstr>
      <vt:lpstr>Barplot</vt:lpstr>
      <vt:lpstr>Histograms</vt:lpstr>
      <vt:lpstr>Histograms</vt:lpstr>
      <vt:lpstr>Uninformative Histogram – bins too small</vt:lpstr>
      <vt:lpstr>Uninformative Histogram – bins too big</vt:lpstr>
      <vt:lpstr>Histograms – just right</vt:lpstr>
      <vt:lpstr>PowerPoint Presentation</vt:lpstr>
      <vt:lpstr>Histograms – just right</vt:lpstr>
      <vt:lpstr>Consider a 2 x 2 factorial design. </vt:lpstr>
      <vt:lpstr>Consider a 2 x 2 factorial design. </vt:lpstr>
      <vt:lpstr>Consider a 2 x 2 factorial design. </vt:lpstr>
      <vt:lpstr>Consider a 2 x 2 factorial design. </vt:lpstr>
      <vt:lpstr>Consider a 2 x 2 factorial design.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kines 7103 lectures</dc:title>
  <dc:creator>Keith Lohse</dc:creator>
  <cp:lastModifiedBy>Keith Lohse</cp:lastModifiedBy>
  <cp:revision>357</cp:revision>
  <dcterms:created xsi:type="dcterms:W3CDTF">2020-09-05T16:34:05Z</dcterms:created>
  <dcterms:modified xsi:type="dcterms:W3CDTF">2020-12-01T20:42:15Z</dcterms:modified>
</cp:coreProperties>
</file>