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1" r:id="rId3"/>
    <p:sldId id="292" r:id="rId4"/>
    <p:sldId id="308" r:id="rId5"/>
    <p:sldId id="293" r:id="rId6"/>
    <p:sldId id="294" r:id="rId7"/>
    <p:sldId id="295" r:id="rId8"/>
    <p:sldId id="296" r:id="rId9"/>
    <p:sldId id="297" r:id="rId10"/>
    <p:sldId id="298" r:id="rId11"/>
    <p:sldId id="309" r:id="rId12"/>
    <p:sldId id="310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29AF8C"/>
    <a:srgbClr val="FF7B71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F6166-92AE-A549-8053-2C67974EF2E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5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CCDA47-47C5-0A44-9EEA-B7311F4A93EB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2802-E90D-A345-A173-CCD0C99897E3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9E1D9-8E0F-4E4E-B492-85CE747313A3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CE0A5-D310-48AE-AD2C-63F07F24D07F}" type="slidenum">
              <a:rPr lang="en-US"/>
              <a:pPr/>
              <a:t>16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AFD70-F808-4DC7-84BD-74621DDFCC24}" type="slidenum">
              <a:rPr lang="en-US"/>
              <a:pPr/>
              <a:t>17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BA651-A672-4FBE-9C04-85D7102F114B}" type="slidenum">
              <a:rPr lang="en-US"/>
              <a:pPr/>
              <a:t>18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2EDF4-31B8-4319-9BD6-ED587B588FE4}" type="slidenum">
              <a:rPr lang="en-US"/>
              <a:pPr/>
              <a:t>19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35DF6-F283-8C4A-8D6C-6C6BE2D5779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7103A-09BE-42BF-BC61-DEAD7FF0DC52}" type="slidenum">
              <a:rPr lang="en-US"/>
              <a:pPr/>
              <a:t>20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DA7B7-45D0-5046-AD89-7D2871264329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1A4FC-56D1-6A4D-9F1C-2E40A11B9591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2F4D0-59C8-FB4A-8A1C-D69A38E00490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2B27D-6DF9-1640-B56A-1CB94FD82D2E}" type="slidenum">
              <a:rPr lang="en-US"/>
              <a:pPr/>
              <a:t>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08691-08C8-F643-B126-EC31473152E2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DB6F4-E61F-4049-8841-E2B6644E1E8A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E7A-C5B4-4FD2-9923-7E7FFA77CE41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073-33EB-4ED8-A17A-A51EAD36E25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35B-8380-4A4E-9728-FCCE081AED4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00B9-5142-4675-99C6-41BB24C8AED3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97E2-47B8-4B41-A7D5-EB798593B3F7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ADA-D27C-433F-A423-937DEF108E60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609F-294B-4B11-99CB-73E99BE81DAB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1E5-B838-4855-AA06-E6B6EC2056AE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0911-0555-4BBB-80B3-007879C458EC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1759-759A-4103-BA8E-EB266F298070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Measures of Central Tendency.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A76-B813-4CA8-BE00-5D5DB63A3817}" type="datetime1">
              <a:rPr lang="en-US" smtClean="0"/>
              <a:t>12/2/2020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73882"/>
              </p:ext>
            </p:extLst>
          </p:nvPr>
        </p:nvGraphicFramePr>
        <p:xfrm>
          <a:off x="2667000" y="119062"/>
          <a:ext cx="419100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Worksheet" r:id="rId4" imgW="7720584" imgH="4090416" progId="Excel.Sheet.8">
                  <p:embed/>
                </p:oleObj>
              </mc:Choice>
              <mc:Fallback>
                <p:oleObj name="Worksheet" r:id="rId4" imgW="7720584" imgH="4090416" progId="Excel.Sheet.8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9062"/>
                        <a:ext cx="4191000" cy="344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40679"/>
              </p:ext>
            </p:extLst>
          </p:nvPr>
        </p:nvGraphicFramePr>
        <p:xfrm>
          <a:off x="2667000" y="3395662"/>
          <a:ext cx="4191000" cy="33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Worksheet" r:id="rId6" imgW="8177784" imgH="3974592" progId="Excel.Sheet.8">
                  <p:embed/>
                </p:oleObj>
              </mc:Choice>
              <mc:Fallback>
                <p:oleObj name="Worksheet" r:id="rId6" imgW="8177784" imgH="3974592" progId="Excel.Sheet.8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95662"/>
                        <a:ext cx="4191000" cy="332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89400" y="195261"/>
            <a:ext cx="2336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Arithmetic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0" y="3535361"/>
            <a:ext cx="22479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Algebra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161" y="1268761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Mean = 7.54</a:t>
            </a:r>
          </a:p>
          <a:p>
            <a:r>
              <a:rPr lang="en-CA" sz="2400" dirty="0"/>
              <a:t>Median = 8</a:t>
            </a:r>
          </a:p>
          <a:p>
            <a:r>
              <a:rPr lang="en-CA" sz="2400" dirty="0"/>
              <a:t>Mode = 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36161" y="4449887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Mean = 5.43</a:t>
            </a:r>
          </a:p>
          <a:p>
            <a:r>
              <a:rPr lang="en-CA" sz="2400" dirty="0"/>
              <a:t>Median = 5</a:t>
            </a:r>
          </a:p>
          <a:p>
            <a:r>
              <a:rPr lang="en-CA" sz="2400" dirty="0"/>
              <a:t>Mode = 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CAC9-F5AB-4A9A-9F49-DCFD20B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3CEC-9AAE-4BB8-BE04-C3C9056DBC60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9B17B-1B3A-452F-B47B-CF76A04E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1.bp.blogspot.com/-kW7dfjLaj50/UTaeJz7IHZI/AAAAAAAABBw/fx1SpZdQkMA/s1600/Science+Joke+Cat-Helium+%281%29.jpg"/>
          <p:cNvPicPr>
            <a:picLocks noChangeAspect="1" noChangeArrowheads="1"/>
          </p:cNvPicPr>
          <p:nvPr/>
        </p:nvPicPr>
        <p:blipFill>
          <a:blip r:embed="rId3" cstate="print"/>
          <a:srcRect l="6669" t="13465" r="13304" b="9589"/>
          <a:stretch>
            <a:fillRect/>
          </a:stretch>
        </p:blipFill>
        <p:spPr bwMode="auto">
          <a:xfrm>
            <a:off x="1556952" y="1412776"/>
            <a:ext cx="349958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5519936" y="548680"/>
            <a:ext cx="4824536" cy="5616624"/>
          </a:xfrm>
          <a:prstGeom prst="wedgeRoundRectCallout">
            <a:avLst>
              <a:gd name="adj1" fmla="val -67438"/>
              <a:gd name="adj2" fmla="val -22644"/>
              <a:gd name="adj3" fmla="val 16667"/>
            </a:avLst>
          </a:prstGeom>
          <a:solidFill>
            <a:srgbClr val="1A1A1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If the median is the “most central” point in a distribution, then what is the mean?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b="1" i="1" dirty="0">
                <a:solidFill>
                  <a:schemeClr val="accent3"/>
                </a:solidFill>
              </a:rPr>
              <a:t>Hint</a:t>
            </a:r>
            <a:r>
              <a:rPr lang="en-CA" sz="2400" dirty="0">
                <a:solidFill>
                  <a:schemeClr val="accent3"/>
                </a:solidFill>
              </a:rPr>
              <a:t>: </a:t>
            </a:r>
            <a:r>
              <a:rPr lang="en-CA" sz="2400" dirty="0">
                <a:solidFill>
                  <a:schemeClr val="tx1"/>
                </a:solidFill>
              </a:rPr>
              <a:t>The median cuts the data in half. There are as many scores above the median as below.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>
                <a:solidFill>
                  <a:schemeClr val="accent5"/>
                </a:solidFill>
              </a:rPr>
              <a:t>Answer</a:t>
            </a:r>
            <a:r>
              <a:rPr lang="en-CA" sz="2400" dirty="0">
                <a:solidFill>
                  <a:schemeClr val="accent5"/>
                </a:solidFill>
              </a:rPr>
              <a:t>:</a:t>
            </a:r>
            <a:r>
              <a:rPr lang="en-CA" sz="2400" dirty="0">
                <a:solidFill>
                  <a:schemeClr val="tx1"/>
                </a:solidFill>
              </a:rPr>
              <a:t> the mean creates a symmetrical distribution of errors. That is, the </a:t>
            </a:r>
            <a:r>
              <a:rPr lang="en-CA" sz="2400" b="1" i="1" dirty="0">
                <a:solidFill>
                  <a:schemeClr val="tx1"/>
                </a:solidFill>
              </a:rPr>
              <a:t>magnitude</a:t>
            </a:r>
            <a:r>
              <a:rPr lang="en-CA" sz="2400" dirty="0">
                <a:solidFill>
                  <a:schemeClr val="tx1"/>
                </a:solidFill>
              </a:rPr>
              <a:t> of scores above the mean is equal to the </a:t>
            </a:r>
            <a:r>
              <a:rPr lang="en-CA" sz="2400" b="1" i="1" dirty="0">
                <a:solidFill>
                  <a:schemeClr val="tx1"/>
                </a:solidFill>
              </a:rPr>
              <a:t>magnitude</a:t>
            </a:r>
            <a:r>
              <a:rPr lang="en-CA" sz="2400" dirty="0">
                <a:solidFill>
                  <a:schemeClr val="tx1"/>
                </a:solidFill>
              </a:rPr>
              <a:t> below.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6EF34-95A3-4862-BD76-D5AB3410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2235-EB92-4A60-ABA2-AE6BAFF69627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5ACBD-9567-484B-9EA5-149BD152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BC3A9D-27C0-42D5-AF3C-2DADC625ABC4}"/>
              </a:ext>
            </a:extLst>
          </p:cNvPr>
          <p:cNvSpPr/>
          <p:nvPr/>
        </p:nvSpPr>
        <p:spPr>
          <a:xfrm>
            <a:off x="7690981" y="3724058"/>
            <a:ext cx="3356975" cy="17932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850" name="Picture 2" descr="http://support.sas.com/documentation/cdl/en/etsug/60372/HTML/default/images/forgs05a.png"/>
          <p:cNvPicPr>
            <a:picLocks noChangeAspect="1" noChangeArrowheads="1"/>
          </p:cNvPicPr>
          <p:nvPr/>
        </p:nvPicPr>
        <p:blipFill>
          <a:blip r:embed="rId4" cstate="print"/>
          <a:srcRect l="10345" t="1533" r="2299" b="9579"/>
          <a:stretch>
            <a:fillRect/>
          </a:stretch>
        </p:blipFill>
        <p:spPr bwMode="auto">
          <a:xfrm>
            <a:off x="1991544" y="1340834"/>
            <a:ext cx="5472608" cy="417646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536161" y="284371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5"/>
                </a:solidFill>
              </a:rPr>
              <a:t>Mean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19536" y="2997018"/>
            <a:ext cx="5472608" cy="0"/>
          </a:xfrm>
          <a:prstGeom prst="line">
            <a:avLst/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935223" y="3069026"/>
            <a:ext cx="1424473" cy="2088232"/>
            <a:chOff x="411223" y="2780928"/>
            <a:chExt cx="1424473" cy="2088232"/>
          </a:xfrm>
        </p:grpSpPr>
        <p:sp>
          <p:nvSpPr>
            <p:cNvPr id="6" name="Left Brace 5"/>
            <p:cNvSpPr/>
            <p:nvPr/>
          </p:nvSpPr>
          <p:spPr>
            <a:xfrm>
              <a:off x="1547664" y="2780928"/>
              <a:ext cx="288032" cy="2088232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223" y="3363379"/>
              <a:ext cx="11927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>
                  <a:solidFill>
                    <a:schemeClr val="accent1"/>
                  </a:solidFill>
                </a:rPr>
                <a:t>Error</a:t>
              </a:r>
            </a:p>
            <a:p>
              <a:pPr algn="ctr"/>
              <a:r>
                <a:rPr lang="en-CA" b="1" dirty="0">
                  <a:solidFill>
                    <a:schemeClr val="accent1"/>
                  </a:solidFill>
                </a:rPr>
                <a:t>Or </a:t>
              </a:r>
            </a:p>
            <a:p>
              <a:pPr algn="ctr"/>
              <a:r>
                <a:rPr lang="en-CA" b="1" dirty="0">
                  <a:solidFill>
                    <a:schemeClr val="accent1"/>
                  </a:solidFill>
                </a:rPr>
                <a:t>“Residual”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853528"/>
              </p:ext>
            </p:extLst>
          </p:nvPr>
        </p:nvGraphicFramePr>
        <p:xfrm>
          <a:off x="7905813" y="3821630"/>
          <a:ext cx="292267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1523880" imgH="863280" progId="Equation.3">
                  <p:embed/>
                </p:oleObj>
              </mc:Choice>
              <mc:Fallback>
                <p:oleObj name="Equation" r:id="rId5" imgW="1523880" imgH="8632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813" y="3821630"/>
                        <a:ext cx="2922678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1" y="569963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Because the mean divides the mass of scores into equal parts, the mean has a special property of making the sum of these errors = 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FFF22-21DE-4830-8165-23DD8B47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78B-4A9D-4C56-BD8D-E4DA557FEBB6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DE637-2B6D-4DF2-A868-3B27E55F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Desirable Properties of Sample Statistics</a:t>
            </a:r>
            <a:endParaRPr lang="en-US" sz="360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Unbiased</a:t>
            </a:r>
            <a:r>
              <a:rPr lang="en-US" dirty="0"/>
              <a:t>: On average the sample statistic equals the population parameter.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Both mean and median unbiased.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5"/>
                </a:solidFill>
              </a:rPr>
              <a:t>Efficient</a:t>
            </a:r>
            <a:r>
              <a:rPr lang="en-US" dirty="0"/>
              <a:t>:  A more efficient statistic is one that varies less from sample to sample; on average it is closer to the population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general, mean is more efficient than the median.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Consistent</a:t>
            </a:r>
            <a:r>
              <a:rPr lang="en-US" dirty="0"/>
              <a:t>:  A consistent statistic is one where efficiency increases as the sample size increases. (We will understand this better later.)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Both the mean and the median are consistent.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D75D6-6CEF-4FF4-A61C-C3080C8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959F-A9AA-4979-9CCB-A54A3CCD9C8A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CE34E-839D-4F75-ABFD-0E3F5790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97188" y="3221039"/>
            <a:ext cx="6208712" cy="3368675"/>
            <a:chOff x="865" y="2029"/>
            <a:chExt cx="3911" cy="2122"/>
          </a:xfrm>
        </p:grpSpPr>
        <p:pic>
          <p:nvPicPr>
            <p:cNvPr id="26660" name="Picture 19"/>
            <p:cNvPicPr>
              <a:picLocks noChangeAspect="1" noChangeArrowheads="1"/>
            </p:cNvPicPr>
            <p:nvPr/>
          </p:nvPicPr>
          <p:blipFill>
            <a:blip r:embed="rId4" cstate="print"/>
            <a:srcRect t="19827" b="26230"/>
            <a:stretch>
              <a:fillRect/>
            </a:stretch>
          </p:blipFill>
          <p:spPr bwMode="auto">
            <a:xfrm>
              <a:off x="1200" y="2029"/>
              <a:ext cx="3576" cy="1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61" name="Text Box 25"/>
            <p:cNvSpPr txBox="1">
              <a:spLocks noChangeArrowheads="1"/>
            </p:cNvSpPr>
            <p:nvPr/>
          </p:nvSpPr>
          <p:spPr bwMode="auto">
            <a:xfrm>
              <a:off x="2098" y="3918"/>
              <a:ext cx="1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Household Income</a:t>
              </a:r>
            </a:p>
          </p:txBody>
        </p:sp>
        <p:sp>
          <p:nvSpPr>
            <p:cNvPr id="26662" name="Text Box 26"/>
            <p:cNvSpPr txBox="1">
              <a:spLocks noChangeArrowheads="1"/>
            </p:cNvSpPr>
            <p:nvPr/>
          </p:nvSpPr>
          <p:spPr bwMode="auto">
            <a:xfrm rot="16200000">
              <a:off x="476" y="2730"/>
              <a:ext cx="11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Frequency</a:t>
              </a:r>
              <a:br>
                <a:rPr lang="en-US"/>
              </a:br>
              <a:r>
                <a:rPr lang="en-US"/>
                <a:t>(.5 M households)</a:t>
              </a:r>
            </a:p>
          </p:txBody>
        </p:sp>
        <p:sp>
          <p:nvSpPr>
            <p:cNvPr id="26663" name="Line 27"/>
            <p:cNvSpPr>
              <a:spLocks noChangeShapeType="1"/>
            </p:cNvSpPr>
            <p:nvPr/>
          </p:nvSpPr>
          <p:spPr bwMode="auto">
            <a:xfrm flipV="1">
              <a:off x="1389" y="2154"/>
              <a:ext cx="0" cy="1673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headEnd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398" y="365125"/>
            <a:ext cx="5561556" cy="13255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Mean vs. Median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39" y="1600201"/>
            <a:ext cx="8364537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ea typeface="ＭＳ Ｐゴシック" charset="-128"/>
                <a:cs typeface="ＭＳ Ｐゴシック" charset="-128"/>
              </a:rPr>
              <a:t>Both based on a notion of balance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ea typeface="ＭＳ Ｐゴシック" charset="-128"/>
                <a:cs typeface="ＭＳ Ｐゴシック" charset="-128"/>
              </a:rPr>
              <a:t>Mean sensitive to each datum's distance from middle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ea typeface="ＭＳ Ｐゴシック" charset="-128"/>
                <a:cs typeface="ＭＳ Ｐゴシック" charset="-128"/>
              </a:rPr>
              <a:t>Median better for irregular distributions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Skew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dirty="0"/>
              <a:t>Outliers</a:t>
            </a: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1847851" y="2625726"/>
          <a:ext cx="8456613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Chart" r:id="rId5" imgW="8477373" imgH="4086302" progId="MSGraph.Chart.8">
                  <p:embed followColorScheme="full"/>
                </p:oleObj>
              </mc:Choice>
              <mc:Fallback>
                <p:oleObj name="Chart" r:id="rId5" imgW="8477373" imgH="4086302" progId="MSGraph.Chart.8">
                  <p:embed followColorScheme="full"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625726"/>
                        <a:ext cx="8456613" cy="406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286625" y="3244851"/>
            <a:ext cx="171450" cy="2714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139113" y="4352926"/>
            <a:ext cx="171450" cy="2714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502400" y="2613026"/>
            <a:ext cx="1290638" cy="366713"/>
            <a:chOff x="3136" y="1646"/>
            <a:chExt cx="813" cy="231"/>
          </a:xfrm>
        </p:grpSpPr>
        <p:sp>
          <p:nvSpPr>
            <p:cNvPr id="26658" name="Text Box 9"/>
            <p:cNvSpPr txBox="1">
              <a:spLocks noChangeArrowheads="1"/>
            </p:cNvSpPr>
            <p:nvPr/>
          </p:nvSpPr>
          <p:spPr bwMode="auto">
            <a:xfrm>
              <a:off x="3473" y="1646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Mean</a:t>
              </a:r>
            </a:p>
          </p:txBody>
        </p:sp>
        <p:sp>
          <p:nvSpPr>
            <p:cNvPr id="26659" name="Line 10"/>
            <p:cNvSpPr>
              <a:spLocks noChangeShapeType="1"/>
            </p:cNvSpPr>
            <p:nvPr/>
          </p:nvSpPr>
          <p:spPr bwMode="auto">
            <a:xfrm>
              <a:off x="3136" y="1760"/>
              <a:ext cx="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029201" y="2593975"/>
            <a:ext cx="1471613" cy="3117850"/>
            <a:chOff x="2208" y="1634"/>
            <a:chExt cx="927" cy="1964"/>
          </a:xfrm>
        </p:grpSpPr>
        <p:sp>
          <p:nvSpPr>
            <p:cNvPr id="26655" name="Line 7"/>
            <p:cNvSpPr>
              <a:spLocks noChangeShapeType="1"/>
            </p:cNvSpPr>
            <p:nvPr/>
          </p:nvSpPr>
          <p:spPr bwMode="auto">
            <a:xfrm flipV="1">
              <a:off x="3135" y="1634"/>
              <a:ext cx="0" cy="19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6" name="Text Box 8"/>
            <p:cNvSpPr txBox="1">
              <a:spLocks noChangeArrowheads="1"/>
            </p:cNvSpPr>
            <p:nvPr/>
          </p:nvSpPr>
          <p:spPr bwMode="auto">
            <a:xfrm>
              <a:off x="2208" y="1646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Median</a:t>
              </a:r>
            </a:p>
          </p:txBody>
        </p:sp>
        <p:sp>
          <p:nvSpPr>
            <p:cNvPr id="26657" name="Line 11"/>
            <p:cNvSpPr>
              <a:spLocks noChangeShapeType="1"/>
            </p:cNvSpPr>
            <p:nvPr/>
          </p:nvSpPr>
          <p:spPr bwMode="auto">
            <a:xfrm>
              <a:off x="2754" y="1760"/>
              <a:ext cx="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651625" y="2593975"/>
            <a:ext cx="1290638" cy="3117850"/>
            <a:chOff x="3230" y="1634"/>
            <a:chExt cx="813" cy="1964"/>
          </a:xfrm>
        </p:grpSpPr>
        <p:sp>
          <p:nvSpPr>
            <p:cNvPr id="26651" name="Line 14"/>
            <p:cNvSpPr>
              <a:spLocks noChangeShapeType="1"/>
            </p:cNvSpPr>
            <p:nvPr/>
          </p:nvSpPr>
          <p:spPr bwMode="auto">
            <a:xfrm flipV="1">
              <a:off x="3230" y="1634"/>
              <a:ext cx="0" cy="19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230" y="1646"/>
              <a:ext cx="813" cy="231"/>
              <a:chOff x="3136" y="1646"/>
              <a:chExt cx="813" cy="231"/>
            </a:xfrm>
          </p:grpSpPr>
          <p:sp>
            <p:nvSpPr>
              <p:cNvPr id="26653" name="Text Box 16"/>
              <p:cNvSpPr txBox="1">
                <a:spLocks noChangeArrowheads="1"/>
              </p:cNvSpPr>
              <p:nvPr/>
            </p:nvSpPr>
            <p:spPr bwMode="auto">
              <a:xfrm>
                <a:off x="3473" y="1646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Mean</a:t>
                </a:r>
              </a:p>
            </p:txBody>
          </p:sp>
          <p:sp>
            <p:nvSpPr>
              <p:cNvPr id="26654" name="Line 17"/>
              <p:cNvSpPr>
                <a:spLocks noChangeShapeType="1"/>
              </p:cNvSpPr>
              <p:nvPr/>
            </p:nvSpPr>
            <p:spPr bwMode="auto">
              <a:xfrm>
                <a:off x="3136" y="1760"/>
                <a:ext cx="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451351" y="3338513"/>
            <a:ext cx="1747838" cy="2773362"/>
            <a:chOff x="1844" y="2103"/>
            <a:chExt cx="1101" cy="1747"/>
          </a:xfrm>
        </p:grpSpPr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 flipV="1">
              <a:off x="2070" y="2462"/>
              <a:ext cx="0" cy="13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 flipV="1">
              <a:off x="1846" y="2178"/>
              <a:ext cx="0" cy="16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1844" y="2103"/>
              <a:ext cx="9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Median ($46k)</a:t>
              </a: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2076" y="2415"/>
              <a:ext cx="8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Mean ($63k)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831975" y="3749675"/>
            <a:ext cx="8447088" cy="2947988"/>
            <a:chOff x="194" y="2362"/>
            <a:chExt cx="5321" cy="1857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194" y="2362"/>
            <a:ext cx="5321" cy="1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Chart" r:id="rId7" imgW="8477373" imgH="2962378" progId="MSGraph.Chart.8">
                    <p:embed followColorScheme="full"/>
                  </p:oleObj>
                </mc:Choice>
                <mc:Fallback>
                  <p:oleObj name="Chart" r:id="rId7" imgW="8477373" imgH="2962378" progId="MSGraph.Chart.8">
                    <p:embed followColorScheme="full"/>
                    <p:pic>
                      <p:nvPicPr>
                        <p:cNvPr id="266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2362"/>
                          <a:ext cx="5321" cy="18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Rectangle 32"/>
            <p:cNvSpPr>
              <a:spLocks noChangeArrowheads="1"/>
            </p:cNvSpPr>
            <p:nvPr/>
          </p:nvSpPr>
          <p:spPr bwMode="auto">
            <a:xfrm>
              <a:off x="4748" y="3804"/>
              <a:ext cx="98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5" name="Line 30"/>
            <p:cNvSpPr>
              <a:spLocks noChangeShapeType="1"/>
            </p:cNvSpPr>
            <p:nvPr/>
          </p:nvSpPr>
          <p:spPr bwMode="auto">
            <a:xfrm flipV="1">
              <a:off x="4690" y="3750"/>
              <a:ext cx="11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6" name="Line 31"/>
            <p:cNvSpPr>
              <a:spLocks noChangeShapeType="1"/>
            </p:cNvSpPr>
            <p:nvPr/>
          </p:nvSpPr>
          <p:spPr bwMode="auto">
            <a:xfrm flipV="1">
              <a:off x="4786" y="3752"/>
              <a:ext cx="11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3579814" y="3684588"/>
            <a:ext cx="2498725" cy="2393950"/>
            <a:chOff x="1295" y="2321"/>
            <a:chExt cx="1574" cy="1508"/>
          </a:xfrm>
        </p:grpSpPr>
        <p:sp>
          <p:nvSpPr>
            <p:cNvPr id="26642" name="Text Box 40"/>
            <p:cNvSpPr txBox="1">
              <a:spLocks noChangeArrowheads="1"/>
            </p:cNvSpPr>
            <p:nvPr/>
          </p:nvSpPr>
          <p:spPr bwMode="auto">
            <a:xfrm>
              <a:off x="1295" y="2321"/>
              <a:ext cx="1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Mean excluding outlier</a:t>
              </a:r>
            </a:p>
          </p:txBody>
        </p:sp>
        <p:sp>
          <p:nvSpPr>
            <p:cNvPr id="26643" name="Line 41"/>
            <p:cNvSpPr>
              <a:spLocks noChangeShapeType="1"/>
            </p:cNvSpPr>
            <p:nvPr/>
          </p:nvSpPr>
          <p:spPr bwMode="auto">
            <a:xfrm flipV="1">
              <a:off x="2869" y="2389"/>
              <a:ext cx="0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716713" y="3684588"/>
            <a:ext cx="768350" cy="2393950"/>
            <a:chOff x="3271" y="2321"/>
            <a:chExt cx="484" cy="1508"/>
          </a:xfrm>
        </p:grpSpPr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 flipV="1">
              <a:off x="3271" y="2389"/>
              <a:ext cx="0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1" name="Text Box 42"/>
            <p:cNvSpPr txBox="1">
              <a:spLocks noChangeArrowheads="1"/>
            </p:cNvSpPr>
            <p:nvPr/>
          </p:nvSpPr>
          <p:spPr bwMode="auto">
            <a:xfrm>
              <a:off x="3279" y="232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Mean</a:t>
              </a: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EB46D9-4F67-431E-98BB-21A395D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FB5A-78ED-481D-9265-039B8A096C77}" type="datetime1">
              <a:rPr lang="en-US" smtClean="0"/>
              <a:t>12/2/2020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4414825-A4FF-4B42-B918-115BAF9B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OleChart spid="36868" grpId="0"/>
      <p:bldOleChart spid="36868" grpId="1"/>
      <p:bldP spid="36869" grpId="0" animBg="1"/>
      <p:bldP spid="36870" grpId="0" animBg="1"/>
      <p:bldP spid="3687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15473"/>
              </p:ext>
            </p:extLst>
          </p:nvPr>
        </p:nvGraphicFramePr>
        <p:xfrm>
          <a:off x="1822451" y="2788564"/>
          <a:ext cx="8456613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Chart" r:id="rId4" imgW="8477373" imgH="4086302" progId="MSGraph.Chart.8">
                  <p:embed followColorScheme="full"/>
                </p:oleObj>
              </mc:Choice>
              <mc:Fallback>
                <p:oleObj name="Chart" r:id="rId4" imgW="8477373" imgH="4086302" progId="MSGraph.Chart.8">
                  <p:embed followColorScheme="full"/>
                  <p:pic>
                    <p:nvPicPr>
                      <p:cNvPr id="286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1" y="2788564"/>
                        <a:ext cx="8456613" cy="406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1905"/>
              </p:ext>
            </p:extLst>
          </p:nvPr>
        </p:nvGraphicFramePr>
        <p:xfrm>
          <a:off x="1822451" y="2788564"/>
          <a:ext cx="8456613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Chart" r:id="rId6" imgW="8477373" imgH="4086302" progId="MSGraph.Chart.8">
                  <p:embed followColorScheme="full"/>
                </p:oleObj>
              </mc:Choice>
              <mc:Fallback>
                <p:oleObj name="Chart" r:id="rId6" imgW="8477373" imgH="4086302" progId="MSGraph.Chart.8">
                  <p:embed followColorScheme="full"/>
                  <p:pic>
                    <p:nvPicPr>
                      <p:cNvPr id="28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1" y="2788564"/>
                        <a:ext cx="8456613" cy="406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48" y="431474"/>
            <a:ext cx="3670127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3939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Most common value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Peak in the distribution for continuous variables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Simple and insensitive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Most useful when mean, median not definable</a:t>
            </a:r>
          </a:p>
          <a:p>
            <a:pPr lvl="1" eaLnBrk="1" hangingPunct="1"/>
            <a:r>
              <a:rPr lang="en-US"/>
              <a:t>College majors, sex, favorite color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384800" y="2893338"/>
            <a:ext cx="501650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DF372-F741-44EB-9D68-EBC7D9B8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0636-49E1-4025-8AEF-87C53F8E3F2A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8C4FD-0249-48B9-925E-4A09D244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8683" grpId="0"/>
      <p:bldOleChart spid="28683" grpId="1"/>
      <p:bldOleChart spid="28684" grpId="0"/>
      <p:bldOleChart spid="28684" grpId="1"/>
      <p:bldP spid="28675" grpId="0" build="p"/>
      <p:bldP spid="28685" grpId="0" animBg="1"/>
      <p:bldP spid="2868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672" y="44205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1" charset="-128"/>
              </a:rPr>
              <a:t>Different stats for different scale types.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3663"/>
            <a:ext cx="10515600" cy="4992687"/>
          </a:xfrm>
        </p:spPr>
        <p:txBody>
          <a:bodyPr>
            <a:noAutofit/>
          </a:bodyPr>
          <a:lstStyle/>
          <a:p>
            <a:r>
              <a:rPr lang="en-US" sz="2400" b="1" dirty="0">
                <a:ea typeface="ＭＳ Ｐゴシック" pitchFamily="1" charset="-128"/>
              </a:rPr>
              <a:t>We usually use numbers to represent values of variables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Numbers are just a model or analogy for real world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Some properties relevant, some superfluous</a:t>
            </a:r>
          </a:p>
          <a:p>
            <a:r>
              <a:rPr lang="en-US" sz="2400" dirty="0">
                <a:ea typeface="ＭＳ Ｐゴシック" pitchFamily="1" charset="-128"/>
              </a:rPr>
              <a:t>Sex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Males = 1; females = 2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Females not twice males</a:t>
            </a:r>
          </a:p>
          <a:p>
            <a:r>
              <a:rPr lang="en-US" sz="2400" b="1" dirty="0">
                <a:ea typeface="ＭＳ Ｐゴシック" pitchFamily="1" charset="-128"/>
              </a:rPr>
              <a:t>Numbers have many properties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Which are relevant for a given variable?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Determines what kinds of statistics make sense</a:t>
            </a:r>
          </a:p>
          <a:p>
            <a:r>
              <a:rPr lang="en-US" sz="2400" b="1" dirty="0">
                <a:solidFill>
                  <a:schemeClr val="accent3"/>
                </a:solidFill>
                <a:ea typeface="ＭＳ Ｐゴシック" pitchFamily="1" charset="-128"/>
              </a:rPr>
              <a:t>Scale</a:t>
            </a:r>
            <a:r>
              <a:rPr lang="en-US" sz="2400" b="1" dirty="0">
                <a:ea typeface="ＭＳ Ｐゴシック" pitchFamily="1" charset="-128"/>
              </a:rPr>
              <a:t> of a variable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Summarizes what numerical properties are meaningful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4 types of scales: </a:t>
            </a:r>
            <a:r>
              <a:rPr lang="en-US" b="1" dirty="0">
                <a:solidFill>
                  <a:schemeClr val="accent5"/>
                </a:solidFill>
                <a:ea typeface="ＭＳ Ｐゴシック" pitchFamily="1" charset="-128"/>
              </a:rPr>
              <a:t>Nominal, Ordinal</a:t>
            </a:r>
            <a:r>
              <a:rPr lang="en-US" b="1" dirty="0">
                <a:ea typeface="ＭＳ Ｐゴシック" pitchFamily="1" charset="-128"/>
              </a:rPr>
              <a:t>, </a:t>
            </a:r>
            <a:r>
              <a:rPr lang="en-US" b="1" dirty="0">
                <a:solidFill>
                  <a:schemeClr val="accent1"/>
                </a:solidFill>
                <a:ea typeface="ＭＳ Ｐゴシック" pitchFamily="1" charset="-128"/>
              </a:rPr>
              <a:t>Interval, Ratio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12D3D-0BEC-481C-ABC9-71C67F72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E6D3-9D46-41BA-9B00-777D289DEB46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BA174-D22F-493E-BA1A-7613278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ea typeface="ＭＳ Ｐゴシック" pitchFamily="1" charset="-128"/>
              </a:rPr>
              <a:t>Nominal Scale:</a:t>
            </a:r>
            <a:r>
              <a:rPr lang="en-US" dirty="0">
                <a:ea typeface="ＭＳ Ｐゴシック" pitchFamily="1" charset="-128"/>
              </a:rPr>
              <a:t>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pitchFamily="1" charset="-128"/>
              </a:rPr>
              <a:t>Values are just labels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Sex: {male, female}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Color: {red, green, blue, …}</a:t>
            </a:r>
          </a:p>
          <a:p>
            <a:r>
              <a:rPr lang="en-US" sz="2400" dirty="0">
                <a:ea typeface="ＭＳ Ｐゴシック" pitchFamily="1" charset="-128"/>
              </a:rPr>
              <a:t>No structure or relationships between values</a:t>
            </a:r>
          </a:p>
          <a:p>
            <a:r>
              <a:rPr lang="en-US" sz="2400" dirty="0">
                <a:ea typeface="ＭＳ Ｐゴシック" pitchFamily="1" charset="-128"/>
              </a:rPr>
              <a:t>Essentially non-numeric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Can use numbers for </a:t>
            </a:r>
            <a:r>
              <a:rPr lang="ja-JP" altLang="en-US" sz="2000">
                <a:ea typeface="ＭＳ Ｐゴシック" pitchFamily="1" charset="-128"/>
              </a:rPr>
              <a:t>“</a:t>
            </a:r>
            <a:r>
              <a:rPr lang="en-US" altLang="ja-JP" sz="2000" dirty="0">
                <a:ea typeface="ＭＳ Ｐゴシック" pitchFamily="1" charset="-128"/>
              </a:rPr>
              <a:t>coding</a:t>
            </a:r>
            <a:r>
              <a:rPr lang="ja-JP" altLang="en-US" sz="2000">
                <a:ea typeface="ＭＳ Ｐゴシック" pitchFamily="1" charset="-128"/>
              </a:rPr>
              <a:t>”</a:t>
            </a:r>
            <a:r>
              <a:rPr lang="en-US" altLang="ja-JP" sz="2000" dirty="0">
                <a:ea typeface="ＭＳ Ｐゴシック" pitchFamily="1" charset="-128"/>
              </a:rPr>
              <a:t> but just as placeholders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Red = 1; green = 2; blue = 3</a:t>
            </a:r>
          </a:p>
          <a:p>
            <a:r>
              <a:rPr lang="en-US" sz="2400" dirty="0">
                <a:ea typeface="ＭＳ Ｐゴシック" pitchFamily="1" charset="-128"/>
              </a:rPr>
              <a:t>Only mathematical notion is equality (=)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Two scores are equal, or they</a:t>
            </a:r>
            <a:r>
              <a:rPr lang="ja-JP" altLang="en-US" sz="2000">
                <a:ea typeface="ＭＳ Ｐゴシック" pitchFamily="1" charset="-128"/>
              </a:rPr>
              <a:t>’</a:t>
            </a:r>
            <a:r>
              <a:rPr lang="en-US" altLang="ja-JP" sz="2000" dirty="0">
                <a:ea typeface="ＭＳ Ｐゴシック" pitchFamily="1" charset="-128"/>
              </a:rPr>
              <a:t>re not</a:t>
            </a:r>
          </a:p>
          <a:p>
            <a:r>
              <a:rPr lang="en-US" sz="2400" dirty="0">
                <a:ea typeface="ＭＳ Ｐゴシック" pitchFamily="1" charset="-128"/>
              </a:rPr>
              <a:t>Few meaningful statistics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Frequencies: Number of scores of a given value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Mode: Value with greatest frequency</a:t>
            </a:r>
          </a:p>
          <a:p>
            <a:pPr lvl="1"/>
            <a:endParaRPr lang="en-US" sz="2000" dirty="0">
              <a:ea typeface="ＭＳ Ｐゴシック" pitchFamily="1" charset="-128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934451" y="2667000"/>
            <a:ext cx="1255713" cy="762000"/>
            <a:chOff x="2983" y="1003"/>
            <a:chExt cx="791" cy="480"/>
          </a:xfrm>
        </p:grpSpPr>
        <p:sp>
          <p:nvSpPr>
            <p:cNvPr id="33796" name="Oval 6"/>
            <p:cNvSpPr>
              <a:spLocks noChangeArrowheads="1"/>
            </p:cNvSpPr>
            <p:nvPr/>
          </p:nvSpPr>
          <p:spPr bwMode="auto">
            <a:xfrm>
              <a:off x="2983" y="103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Oval 7"/>
            <p:cNvSpPr>
              <a:spLocks noChangeArrowheads="1"/>
            </p:cNvSpPr>
            <p:nvPr/>
          </p:nvSpPr>
          <p:spPr bwMode="auto">
            <a:xfrm>
              <a:off x="3315" y="10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Oval 8"/>
            <p:cNvSpPr>
              <a:spLocks noChangeArrowheads="1"/>
            </p:cNvSpPr>
            <p:nvPr/>
          </p:nvSpPr>
          <p:spPr bwMode="auto">
            <a:xfrm>
              <a:off x="3191" y="1249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3547" y="1368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Oval 10"/>
            <p:cNvSpPr>
              <a:spLocks noChangeArrowheads="1"/>
            </p:cNvSpPr>
            <p:nvPr/>
          </p:nvSpPr>
          <p:spPr bwMode="auto">
            <a:xfrm>
              <a:off x="3659" y="1062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2600-1DF0-4964-99BC-E350B3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01F9-1D5F-450F-922E-915C01F325E8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A000-FD3F-42B4-B513-4B78ACB4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ea typeface="ＭＳ Ｐゴシック" pitchFamily="1" charset="-128"/>
              </a:rPr>
              <a:t>Ordinal Scale: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1" charset="-128"/>
              </a:rPr>
              <a:t>Values are ordered, but differences aren</a:t>
            </a:r>
            <a:r>
              <a:rPr lang="ja-JP" altLang="en-US" sz="2400">
                <a:ea typeface="ＭＳ Ｐゴシック" pitchFamily="1" charset="-128"/>
              </a:rPr>
              <a:t>’</a:t>
            </a:r>
            <a:r>
              <a:rPr lang="en-US" altLang="ja-JP" sz="2400">
                <a:ea typeface="ＭＳ Ｐゴシック" pitchFamily="1" charset="-128"/>
              </a:rPr>
              <a:t>t meaningful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Preferences, contest placings, years of education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1</a:t>
            </a:r>
            <a:r>
              <a:rPr lang="en-US" sz="2000" baseline="30000">
                <a:ea typeface="ＭＳ Ｐゴシック" pitchFamily="1" charset="-128"/>
              </a:rPr>
              <a:t>st</a:t>
            </a:r>
            <a:r>
              <a:rPr lang="en-US" sz="2000">
                <a:ea typeface="ＭＳ Ｐゴシック" pitchFamily="1" charset="-128"/>
              </a:rPr>
              <a:t> - 2</a:t>
            </a:r>
            <a:r>
              <a:rPr lang="en-US" sz="2000" baseline="30000">
                <a:ea typeface="ＭＳ Ｐゴシック" pitchFamily="1" charset="-128"/>
              </a:rPr>
              <a:t>nd</a:t>
            </a:r>
            <a:r>
              <a:rPr lang="en-US" sz="2000">
                <a:ea typeface="ＭＳ Ｐゴシック" pitchFamily="1" charset="-128"/>
              </a:rPr>
              <a:t> </a:t>
            </a:r>
            <a:r>
              <a:rPr lang="en-US" sz="2000">
                <a:ea typeface="ＭＳ Ｐゴシック" pitchFamily="1" charset="-128"/>
                <a:sym typeface="Symbol" pitchFamily="1" charset="2"/>
              </a:rPr>
              <a:t></a:t>
            </a:r>
            <a:r>
              <a:rPr lang="en-US" sz="2000">
                <a:ea typeface="ＭＳ Ｐゴシック" pitchFamily="1" charset="-128"/>
              </a:rPr>
              <a:t> 2</a:t>
            </a:r>
            <a:r>
              <a:rPr lang="en-US" sz="2000" baseline="30000">
                <a:ea typeface="ＭＳ Ｐゴシック" pitchFamily="1" charset="-128"/>
              </a:rPr>
              <a:t>nd</a:t>
            </a:r>
            <a:r>
              <a:rPr lang="en-US" sz="2000">
                <a:ea typeface="ＭＳ Ｐゴシック" pitchFamily="1" charset="-128"/>
              </a:rPr>
              <a:t> - 3</a:t>
            </a:r>
            <a:r>
              <a:rPr lang="en-US" sz="2000" baseline="30000">
                <a:ea typeface="ＭＳ Ｐゴシック" pitchFamily="1" charset="-128"/>
              </a:rPr>
              <a:t>rd</a:t>
            </a:r>
            <a:endParaRPr lang="en-US" sz="2000">
              <a:ea typeface="ＭＳ Ｐゴシック" pitchFamily="1" charset="-128"/>
            </a:endParaRPr>
          </a:p>
          <a:p>
            <a:endParaRPr lang="en-US" sz="2400">
              <a:ea typeface="ＭＳ Ｐゴシック" pitchFamily="1" charset="-128"/>
            </a:endParaRPr>
          </a:p>
          <a:p>
            <a:endParaRPr lang="en-US" sz="2400">
              <a:ea typeface="ＭＳ Ｐゴシック" pitchFamily="1" charset="-128"/>
            </a:endParaRPr>
          </a:p>
          <a:p>
            <a:r>
              <a:rPr lang="en-US" sz="2400">
                <a:ea typeface="ＭＳ Ｐゴシック" pitchFamily="1" charset="-128"/>
              </a:rPr>
              <a:t>Mathematical notion of greater-than (&gt;, =)</a:t>
            </a:r>
          </a:p>
          <a:p>
            <a:r>
              <a:rPr lang="en-US" sz="2400">
                <a:ea typeface="ＭＳ Ｐゴシック" pitchFamily="1" charset="-128"/>
              </a:rPr>
              <a:t>Additional meaningful statistics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Median, quantiles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Range, interquartile range</a:t>
            </a:r>
          </a:p>
        </p:txBody>
      </p:sp>
      <p:sp>
        <p:nvSpPr>
          <p:cNvPr id="16440" name="Oval 12"/>
          <p:cNvSpPr>
            <a:spLocks noChangeArrowheads="1"/>
          </p:cNvSpPr>
          <p:nvPr/>
        </p:nvSpPr>
        <p:spPr bwMode="auto">
          <a:xfrm>
            <a:off x="5395913" y="3090863"/>
            <a:ext cx="182562" cy="1825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Oval 15"/>
          <p:cNvSpPr>
            <a:spLocks noChangeArrowheads="1"/>
          </p:cNvSpPr>
          <p:nvPr/>
        </p:nvSpPr>
        <p:spPr bwMode="auto">
          <a:xfrm>
            <a:off x="7185026" y="3090863"/>
            <a:ext cx="182563" cy="1825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578475" y="3092451"/>
            <a:ext cx="1606550" cy="182563"/>
            <a:chOff x="6546851" y="2882900"/>
            <a:chExt cx="1606549" cy="182563"/>
          </a:xfrm>
        </p:grpSpPr>
        <p:cxnSp>
          <p:nvCxnSpPr>
            <p:cNvPr id="35854" name="Straight Arrow Connector 69"/>
            <p:cNvCxnSpPr>
              <a:cxnSpLocks noChangeShapeType="1"/>
              <a:stCxn id="35860" idx="6"/>
              <a:endCxn id="16441" idx="2"/>
            </p:cNvCxnSpPr>
            <p:nvPr/>
          </p:nvCxnSpPr>
          <p:spPr bwMode="auto">
            <a:xfrm>
              <a:off x="8029554" y="2974182"/>
              <a:ext cx="123846" cy="7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6913545" y="2882900"/>
              <a:ext cx="1116009" cy="182563"/>
              <a:chOff x="6913545" y="2882900"/>
              <a:chExt cx="1116009" cy="182563"/>
            </a:xfrm>
          </p:grpSpPr>
          <p:grpSp>
            <p:nvGrpSpPr>
              <p:cNvPr id="4" name="Group 74"/>
              <p:cNvGrpSpPr>
                <a:grpSpLocks/>
              </p:cNvGrpSpPr>
              <p:nvPr/>
            </p:nvGrpSpPr>
            <p:grpSpPr bwMode="auto">
              <a:xfrm>
                <a:off x="6913545" y="2882900"/>
                <a:ext cx="1116009" cy="182563"/>
                <a:chOff x="4355" y="1816"/>
                <a:chExt cx="703" cy="115"/>
              </a:xfrm>
            </p:grpSpPr>
            <p:sp>
              <p:nvSpPr>
                <p:cNvPr id="35859" name="Oval 17"/>
                <p:cNvSpPr>
                  <a:spLocks noChangeArrowheads="1"/>
                </p:cNvSpPr>
                <p:nvPr/>
              </p:nvSpPr>
              <p:spPr bwMode="auto">
                <a:xfrm>
                  <a:off x="4355" y="1816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0" name="Oval 18"/>
                <p:cNvSpPr>
                  <a:spLocks noChangeArrowheads="1"/>
                </p:cNvSpPr>
                <p:nvPr/>
              </p:nvSpPr>
              <p:spPr bwMode="auto">
                <a:xfrm>
                  <a:off x="4943" y="1816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5858" name="Straight Arrow Connector 71"/>
              <p:cNvCxnSpPr>
                <a:cxnSpLocks noChangeShapeType="1"/>
                <a:stCxn id="35859" idx="6"/>
                <a:endCxn id="35860" idx="2"/>
              </p:cNvCxnSpPr>
              <p:nvPr/>
            </p:nvCxnSpPr>
            <p:spPr bwMode="auto">
              <a:xfrm>
                <a:off x="7096125" y="2974182"/>
                <a:ext cx="750888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cxnSp>
          <p:nvCxnSpPr>
            <p:cNvPr id="35856" name="Straight Arrow Connector 76"/>
            <p:cNvCxnSpPr>
              <a:cxnSpLocks noChangeShapeType="1"/>
              <a:stCxn id="16440" idx="6"/>
              <a:endCxn id="35859" idx="2"/>
            </p:cNvCxnSpPr>
            <p:nvPr/>
          </p:nvCxnSpPr>
          <p:spPr bwMode="auto">
            <a:xfrm flipV="1">
              <a:off x="6546851" y="2974182"/>
              <a:ext cx="366694" cy="7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578475" y="3090863"/>
            <a:ext cx="1606550" cy="182562"/>
            <a:chOff x="6546851" y="2881313"/>
            <a:chExt cx="1606549" cy="182562"/>
          </a:xfrm>
        </p:grpSpPr>
        <p:cxnSp>
          <p:nvCxnSpPr>
            <p:cNvPr id="35847" name="Straight Arrow Connector 79"/>
            <p:cNvCxnSpPr>
              <a:cxnSpLocks noChangeShapeType="1"/>
              <a:endCxn id="35852" idx="2"/>
            </p:cNvCxnSpPr>
            <p:nvPr/>
          </p:nvCxnSpPr>
          <p:spPr bwMode="auto">
            <a:xfrm>
              <a:off x="6546851" y="2972594"/>
              <a:ext cx="4175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6964383" y="2881313"/>
              <a:ext cx="682627" cy="182562"/>
              <a:chOff x="6964383" y="2881313"/>
              <a:chExt cx="682627" cy="182562"/>
            </a:xfrm>
          </p:grpSpPr>
          <p:grpSp>
            <p:nvGrpSpPr>
              <p:cNvPr id="7" name="Group 77"/>
              <p:cNvGrpSpPr>
                <a:grpSpLocks/>
              </p:cNvGrpSpPr>
              <p:nvPr/>
            </p:nvGrpSpPr>
            <p:grpSpPr bwMode="auto">
              <a:xfrm>
                <a:off x="6964383" y="2881313"/>
                <a:ext cx="682627" cy="182562"/>
                <a:chOff x="4387" y="1815"/>
                <a:chExt cx="430" cy="115"/>
              </a:xfrm>
            </p:grpSpPr>
            <p:sp>
              <p:nvSpPr>
                <p:cNvPr id="35852" name="Oval 13"/>
                <p:cNvSpPr>
                  <a:spLocks noChangeArrowheads="1"/>
                </p:cNvSpPr>
                <p:nvPr/>
              </p:nvSpPr>
              <p:spPr bwMode="auto">
                <a:xfrm>
                  <a:off x="4387" y="1815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3" name="Oval 14"/>
                <p:cNvSpPr>
                  <a:spLocks noChangeArrowheads="1"/>
                </p:cNvSpPr>
                <p:nvPr/>
              </p:nvSpPr>
              <p:spPr bwMode="auto">
                <a:xfrm>
                  <a:off x="4702" y="1815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5851" name="Straight Arrow Connector 83"/>
              <p:cNvCxnSpPr>
                <a:cxnSpLocks noChangeShapeType="1"/>
                <a:stCxn id="35852" idx="6"/>
                <a:endCxn id="35853" idx="2"/>
              </p:cNvCxnSpPr>
              <p:nvPr/>
            </p:nvCxnSpPr>
            <p:spPr bwMode="auto">
              <a:xfrm>
                <a:off x="7146926" y="2972594"/>
                <a:ext cx="3175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cxnSp>
          <p:nvCxnSpPr>
            <p:cNvPr id="35849" name="Straight Arrow Connector 81"/>
            <p:cNvCxnSpPr>
              <a:cxnSpLocks noChangeShapeType="1"/>
              <a:stCxn id="35853" idx="6"/>
            </p:cNvCxnSpPr>
            <p:nvPr/>
          </p:nvCxnSpPr>
          <p:spPr bwMode="auto">
            <a:xfrm>
              <a:off x="7646989" y="2972594"/>
              <a:ext cx="50641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AF8975-09E6-4136-AD82-12019F18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0A4C-35C2-426C-BA3C-A15C9938D841}" type="datetime1">
              <a:rPr lang="en-US" smtClean="0"/>
              <a:t>12/2/2020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8C17F-319D-4435-BD76-8FD91BE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6440" grpId="0" animBg="1"/>
      <p:bldP spid="164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1" charset="-128"/>
              </a:rPr>
              <a:t>Interval Scale: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1" charset="-128"/>
              </a:rPr>
              <a:t>Differences between scores are meaningful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Today 4° warmer than yesterday</a:t>
            </a:r>
          </a:p>
          <a:p>
            <a:r>
              <a:rPr lang="en-US" sz="2400" dirty="0">
                <a:ea typeface="ＭＳ Ｐゴシック" pitchFamily="1" charset="-128"/>
              </a:rPr>
              <a:t>Ratios of scores can be misleading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20C is not twice as hot as 10C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20C = 293K; 10C = 183K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Also consider IQ tests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No real zero point</a:t>
            </a:r>
          </a:p>
          <a:p>
            <a:r>
              <a:rPr lang="en-US" sz="2400" dirty="0">
                <a:ea typeface="ＭＳ Ｐゴシック" pitchFamily="1" charset="-128"/>
              </a:rPr>
              <a:t>Mathematical notion of subtraction (–, &gt;, =)</a:t>
            </a:r>
          </a:p>
          <a:p>
            <a:r>
              <a:rPr lang="en-US" sz="2400" dirty="0">
                <a:ea typeface="ＭＳ Ｐゴシック" pitchFamily="1" charset="-128"/>
              </a:rPr>
              <a:t>Additional meaningful statistics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Mean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Variance, standard deviation</a:t>
            </a:r>
          </a:p>
          <a:p>
            <a:endParaRPr lang="en-US" sz="2400" dirty="0">
              <a:ea typeface="ＭＳ Ｐゴシック" pitchFamily="1" charset="-128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026276" y="3321050"/>
            <a:ext cx="2392363" cy="184150"/>
            <a:chOff x="3602" y="2303"/>
            <a:chExt cx="1507" cy="116"/>
          </a:xfrm>
        </p:grpSpPr>
        <p:sp>
          <p:nvSpPr>
            <p:cNvPr id="37899" name="Line 23"/>
            <p:cNvSpPr>
              <a:spLocks noChangeShapeType="1"/>
            </p:cNvSpPr>
            <p:nvPr/>
          </p:nvSpPr>
          <p:spPr bwMode="auto">
            <a:xfrm>
              <a:off x="3602" y="2363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900" name="Oval 24"/>
            <p:cNvSpPr>
              <a:spLocks noChangeArrowheads="1"/>
            </p:cNvSpPr>
            <p:nvPr/>
          </p:nvSpPr>
          <p:spPr bwMode="auto">
            <a:xfrm>
              <a:off x="3881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Oval 25"/>
            <p:cNvSpPr>
              <a:spLocks noChangeArrowheads="1"/>
            </p:cNvSpPr>
            <p:nvPr/>
          </p:nvSpPr>
          <p:spPr bwMode="auto">
            <a:xfrm>
              <a:off x="4166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26"/>
            <p:cNvSpPr>
              <a:spLocks noChangeArrowheads="1"/>
            </p:cNvSpPr>
            <p:nvPr/>
          </p:nvSpPr>
          <p:spPr bwMode="auto">
            <a:xfrm>
              <a:off x="4742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29"/>
            <p:cNvSpPr>
              <a:spLocks noChangeArrowheads="1"/>
            </p:cNvSpPr>
            <p:nvPr/>
          </p:nvSpPr>
          <p:spPr bwMode="auto">
            <a:xfrm>
              <a:off x="4454" y="2304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7381876" y="3321050"/>
            <a:ext cx="2392363" cy="184150"/>
            <a:chOff x="3594" y="2303"/>
            <a:chExt cx="1507" cy="116"/>
          </a:xfrm>
        </p:grpSpPr>
        <p:sp>
          <p:nvSpPr>
            <p:cNvPr id="37894" name="Line 43"/>
            <p:cNvSpPr>
              <a:spLocks noChangeShapeType="1"/>
            </p:cNvSpPr>
            <p:nvPr/>
          </p:nvSpPr>
          <p:spPr bwMode="auto">
            <a:xfrm>
              <a:off x="3594" y="2363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895" name="Oval 44"/>
            <p:cNvSpPr>
              <a:spLocks noChangeArrowheads="1"/>
            </p:cNvSpPr>
            <p:nvPr/>
          </p:nvSpPr>
          <p:spPr bwMode="auto">
            <a:xfrm>
              <a:off x="3873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Oval 45"/>
            <p:cNvSpPr>
              <a:spLocks noChangeArrowheads="1"/>
            </p:cNvSpPr>
            <p:nvPr/>
          </p:nvSpPr>
          <p:spPr bwMode="auto">
            <a:xfrm>
              <a:off x="4158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Oval 46"/>
            <p:cNvSpPr>
              <a:spLocks noChangeArrowheads="1"/>
            </p:cNvSpPr>
            <p:nvPr/>
          </p:nvSpPr>
          <p:spPr bwMode="auto">
            <a:xfrm>
              <a:off x="4734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47"/>
            <p:cNvSpPr>
              <a:spLocks noChangeArrowheads="1"/>
            </p:cNvSpPr>
            <p:nvPr/>
          </p:nvSpPr>
          <p:spPr bwMode="auto">
            <a:xfrm>
              <a:off x="4446" y="2304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7904163" y="3197225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4595-FE93-480F-A1C0-B8E2C03C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F2AE-321E-4908-9F60-712D58DE49D7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0F49-9525-4409-882D-5BFCCC08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2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4892" y="365125"/>
            <a:ext cx="75281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Refresher: What are “statistics”?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64295" y="1981200"/>
            <a:ext cx="1052186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Numerical summaries that characterize the shapes of distributions, allowing efficient comparisons between distributions.</a:t>
            </a:r>
          </a:p>
          <a:p>
            <a:pPr lvl="1"/>
            <a:r>
              <a:rPr lang="en-US" dirty="0"/>
              <a:t>At the population level, we call these </a:t>
            </a:r>
            <a:r>
              <a:rPr lang="en-US" b="1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Broadly, we interested in a few different </a:t>
            </a:r>
            <a:r>
              <a:rPr lang="en-US" b="1" dirty="0">
                <a:solidFill>
                  <a:schemeClr val="accent5"/>
                </a:solidFill>
              </a:rPr>
              <a:t>statistics</a:t>
            </a:r>
            <a:r>
              <a:rPr lang="en-US" dirty="0"/>
              <a:t> in our </a:t>
            </a:r>
            <a:r>
              <a:rPr lang="en-US" b="1" dirty="0">
                <a:solidFill>
                  <a:schemeClr val="accent5"/>
                </a:solidFill>
              </a:rPr>
              <a:t>sample</a:t>
            </a:r>
            <a:r>
              <a:rPr lang="en-US" dirty="0"/>
              <a:t> in order to make inferences about </a:t>
            </a:r>
            <a:r>
              <a:rPr lang="en-US" b="1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1"/>
                </a:solidFill>
              </a:rPr>
              <a:t>population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Central tendency (typical value)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Variability (spread or disagreement)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Skew (long-tail one direction or other)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D9BA8-EE3E-4D1B-8ED3-BE7C18DF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E71A-7641-403E-AA6B-AA2827ED2061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DBCE8-5440-4DF4-BEA7-373BE742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1" charset="-128"/>
              </a:rPr>
              <a:t>Ratio Scale: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</a:rPr>
              <a:t>Zero is meaningful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Physical properties.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Weight, time, etc.</a:t>
            </a:r>
          </a:p>
          <a:p>
            <a:r>
              <a:rPr lang="en-US" dirty="0">
                <a:ea typeface="ＭＳ Ｐゴシック" pitchFamily="1" charset="-128"/>
              </a:rPr>
              <a:t>Ratios between scores make sense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Twice as heavy, twice as long</a:t>
            </a:r>
          </a:p>
          <a:p>
            <a:r>
              <a:rPr lang="en-US" dirty="0">
                <a:ea typeface="ＭＳ Ｐゴシック" pitchFamily="1" charset="-128"/>
              </a:rPr>
              <a:t>Mathematical notion of division (/, –, &gt;, =)</a:t>
            </a:r>
          </a:p>
          <a:p>
            <a:r>
              <a:rPr lang="en-US" dirty="0">
                <a:ea typeface="ＭＳ Ｐゴシック" pitchFamily="1" charset="-128"/>
              </a:rPr>
              <a:t>No notable new statistics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770688" y="1919289"/>
            <a:ext cx="2392362" cy="541337"/>
            <a:chOff x="3666" y="2767"/>
            <a:chExt cx="1507" cy="341"/>
          </a:xfrm>
        </p:grpSpPr>
        <p:sp>
          <p:nvSpPr>
            <p:cNvPr id="39940" name="Line 61"/>
            <p:cNvSpPr>
              <a:spLocks noChangeShapeType="1"/>
            </p:cNvSpPr>
            <p:nvPr/>
          </p:nvSpPr>
          <p:spPr bwMode="auto">
            <a:xfrm>
              <a:off x="3666" y="2827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941" name="Oval 62"/>
            <p:cNvSpPr>
              <a:spLocks noChangeArrowheads="1"/>
            </p:cNvSpPr>
            <p:nvPr/>
          </p:nvSpPr>
          <p:spPr bwMode="auto">
            <a:xfrm>
              <a:off x="3801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Oval 63"/>
            <p:cNvSpPr>
              <a:spLocks noChangeArrowheads="1"/>
            </p:cNvSpPr>
            <p:nvPr/>
          </p:nvSpPr>
          <p:spPr bwMode="auto">
            <a:xfrm>
              <a:off x="4086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Oval 64"/>
            <p:cNvSpPr>
              <a:spLocks noChangeArrowheads="1"/>
            </p:cNvSpPr>
            <p:nvPr/>
          </p:nvSpPr>
          <p:spPr bwMode="auto">
            <a:xfrm>
              <a:off x="4952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Oval 65"/>
            <p:cNvSpPr>
              <a:spLocks noChangeArrowheads="1"/>
            </p:cNvSpPr>
            <p:nvPr/>
          </p:nvSpPr>
          <p:spPr bwMode="auto">
            <a:xfrm>
              <a:off x="4374" y="2768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Oval 66"/>
            <p:cNvSpPr>
              <a:spLocks noChangeArrowheads="1"/>
            </p:cNvSpPr>
            <p:nvPr/>
          </p:nvSpPr>
          <p:spPr bwMode="auto">
            <a:xfrm>
              <a:off x="4662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67"/>
            <p:cNvSpPr txBox="1">
              <a:spLocks noChangeArrowheads="1"/>
            </p:cNvSpPr>
            <p:nvPr/>
          </p:nvSpPr>
          <p:spPr bwMode="auto">
            <a:xfrm>
              <a:off x="4337" y="28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C5D4-E437-4D49-859C-B5AA642E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E143-59FA-4DFF-8D2E-0D6ED9DBCC3C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C3EAD-4C36-43BB-968F-6DA1DC77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2859309" y="365125"/>
            <a:ext cx="6497416" cy="1325563"/>
          </a:xfrm>
        </p:spPr>
        <p:txBody>
          <a:bodyPr/>
          <a:lstStyle/>
          <a:p>
            <a:r>
              <a:rPr lang="en-US">
                <a:ea typeface="ＭＳ Ｐゴシック" pitchFamily="1" charset="-128"/>
              </a:rPr>
              <a:t>Summary of Scale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8950" y="2176463"/>
          <a:ext cx="5780088" cy="3627438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Scale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Meaningful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Operations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Median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Mean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Nominal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Ordinal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&gt; 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Interval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– &gt; 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Ratio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 – &gt; 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201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6463" y="3097213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6463" y="3851275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7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6463" y="4595813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8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6463" y="5292725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9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9" y="3851275"/>
            <a:ext cx="338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0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9" y="4595813"/>
            <a:ext cx="338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1" name="Pictur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9" y="5292725"/>
            <a:ext cx="338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2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6725" y="4595813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3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6725" y="5292725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4" name="Cross 13"/>
          <p:cNvSpPr>
            <a:spLocks noChangeArrowheads="1"/>
          </p:cNvSpPr>
          <p:nvPr/>
        </p:nvSpPr>
        <p:spPr bwMode="auto">
          <a:xfrm rot="-2700000">
            <a:off x="8266114" y="3074989"/>
            <a:ext cx="338137" cy="338137"/>
          </a:xfrm>
          <a:prstGeom prst="plus">
            <a:avLst>
              <a:gd name="adj" fmla="val 3911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5" name="Cross 14"/>
          <p:cNvSpPr>
            <a:spLocks noChangeArrowheads="1"/>
          </p:cNvSpPr>
          <p:nvPr/>
        </p:nvSpPr>
        <p:spPr bwMode="auto">
          <a:xfrm rot="-2700000">
            <a:off x="9337676" y="3073401"/>
            <a:ext cx="339725" cy="339725"/>
          </a:xfrm>
          <a:prstGeom prst="plus">
            <a:avLst>
              <a:gd name="adj" fmla="val 3911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Cross 15"/>
          <p:cNvSpPr>
            <a:spLocks noChangeArrowheads="1"/>
          </p:cNvSpPr>
          <p:nvPr/>
        </p:nvSpPr>
        <p:spPr bwMode="auto">
          <a:xfrm rot="-2700000">
            <a:off x="9337676" y="3822700"/>
            <a:ext cx="339725" cy="338138"/>
          </a:xfrm>
          <a:prstGeom prst="plus">
            <a:avLst>
              <a:gd name="adj" fmla="val 3911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68538" y="2978151"/>
            <a:ext cx="1255712" cy="525463"/>
            <a:chOff x="2983" y="1033"/>
            <a:chExt cx="791" cy="331"/>
          </a:xfrm>
        </p:grpSpPr>
        <p:sp>
          <p:nvSpPr>
            <p:cNvPr id="42054" name="Oval 6"/>
            <p:cNvSpPr>
              <a:spLocks noChangeArrowheads="1"/>
            </p:cNvSpPr>
            <p:nvPr/>
          </p:nvSpPr>
          <p:spPr bwMode="auto">
            <a:xfrm>
              <a:off x="2983" y="103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5" name="Oval 7"/>
            <p:cNvSpPr>
              <a:spLocks noChangeArrowheads="1"/>
            </p:cNvSpPr>
            <p:nvPr/>
          </p:nvSpPr>
          <p:spPr bwMode="auto">
            <a:xfrm>
              <a:off x="3339" y="1069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6" name="Oval 8"/>
            <p:cNvSpPr>
              <a:spLocks noChangeArrowheads="1"/>
            </p:cNvSpPr>
            <p:nvPr/>
          </p:nvSpPr>
          <p:spPr bwMode="auto">
            <a:xfrm>
              <a:off x="3191" y="1249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Oval 9"/>
            <p:cNvSpPr>
              <a:spLocks noChangeArrowheads="1"/>
            </p:cNvSpPr>
            <p:nvPr/>
          </p:nvSpPr>
          <p:spPr bwMode="auto">
            <a:xfrm>
              <a:off x="3487" y="1248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8" name="Oval 10"/>
            <p:cNvSpPr>
              <a:spLocks noChangeArrowheads="1"/>
            </p:cNvSpPr>
            <p:nvPr/>
          </p:nvSpPr>
          <p:spPr bwMode="auto">
            <a:xfrm>
              <a:off x="3659" y="1062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62150" y="4619625"/>
            <a:ext cx="1938338" cy="184150"/>
            <a:chOff x="3738" y="2303"/>
            <a:chExt cx="1221" cy="116"/>
          </a:xfrm>
        </p:grpSpPr>
        <p:sp>
          <p:nvSpPr>
            <p:cNvPr id="42049" name="Line 43"/>
            <p:cNvSpPr>
              <a:spLocks noChangeShapeType="1"/>
            </p:cNvSpPr>
            <p:nvPr/>
          </p:nvSpPr>
          <p:spPr bwMode="auto">
            <a:xfrm>
              <a:off x="3738" y="2363"/>
              <a:ext cx="1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50" name="Oval 44"/>
            <p:cNvSpPr>
              <a:spLocks noChangeArrowheads="1"/>
            </p:cNvSpPr>
            <p:nvPr/>
          </p:nvSpPr>
          <p:spPr bwMode="auto">
            <a:xfrm>
              <a:off x="3873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Oval 45"/>
            <p:cNvSpPr>
              <a:spLocks noChangeArrowheads="1"/>
            </p:cNvSpPr>
            <p:nvPr/>
          </p:nvSpPr>
          <p:spPr bwMode="auto">
            <a:xfrm>
              <a:off x="4158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Oval 46"/>
            <p:cNvSpPr>
              <a:spLocks noChangeArrowheads="1"/>
            </p:cNvSpPr>
            <p:nvPr/>
          </p:nvSpPr>
          <p:spPr bwMode="auto">
            <a:xfrm>
              <a:off x="4734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Oval 47"/>
            <p:cNvSpPr>
              <a:spLocks noChangeArrowheads="1"/>
            </p:cNvSpPr>
            <p:nvPr/>
          </p:nvSpPr>
          <p:spPr bwMode="auto">
            <a:xfrm>
              <a:off x="4446" y="2304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930401" y="3884613"/>
            <a:ext cx="1971675" cy="184150"/>
            <a:chOff x="6364288" y="2881313"/>
            <a:chExt cx="1971675" cy="184150"/>
          </a:xfrm>
        </p:grpSpPr>
        <p:sp>
          <p:nvSpPr>
            <p:cNvPr id="42039" name="Oval 12"/>
            <p:cNvSpPr>
              <a:spLocks noChangeArrowheads="1"/>
            </p:cNvSpPr>
            <p:nvPr/>
          </p:nvSpPr>
          <p:spPr bwMode="auto">
            <a:xfrm>
              <a:off x="6364288" y="2881313"/>
              <a:ext cx="182563" cy="1825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Oval 15"/>
            <p:cNvSpPr>
              <a:spLocks noChangeArrowheads="1"/>
            </p:cNvSpPr>
            <p:nvPr/>
          </p:nvSpPr>
          <p:spPr bwMode="auto">
            <a:xfrm>
              <a:off x="8153400" y="2881313"/>
              <a:ext cx="182563" cy="1825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6546851" y="2882900"/>
              <a:ext cx="1606549" cy="182563"/>
              <a:chOff x="6546851" y="2882900"/>
              <a:chExt cx="1606549" cy="182563"/>
            </a:xfrm>
          </p:grpSpPr>
          <p:cxnSp>
            <p:nvCxnSpPr>
              <p:cNvPr id="42042" name="Straight Arrow Connector 38"/>
              <p:cNvCxnSpPr>
                <a:cxnSpLocks noChangeShapeType="1"/>
                <a:stCxn id="42048" idx="6"/>
                <a:endCxn id="42040" idx="2"/>
              </p:cNvCxnSpPr>
              <p:nvPr/>
            </p:nvCxnSpPr>
            <p:spPr bwMode="auto">
              <a:xfrm flipV="1">
                <a:off x="7962711" y="2972594"/>
                <a:ext cx="190689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7" name="Group 72"/>
              <p:cNvGrpSpPr>
                <a:grpSpLocks/>
              </p:cNvGrpSpPr>
              <p:nvPr/>
            </p:nvGrpSpPr>
            <p:grpSpPr bwMode="auto">
              <a:xfrm>
                <a:off x="6913545" y="2882900"/>
                <a:ext cx="1049334" cy="182563"/>
                <a:chOff x="6913545" y="2882900"/>
                <a:chExt cx="1049334" cy="182563"/>
              </a:xfrm>
            </p:grpSpPr>
            <p:grpSp>
              <p:nvGrpSpPr>
                <p:cNvPr id="8" name="Group 74"/>
                <p:cNvGrpSpPr>
                  <a:grpSpLocks/>
                </p:cNvGrpSpPr>
                <p:nvPr/>
              </p:nvGrpSpPr>
              <p:grpSpPr bwMode="auto">
                <a:xfrm>
                  <a:off x="6913545" y="2882900"/>
                  <a:ext cx="1049334" cy="182563"/>
                  <a:chOff x="4355" y="1816"/>
                  <a:chExt cx="661" cy="115"/>
                </a:xfrm>
              </p:grpSpPr>
              <p:sp>
                <p:nvSpPr>
                  <p:cNvPr id="4204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355" y="1816"/>
                    <a:ext cx="115" cy="11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1816"/>
                    <a:ext cx="115" cy="11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2046" name="Straight Arrow Connector 42"/>
                <p:cNvCxnSpPr>
                  <a:cxnSpLocks noChangeShapeType="1"/>
                  <a:stCxn id="42047" idx="6"/>
                  <a:endCxn id="42048" idx="2"/>
                </p:cNvCxnSpPr>
                <p:nvPr/>
              </p:nvCxnSpPr>
              <p:spPr bwMode="auto">
                <a:xfrm>
                  <a:off x="7096107" y="2974182"/>
                  <a:ext cx="684042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</p:grpSp>
          <p:cxnSp>
            <p:nvCxnSpPr>
              <p:cNvPr id="42044" name="Straight Arrow Connector 40"/>
              <p:cNvCxnSpPr>
                <a:cxnSpLocks noChangeShapeType="1"/>
                <a:stCxn id="42039" idx="6"/>
                <a:endCxn id="42047" idx="2"/>
              </p:cNvCxnSpPr>
              <p:nvPr/>
            </p:nvCxnSpPr>
            <p:spPr bwMode="auto">
              <a:xfrm>
                <a:off x="6546851" y="2972594"/>
                <a:ext cx="366712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965325" y="5316539"/>
            <a:ext cx="1938338" cy="542925"/>
            <a:chOff x="164592" y="4830070"/>
            <a:chExt cx="1938338" cy="543125"/>
          </a:xfrm>
        </p:grpSpPr>
        <p:sp>
          <p:nvSpPr>
            <p:cNvPr id="42031" name="Text Box 67"/>
            <p:cNvSpPr txBox="1">
              <a:spLocks noChangeArrowheads="1"/>
            </p:cNvSpPr>
            <p:nvPr/>
          </p:nvSpPr>
          <p:spPr bwMode="auto">
            <a:xfrm>
              <a:off x="999839" y="500648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164592" y="4830070"/>
              <a:ext cx="1938338" cy="184150"/>
              <a:chOff x="3738" y="2303"/>
              <a:chExt cx="1221" cy="116"/>
            </a:xfrm>
          </p:grpSpPr>
          <p:sp>
            <p:nvSpPr>
              <p:cNvPr id="42034" name="Line 43"/>
              <p:cNvSpPr>
                <a:spLocks noChangeShapeType="1"/>
              </p:cNvSpPr>
              <p:nvPr/>
            </p:nvSpPr>
            <p:spPr bwMode="auto">
              <a:xfrm>
                <a:off x="3738" y="2363"/>
                <a:ext cx="12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035" name="Oval 44"/>
              <p:cNvSpPr>
                <a:spLocks noChangeArrowheads="1"/>
              </p:cNvSpPr>
              <p:nvPr/>
            </p:nvSpPr>
            <p:spPr bwMode="auto">
              <a:xfrm>
                <a:off x="3873" y="2303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6" name="Oval 45"/>
              <p:cNvSpPr>
                <a:spLocks noChangeArrowheads="1"/>
              </p:cNvSpPr>
              <p:nvPr/>
            </p:nvSpPr>
            <p:spPr bwMode="auto">
              <a:xfrm>
                <a:off x="4158" y="2303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7" name="Oval 46"/>
              <p:cNvSpPr>
                <a:spLocks noChangeArrowheads="1"/>
              </p:cNvSpPr>
              <p:nvPr/>
            </p:nvSpPr>
            <p:spPr bwMode="auto">
              <a:xfrm>
                <a:off x="4734" y="2303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8" name="Oval 47"/>
              <p:cNvSpPr>
                <a:spLocks noChangeArrowheads="1"/>
              </p:cNvSpPr>
              <p:nvPr/>
            </p:nvSpPr>
            <p:spPr bwMode="auto">
              <a:xfrm>
                <a:off x="4446" y="2304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33" name="Oval 65"/>
            <p:cNvSpPr>
              <a:spLocks noChangeArrowheads="1"/>
            </p:cNvSpPr>
            <p:nvPr/>
          </p:nvSpPr>
          <p:spPr bwMode="auto">
            <a:xfrm>
              <a:off x="1058576" y="4833445"/>
              <a:ext cx="182563" cy="18256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B878C3-3E27-40D1-9DF0-097EB901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306-9D1C-4D13-8119-7D0E35DB64E8}" type="datetime1">
              <a:rPr lang="en-US" smtClean="0"/>
              <a:t>12/2/2020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61685-ABBD-4AB9-9F7E-B39B409F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b="1" dirty="0"/>
                  <a:t>Mean</a:t>
                </a:r>
                <a:r>
                  <a:rPr lang="en-US" dirty="0"/>
                  <a:t> (</a:t>
                </a:r>
                <a:r>
                  <a:rPr lang="en-US" i="1" dirty="0"/>
                  <a:t>m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):  Average Value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/>
                  <a:t>Median</a:t>
                </a:r>
                <a:r>
                  <a:rPr lang="en-US" dirty="0"/>
                  <a:t> (</a:t>
                </a:r>
                <a:r>
                  <a:rPr lang="en-US" i="1" dirty="0"/>
                  <a:t>median </a:t>
                </a:r>
                <a:r>
                  <a:rPr lang="en-US" dirty="0"/>
                  <a:t>or </a:t>
                </a:r>
                <a:r>
                  <a:rPr lang="en-US" i="1" dirty="0"/>
                  <a:t>Med</a:t>
                </a:r>
                <a:r>
                  <a:rPr lang="en-US" dirty="0"/>
                  <a:t>):  Value of score in the middlemost location (or median location)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/>
                  <a:t>Value of score in (</a:t>
                </a:r>
                <a:r>
                  <a:rPr lang="en-US" dirty="0" err="1"/>
                  <a:t>n</a:t>
                </a:r>
                <a:r>
                  <a:rPr lang="en-US" dirty="0"/>
                  <a:t> + 1)/2 location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/>
                  <a:t>Mode</a:t>
                </a:r>
                <a:r>
                  <a:rPr lang="en-US" dirty="0"/>
                  <a:t> (</a:t>
                </a:r>
                <a:r>
                  <a:rPr lang="en-US" i="1" dirty="0"/>
                  <a:t>mode</a:t>
                </a:r>
                <a:r>
                  <a:rPr lang="en-US" dirty="0"/>
                  <a:t>): Most frequent value</a:t>
                </a:r>
              </a:p>
            </p:txBody>
          </p:sp>
        </mc:Choice>
        <mc:Fallback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BD551AF-E7BB-4AB3-8EDA-8F0D2BDF9FE6}"/>
              </a:ext>
            </a:extLst>
          </p:cNvPr>
          <p:cNvSpPr/>
          <p:nvPr/>
        </p:nvSpPr>
        <p:spPr>
          <a:xfrm>
            <a:off x="5787025" y="1825625"/>
            <a:ext cx="1691013" cy="16033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101" y="365125"/>
            <a:ext cx="7327726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Central Tendency Statistics</a:t>
            </a:r>
          </a:p>
        </p:txBody>
      </p:sp>
      <p:graphicFrame>
        <p:nvGraphicFramePr>
          <p:cNvPr id="706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95880"/>
              </p:ext>
            </p:extLst>
          </p:nvPr>
        </p:nvGraphicFramePr>
        <p:xfrm>
          <a:off x="5933162" y="2020121"/>
          <a:ext cx="1308380" cy="118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977900" imgH="889000" progId="">
                  <p:embed/>
                </p:oleObj>
              </mc:Choice>
              <mc:Fallback>
                <p:oleObj name="Equation" r:id="rId5" imgW="977900" imgH="889000" progId="">
                  <p:embed/>
                  <p:pic>
                    <p:nvPicPr>
                      <p:cNvPr id="706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162" y="2020121"/>
                        <a:ext cx="1308380" cy="118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C351A-6ED3-41E7-A123-C4E04DE6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F1F9-C852-4F93-99BD-AFAF59319333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5D13-A6C1-4804-AE9E-761E54DA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://www.womansday.com/cm/womansday/images/Ke/2-boy-taking-test-classroom-l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0012" y="1185203"/>
            <a:ext cx="4572000" cy="3429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0705" y="1074773"/>
            <a:ext cx="457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/>
                </a:solidFill>
              </a:rPr>
              <a:t>I have a two part mathematics test</a:t>
            </a:r>
            <a:r>
              <a:rPr lang="en-CA" sz="2800" b="1" dirty="0"/>
              <a:t>:</a:t>
            </a:r>
          </a:p>
          <a:p>
            <a:r>
              <a:rPr lang="en-CA" sz="2800" dirty="0"/>
              <a:t>9 arithmetic question</a:t>
            </a:r>
          </a:p>
          <a:p>
            <a:r>
              <a:rPr lang="en-CA" sz="2800" dirty="0"/>
              <a:t>9 algebraic questions</a:t>
            </a:r>
          </a:p>
          <a:p>
            <a:endParaRPr lang="en-CA" sz="2800" dirty="0"/>
          </a:p>
          <a:p>
            <a:r>
              <a:rPr lang="en-CA" sz="2800" dirty="0"/>
              <a:t>114 students took the test.</a:t>
            </a:r>
          </a:p>
          <a:p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0706" y="4847258"/>
            <a:ext cx="7448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dirty="0"/>
              <a:t>How do we measure students performance on the exam?</a:t>
            </a:r>
          </a:p>
          <a:p>
            <a:pPr>
              <a:buFont typeface="Arial" pitchFamily="34" charset="0"/>
              <a:buChar char="•"/>
            </a:pPr>
            <a:endParaRPr lang="en-CA" sz="2400" dirty="0"/>
          </a:p>
          <a:p>
            <a:pPr>
              <a:buFont typeface="Arial" pitchFamily="34" charset="0"/>
              <a:buChar char="•"/>
            </a:pPr>
            <a:r>
              <a:rPr lang="en-CA" sz="2400" dirty="0"/>
              <a:t>How did the “typical” student do?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A2529-5649-45B5-A2A5-4ABCFECB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5BE2-A6ED-483E-BEC1-76E3BC4F3F4F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DF2F1-D5EA-4008-95C0-607C8507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DE2B48-B6D1-410A-947D-8A802972B769}"/>
              </a:ext>
            </a:extLst>
          </p:cNvPr>
          <p:cNvSpPr/>
          <p:nvPr/>
        </p:nvSpPr>
        <p:spPr>
          <a:xfrm>
            <a:off x="2147693" y="4056064"/>
            <a:ext cx="7972816" cy="252729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0FC0-540C-4D7A-A386-38E114D79918}"/>
              </a:ext>
            </a:extLst>
          </p:cNvPr>
          <p:cNvSpPr/>
          <p:nvPr/>
        </p:nvSpPr>
        <p:spPr>
          <a:xfrm>
            <a:off x="2147692" y="1693192"/>
            <a:ext cx="7972816" cy="22190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Computing the Mean of 9 arithmetic questions.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783632" y="4252416"/>
          <a:ext cx="6942660" cy="21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4" imgW="6045200" imgH="1854200" progId="">
                  <p:embed/>
                </p:oleObj>
              </mc:Choice>
              <mc:Fallback>
                <p:oleObj name="Equation" r:id="rId4" imgW="6045200" imgH="1854200" progId="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4252416"/>
                        <a:ext cx="6942660" cy="21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716810"/>
              </p:ext>
            </p:extLst>
          </p:nvPr>
        </p:nvGraphicFramePr>
        <p:xfrm>
          <a:off x="2147692" y="1793454"/>
          <a:ext cx="73914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Worksheet" r:id="rId6" imgW="6370320" imgH="1658112" progId="Excel.Sheet.8">
                  <p:embed/>
                </p:oleObj>
              </mc:Choice>
              <mc:Fallback>
                <p:oleObj name="Worksheet" r:id="rId6" imgW="6370320" imgH="1658112" progId="Excel.Shee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692" y="1793454"/>
                        <a:ext cx="7391400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4ECD-3AD4-416A-9947-BBA8C1D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C1E5-46C4-481C-B950-5C15DE305709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85A5B-2466-4939-B6B7-3B373021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7A29C9-1080-4382-98B7-BD49C82BAE91}"/>
              </a:ext>
            </a:extLst>
          </p:cNvPr>
          <p:cNvSpPr/>
          <p:nvPr/>
        </p:nvSpPr>
        <p:spPr>
          <a:xfrm>
            <a:off x="2147693" y="4056064"/>
            <a:ext cx="7972816" cy="252729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9CCCE-1D45-4EDA-A67C-4658C5384573}"/>
              </a:ext>
            </a:extLst>
          </p:cNvPr>
          <p:cNvSpPr/>
          <p:nvPr/>
        </p:nvSpPr>
        <p:spPr>
          <a:xfrm>
            <a:off x="2147692" y="1693192"/>
            <a:ext cx="7972816" cy="22190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934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Computing the Mean of 9 algebra questions.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86419"/>
              </p:ext>
            </p:extLst>
          </p:nvPr>
        </p:nvGraphicFramePr>
        <p:xfrm>
          <a:off x="2432170" y="4044950"/>
          <a:ext cx="740386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4" imgW="5295900" imgH="1854200" progId="">
                  <p:embed/>
                </p:oleObj>
              </mc:Choice>
              <mc:Fallback>
                <p:oleObj name="Equation" r:id="rId4" imgW="5295900" imgH="1854200" progId="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170" y="4044950"/>
                        <a:ext cx="740386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80938"/>
              </p:ext>
            </p:extLst>
          </p:nvPr>
        </p:nvGraphicFramePr>
        <p:xfrm>
          <a:off x="2217465" y="1852742"/>
          <a:ext cx="766762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Worksheet" r:id="rId6" imgW="6647688" imgH="1658112" progId="Excel.Sheet.8">
                  <p:embed/>
                </p:oleObj>
              </mc:Choice>
              <mc:Fallback>
                <p:oleObj name="Worksheet" r:id="rId6" imgW="6647688" imgH="1658112" progId="Excel.Shee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465" y="1852742"/>
                        <a:ext cx="766762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D228D-8707-40DE-B38A-CC669B16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F3C0-BC2A-4C20-AA43-E583EAD72E60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3FAB4-0FC3-4033-8824-8DE0980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57BA4E-5AE6-43CD-9377-DA7BAAEAB6A3}"/>
              </a:ext>
            </a:extLst>
          </p:cNvPr>
          <p:cNvSpPr/>
          <p:nvPr/>
        </p:nvSpPr>
        <p:spPr>
          <a:xfrm>
            <a:off x="2109592" y="1931186"/>
            <a:ext cx="7972816" cy="22190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Computing the Median of 9 arithmetic questions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565525" y="5075238"/>
            <a:ext cx="504552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Location of Median = (114+1)/2 = 57.5</a:t>
            </a:r>
          </a:p>
          <a:p>
            <a:endParaRPr lang="en-US" sz="2400" dirty="0"/>
          </a:p>
          <a:p>
            <a:r>
              <a:rPr lang="en-US" sz="2400" b="1" dirty="0"/>
              <a:t>Median = 8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22296"/>
              </p:ext>
            </p:extLst>
          </p:nvPr>
        </p:nvGraphicFramePr>
        <p:xfrm>
          <a:off x="2354486" y="2079492"/>
          <a:ext cx="73914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Worksheet" r:id="rId4" imgW="6370320" imgH="1658112" progId="Excel.Sheet.8">
                  <p:embed/>
                </p:oleObj>
              </mc:Choice>
              <mc:Fallback>
                <p:oleObj name="Worksheet" r:id="rId4" imgW="6370320" imgH="1658112" progId="Excel.Sheet.8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486" y="2079492"/>
                        <a:ext cx="7391400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AA04-8B6C-4A65-AC89-2A09B451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5112-A084-4C36-9884-614B50617B73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FF9A0-01A7-43CB-B8E0-C007CE4C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C0F69D-AF3E-426F-A404-68AFC051ED4C}"/>
              </a:ext>
            </a:extLst>
          </p:cNvPr>
          <p:cNvSpPr/>
          <p:nvPr/>
        </p:nvSpPr>
        <p:spPr>
          <a:xfrm>
            <a:off x="2209800" y="1956238"/>
            <a:ext cx="7972816" cy="22190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274638"/>
            <a:ext cx="875493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Computing the Median 9 algebra questions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3565525" y="5075238"/>
            <a:ext cx="504552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Location of Median = (114+1)/2 = 57.5</a:t>
            </a:r>
          </a:p>
          <a:p>
            <a:endParaRPr lang="en-US" sz="2400" dirty="0"/>
          </a:p>
          <a:p>
            <a:r>
              <a:rPr lang="en-US" sz="2400" b="1" dirty="0"/>
              <a:t>Median = 5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08563"/>
              </p:ext>
            </p:extLst>
          </p:nvPr>
        </p:nvGraphicFramePr>
        <p:xfrm>
          <a:off x="2309276" y="2110101"/>
          <a:ext cx="766762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Worksheet" r:id="rId4" imgW="6647688" imgH="1658112" progId="Excel.Sheet.8">
                  <p:embed/>
                </p:oleObj>
              </mc:Choice>
              <mc:Fallback>
                <p:oleObj name="Worksheet" r:id="rId4" imgW="6647688" imgH="1658112" progId="Excel.Sheet.8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276" y="2110101"/>
                        <a:ext cx="766762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24307-2E77-4522-805A-3B076B29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440C-F5B3-4361-A307-4DD6AD861DE5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91B50-5DC8-4439-B84D-2BEA04C2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D40EB-18F6-41A8-BEAC-D154C19E1E08}"/>
              </a:ext>
            </a:extLst>
          </p:cNvPr>
          <p:cNvSpPr/>
          <p:nvPr/>
        </p:nvSpPr>
        <p:spPr>
          <a:xfrm>
            <a:off x="6690360" y="2491532"/>
            <a:ext cx="4663440" cy="256032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1307548"/>
            <a:ext cx="466344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+mn-lt"/>
                <a:cs typeface="Gill Sans MT (Headings)"/>
              </a:rPr>
              <a:t>Finding the median if </a:t>
            </a:r>
            <a:r>
              <a:rPr lang="en-US" sz="2800" dirty="0" err="1">
                <a:latin typeface="+mn-lt"/>
                <a:cs typeface="Gill Sans MT (Headings)"/>
              </a:rPr>
              <a:t>n</a:t>
            </a:r>
            <a:r>
              <a:rPr lang="en-US" sz="2800" dirty="0">
                <a:latin typeface="+mn-lt"/>
                <a:cs typeface="Gill Sans MT (Headings)"/>
              </a:rPr>
              <a:t> is an even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A64F-D251-4261-822D-BC744C2301AD}"/>
              </a:ext>
            </a:extLst>
          </p:cNvPr>
          <p:cNvSpPr/>
          <p:nvPr/>
        </p:nvSpPr>
        <p:spPr>
          <a:xfrm>
            <a:off x="842898" y="2491532"/>
            <a:ext cx="4663440" cy="256032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94885"/>
              </p:ext>
            </p:extLst>
          </p:nvPr>
        </p:nvGraphicFramePr>
        <p:xfrm>
          <a:off x="1250965" y="3213907"/>
          <a:ext cx="3819872" cy="172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4" imgW="2781300" imgH="1257300" progId="">
                  <p:embed/>
                </p:oleObj>
              </mc:Choice>
              <mc:Fallback>
                <p:oleObj name="Equation" r:id="rId4" imgW="2781300" imgH="1257300" progId="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65" y="3213907"/>
                        <a:ext cx="3819872" cy="1726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671181" y="2564433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5,6,6,7,7,9,10,11,11,13</a:t>
            </a: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6690360" y="1307548"/>
            <a:ext cx="466343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b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Finding the median if </a:t>
            </a:r>
            <a:r>
              <a:rPr lang="en-US" sz="2800" b="1" dirty="0" err="1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800" b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 is an odd number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52859"/>
              </p:ext>
            </p:extLst>
          </p:nvPr>
        </p:nvGraphicFramePr>
        <p:xfrm>
          <a:off x="7043623" y="3331071"/>
          <a:ext cx="3921472" cy="141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6" imgW="2603500" imgH="939800" progId="">
                  <p:embed/>
                </p:oleObj>
              </mc:Choice>
              <mc:Fallback>
                <p:oleObj name="Equation" r:id="rId6" imgW="2603500" imgH="939800" progId="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623" y="3331071"/>
                        <a:ext cx="3921472" cy="141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7484304" y="2680022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5,6,6,7,7,9,10,11,11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28188-4143-4BB4-A505-E54BC40F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78F-2B58-42FB-A251-F2DC3607E4AD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04BF6-AC9C-4007-8130-263F42B8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9039</TotalTime>
  <Words>992</Words>
  <Application>Microsoft Office PowerPoint</Application>
  <PresentationFormat>Widescreen</PresentationFormat>
  <Paragraphs>227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Equation</vt:lpstr>
      <vt:lpstr>Worksheet</vt:lpstr>
      <vt:lpstr>Chart</vt:lpstr>
      <vt:lpstr>Research Design and Analysis: Measures of Central Tendency.</vt:lpstr>
      <vt:lpstr>Refresher: What are “statistics”?</vt:lpstr>
      <vt:lpstr>Central Tendency Statistics</vt:lpstr>
      <vt:lpstr>PowerPoint Presentation</vt:lpstr>
      <vt:lpstr>Computing the Mean of 9 arithmetic questions.</vt:lpstr>
      <vt:lpstr>Computing the Mean of 9 algebra questions.</vt:lpstr>
      <vt:lpstr>Computing the Median of 9 arithmetic questions</vt:lpstr>
      <vt:lpstr>Computing the Median 9 algebra questions</vt:lpstr>
      <vt:lpstr>Finding the median if n is an even number</vt:lpstr>
      <vt:lpstr>PowerPoint Presentation</vt:lpstr>
      <vt:lpstr>PowerPoint Presentation</vt:lpstr>
      <vt:lpstr>PowerPoint Presentation</vt:lpstr>
      <vt:lpstr>Desirable Properties of Sample Statistics</vt:lpstr>
      <vt:lpstr>Mean vs. Median</vt:lpstr>
      <vt:lpstr>Mode</vt:lpstr>
      <vt:lpstr>Different stats for different scale types.</vt:lpstr>
      <vt:lpstr>Nominal Scale: Which stat is appropriate?</vt:lpstr>
      <vt:lpstr>Ordinal Scale: Which stat is appropriate?</vt:lpstr>
      <vt:lpstr>Interval Scale: Which stat is appropriate?</vt:lpstr>
      <vt:lpstr>Ratio Scale: Which stat is appropriate?</vt:lpstr>
      <vt:lpstr>Summary of Scale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354</cp:revision>
  <dcterms:created xsi:type="dcterms:W3CDTF">2020-09-05T16:34:05Z</dcterms:created>
  <dcterms:modified xsi:type="dcterms:W3CDTF">2020-12-03T00:40:25Z</dcterms:modified>
</cp:coreProperties>
</file>