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85" r:id="rId3"/>
    <p:sldId id="267" r:id="rId4"/>
    <p:sldId id="284" r:id="rId5"/>
    <p:sldId id="286" r:id="rId6"/>
    <p:sldId id="269" r:id="rId7"/>
    <p:sldId id="270" r:id="rId8"/>
    <p:sldId id="271" r:id="rId9"/>
    <p:sldId id="272" r:id="rId10"/>
    <p:sldId id="273" r:id="rId11"/>
    <p:sldId id="274" r:id="rId12"/>
    <p:sldId id="282" r:id="rId13"/>
    <p:sldId id="283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000000"/>
    <a:srgbClr val="29AF8C"/>
    <a:srgbClr val="FF7B71"/>
    <a:srgbClr val="00C3C8"/>
    <a:srgbClr val="333333"/>
    <a:srgbClr val="3391AE"/>
    <a:srgbClr val="0D0D0D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7021" autoAdjust="0"/>
  </p:normalViewPr>
  <p:slideViewPr>
    <p:cSldViewPr snapToGrid="0">
      <p:cViewPr varScale="1">
        <p:scale>
          <a:sx n="96" d="100"/>
          <a:sy n="96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wmf"/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49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52893F-8638-A841-B9E5-B95672B43A60}" type="slidenum">
              <a:rPr lang="en-US">
                <a:latin typeface="Times" charset="0"/>
              </a:rPr>
              <a:pPr/>
              <a:t>6</a:t>
            </a:fld>
            <a:endParaRPr lang="en-US">
              <a:latin typeface="Times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1C3B5-EDF3-7545-839B-3CFD1A149E39}" type="slidenum">
              <a:rPr lang="en-US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1C3B5-EDF3-7545-839B-3CFD1A149E39}" type="slidenum">
              <a:rPr lang="en-US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1C3B5-EDF3-7545-839B-3CFD1A149E39}" type="slidenum">
              <a:rPr lang="en-US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1C3B5-EDF3-7545-839B-3CFD1A149E39}" type="slidenum">
              <a:rPr lang="en-US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1C3B5-EDF3-7545-839B-3CFD1A149E39}" type="slidenum">
              <a:rPr lang="en-US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7CD88-DC03-49B4-9502-B3690688A3C8}" type="slidenum">
              <a:rPr lang="en-US"/>
              <a:pPr/>
              <a:t>12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66B065-2EB7-4BC8-9DA2-4565547AE5BA}" type="slidenum">
              <a:rPr lang="en-US"/>
              <a:pPr/>
              <a:t>13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E7A-C5B4-4FD2-9923-7E7FFA77CE41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8073-33EB-4ED8-A17A-A51EAD36E256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835B-8380-4A4E-9728-FCCE081AED4E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FC72-CCCA-47C4-A976-FB8A7B2CEEFE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00B9-5142-4675-99C6-41BB24C8AED3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97E2-47B8-4B41-A7D5-EB798593B3F7}" type="datetime1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B6ADA-D27C-433F-A423-937DEF108E60}" type="datetime1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CD05-DFA8-4BC8-93D9-B35F6A321161}" type="datetime1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609F-294B-4B11-99CB-73E99BE81DAB}" type="datetime1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1E5-B838-4855-AA06-E6B6EC2056AE}" type="datetime1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0911-0555-4BBB-80B3-007879C458EC}" type="datetime1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01759-759A-4103-BA8E-EB266F298070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17276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9" y="365125"/>
            <a:ext cx="9133368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emf"/><Relationship Id="rId4" Type="http://schemas.openxmlformats.org/officeDocument/2006/relationships/image" Target="../media/image22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7" Type="http://schemas.openxmlformats.org/officeDocument/2006/relationships/image" Target="../media/image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7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.png"/><Relationship Id="rId2" Type="http://schemas.openxmlformats.org/officeDocument/2006/relationships/image" Target="../media/image8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82D-7C74-434D-9A69-77202896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052191"/>
            <a:ext cx="10451805" cy="25707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Research Design and Analysis: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Degrees of Freedom.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03D0-727D-4B47-98BF-8B79CF9A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AFC67-476F-4BA7-AC95-C389167C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8A76-B813-4CA8-BE00-5D5DB63A3817}" type="datetime1">
              <a:rPr lang="en-US" smtClean="0"/>
              <a:t>12/4/2020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3344449" y="440869"/>
            <a:ext cx="5511452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Variance of a sample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461491" y="1027546"/>
            <a:ext cx="8229600" cy="51800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311653" y="3138758"/>
            <a:ext cx="1428751" cy="165100"/>
            <a:chOff x="1662" y="3805"/>
            <a:chExt cx="900" cy="104"/>
          </a:xfrm>
        </p:grpSpPr>
        <p:sp>
          <p:nvSpPr>
            <p:cNvPr id="24602" name="Line 5"/>
            <p:cNvSpPr>
              <a:spLocks noChangeShapeType="1"/>
            </p:cNvSpPr>
            <p:nvPr/>
          </p:nvSpPr>
          <p:spPr bwMode="auto">
            <a:xfrm>
              <a:off x="2158" y="3805"/>
              <a:ext cx="404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5" name="Line 12"/>
            <p:cNvSpPr>
              <a:spLocks noChangeShapeType="1"/>
            </p:cNvSpPr>
            <p:nvPr/>
          </p:nvSpPr>
          <p:spPr bwMode="auto">
            <a:xfrm>
              <a:off x="1662" y="3907"/>
              <a:ext cx="430" cy="2"/>
            </a:xfrm>
            <a:prstGeom prst="line">
              <a:avLst/>
            </a:prstGeom>
            <a:ln>
              <a:headEnd type="triangle" w="med" len="med"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4083051" y="2281509"/>
            <a:ext cx="2220913" cy="561975"/>
            <a:chOff x="1518" y="3265"/>
            <a:chExt cx="1399" cy="354"/>
          </a:xfrm>
        </p:grpSpPr>
        <p:sp>
          <p:nvSpPr>
            <p:cNvPr id="24588" name="Oval 9"/>
            <p:cNvSpPr>
              <a:spLocks noChangeArrowheads="1"/>
            </p:cNvSpPr>
            <p:nvPr/>
          </p:nvSpPr>
          <p:spPr bwMode="auto">
            <a:xfrm>
              <a:off x="2802" y="3504"/>
              <a:ext cx="115" cy="11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0" name="Oval 16"/>
            <p:cNvSpPr>
              <a:spLocks noChangeArrowheads="1"/>
            </p:cNvSpPr>
            <p:nvPr/>
          </p:nvSpPr>
          <p:spPr bwMode="auto">
            <a:xfrm>
              <a:off x="1604" y="3504"/>
              <a:ext cx="115" cy="11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5" name="Oval 21"/>
            <p:cNvSpPr>
              <a:spLocks noChangeArrowheads="1"/>
            </p:cNvSpPr>
            <p:nvPr/>
          </p:nvSpPr>
          <p:spPr bwMode="auto">
            <a:xfrm>
              <a:off x="2505" y="3484"/>
              <a:ext cx="115" cy="11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7" name="Text Box 23"/>
            <p:cNvSpPr txBox="1">
              <a:spLocks noChangeArrowheads="1"/>
            </p:cNvSpPr>
            <p:nvPr/>
          </p:nvSpPr>
          <p:spPr bwMode="auto">
            <a:xfrm>
              <a:off x="1518" y="3265"/>
              <a:ext cx="2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94</a:t>
              </a:r>
            </a:p>
          </p:txBody>
        </p:sp>
      </p:grp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3550692" y="2824434"/>
            <a:ext cx="6731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endParaRPr lang="en-US" dirty="0"/>
          </a:p>
          <a:p>
            <a:pPr algn="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-7</a:t>
            </a:r>
          </a:p>
          <a:p>
            <a:pPr algn="r"/>
            <a:r>
              <a:rPr lang="en-US" dirty="0"/>
              <a:t>-21</a:t>
            </a:r>
          </a:p>
          <a:p>
            <a:pPr algn="r"/>
            <a:endParaRPr lang="en-US" dirty="0"/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6257650" y="2780929"/>
            <a:ext cx="37221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7</a:t>
            </a:r>
          </a:p>
          <a:p>
            <a:pPr algn="r"/>
            <a:r>
              <a:rPr lang="en-US" dirty="0"/>
              <a:t>-7</a:t>
            </a:r>
          </a:p>
        </p:txBody>
      </p:sp>
      <p:cxnSp>
        <p:nvCxnSpPr>
          <p:cNvPr id="32" name="Straight Arrow Connector 31"/>
          <p:cNvCxnSpPr>
            <a:cxnSpLocks/>
            <a:stCxn id="33" idx="0"/>
          </p:cNvCxnSpPr>
          <p:nvPr/>
        </p:nvCxnSpPr>
        <p:spPr>
          <a:xfrm flipH="1" flipV="1">
            <a:off x="5727514" y="3603010"/>
            <a:ext cx="368486" cy="711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8200" y="4314188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together the deviations are closer to the sample mean than to </a:t>
            </a:r>
            <a:r>
              <a:rPr lang="el-GR" dirty="0"/>
              <a:t>μ</a:t>
            </a:r>
            <a:r>
              <a:rPr lang="en-US" dirty="0"/>
              <a:t>. This must be so: the sum of squared deviations from the sample mean ≤ sum squared deviations from any other #, including </a:t>
            </a:r>
            <a:r>
              <a:rPr lang="el-GR" dirty="0"/>
              <a:t>μ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Thus, if we simply average the two squared deviations, it would always be less than or equal to variance we’d get if we had known the population mean. </a:t>
            </a:r>
          </a:p>
          <a:p>
            <a:endParaRPr lang="en-US" dirty="0"/>
          </a:p>
          <a:p>
            <a:r>
              <a:rPr lang="en-US" dirty="0"/>
              <a:t>I.e., it would be a </a:t>
            </a:r>
            <a:r>
              <a:rPr lang="en-US" i="1" dirty="0"/>
              <a:t>biased estimate </a:t>
            </a:r>
            <a:r>
              <a:rPr lang="en-US" dirty="0"/>
              <a:t>of the true variance in the population </a:t>
            </a: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5456232" y="2004993"/>
            <a:ext cx="5357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108</a:t>
            </a: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5948067" y="1977286"/>
            <a:ext cx="5357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μ</a:t>
            </a:r>
            <a:endParaRPr lang="en-US" dirty="0">
              <a:latin typeface="+mj-lt"/>
            </a:endParaRPr>
          </a:p>
          <a:p>
            <a:pPr algn="ctr"/>
            <a:r>
              <a:rPr lang="en-US" dirty="0"/>
              <a:t>115</a:t>
            </a:r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4964545" y="2657459"/>
            <a:ext cx="182562" cy="182563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 Box 10"/>
          <p:cNvSpPr txBox="1">
            <a:spLocks noChangeArrowheads="1"/>
          </p:cNvSpPr>
          <p:nvPr/>
        </p:nvSpPr>
        <p:spPr bwMode="auto">
          <a:xfrm>
            <a:off x="4787750" y="1991136"/>
            <a:ext cx="5357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101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4967083" y="2038930"/>
            <a:ext cx="201823" cy="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4311652" y="3448174"/>
            <a:ext cx="1901825" cy="0"/>
          </a:xfrm>
          <a:prstGeom prst="line">
            <a:avLst/>
          </a:prstGeom>
          <a:noFill/>
          <a:ln w="9525">
            <a:solidFill>
              <a:srgbClr val="33CC33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5720686" y="3248166"/>
            <a:ext cx="539216" cy="3992"/>
          </a:xfrm>
          <a:prstGeom prst="line">
            <a:avLst/>
          </a:prstGeom>
          <a:noFill/>
          <a:ln w="9525">
            <a:solidFill>
              <a:srgbClr val="33CC33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19EF-507D-4429-94D6-24B9B513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8D75-9C3C-4131-8FB5-DED737D941A4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E932B-F6C9-4E9B-A6F3-35083189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1436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Unbiased estimate of population variance derived from a sample: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451100" y="1079501"/>
            <a:ext cx="8229600" cy="51800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619501" y="2992716"/>
            <a:ext cx="4649788" cy="777876"/>
            <a:chOff x="1226" y="3713"/>
            <a:chExt cx="2929" cy="490"/>
          </a:xfrm>
        </p:grpSpPr>
        <p:sp>
          <p:nvSpPr>
            <p:cNvPr id="24602" name="Line 5"/>
            <p:cNvSpPr>
              <a:spLocks noChangeShapeType="1"/>
            </p:cNvSpPr>
            <p:nvPr/>
          </p:nvSpPr>
          <p:spPr bwMode="auto">
            <a:xfrm flipV="1">
              <a:off x="2750" y="3803"/>
              <a:ext cx="525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3" name="Line 6"/>
            <p:cNvSpPr>
              <a:spLocks noChangeShapeType="1"/>
            </p:cNvSpPr>
            <p:nvPr/>
          </p:nvSpPr>
          <p:spPr bwMode="auto">
            <a:xfrm>
              <a:off x="2762" y="4012"/>
              <a:ext cx="89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4" name="Line 7"/>
            <p:cNvSpPr>
              <a:spLocks noChangeShapeType="1"/>
            </p:cNvSpPr>
            <p:nvPr/>
          </p:nvSpPr>
          <p:spPr bwMode="auto">
            <a:xfrm flipV="1">
              <a:off x="2746" y="4202"/>
              <a:ext cx="1409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5" name="Line 12"/>
            <p:cNvSpPr>
              <a:spLocks noChangeShapeType="1"/>
            </p:cNvSpPr>
            <p:nvPr/>
          </p:nvSpPr>
          <p:spPr bwMode="auto">
            <a:xfrm>
              <a:off x="1662" y="3907"/>
              <a:ext cx="1068" cy="1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6" name="Line 13"/>
            <p:cNvSpPr>
              <a:spLocks noChangeShapeType="1"/>
            </p:cNvSpPr>
            <p:nvPr/>
          </p:nvSpPr>
          <p:spPr bwMode="auto">
            <a:xfrm flipV="1">
              <a:off x="2468" y="4104"/>
              <a:ext cx="270" cy="1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7" name="Line 14"/>
            <p:cNvSpPr>
              <a:spLocks noChangeShapeType="1"/>
            </p:cNvSpPr>
            <p:nvPr/>
          </p:nvSpPr>
          <p:spPr bwMode="auto">
            <a:xfrm>
              <a:off x="1226" y="3713"/>
              <a:ext cx="1489" cy="5"/>
            </a:xfrm>
            <a:prstGeom prst="line">
              <a:avLst/>
            </a:prstGeom>
            <a:noFill/>
            <a:ln w="9525">
              <a:solidFill>
                <a:srgbClr val="33CC33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459166" y="2008461"/>
            <a:ext cx="5143502" cy="852488"/>
            <a:chOff x="1125" y="3093"/>
            <a:chExt cx="3240" cy="537"/>
          </a:xfrm>
        </p:grpSpPr>
        <p:sp>
          <p:nvSpPr>
            <p:cNvPr id="24589" name="Text Box 10"/>
            <p:cNvSpPr txBox="1">
              <a:spLocks noChangeArrowheads="1"/>
            </p:cNvSpPr>
            <p:nvPr/>
          </p:nvSpPr>
          <p:spPr bwMode="auto">
            <a:xfrm>
              <a:off x="2562" y="3093"/>
              <a:ext cx="34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X</a:t>
              </a:r>
            </a:p>
            <a:p>
              <a:pPr algn="ctr"/>
              <a:r>
                <a:rPr lang="en-US" dirty="0"/>
                <a:t>112</a:t>
              </a:r>
            </a:p>
          </p:txBody>
        </p:sp>
        <p:sp>
          <p:nvSpPr>
            <p:cNvPr id="24590" name="Oval 16"/>
            <p:cNvSpPr>
              <a:spLocks noChangeArrowheads="1"/>
            </p:cNvSpPr>
            <p:nvPr/>
          </p:nvSpPr>
          <p:spPr bwMode="auto">
            <a:xfrm>
              <a:off x="1604" y="3504"/>
              <a:ext cx="115" cy="11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1" name="Oval 17"/>
            <p:cNvSpPr>
              <a:spLocks noChangeArrowheads="1"/>
            </p:cNvSpPr>
            <p:nvPr/>
          </p:nvSpPr>
          <p:spPr bwMode="auto">
            <a:xfrm>
              <a:off x="2410" y="3504"/>
              <a:ext cx="115" cy="11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2" name="Oval 18"/>
            <p:cNvSpPr>
              <a:spLocks noChangeArrowheads="1"/>
            </p:cNvSpPr>
            <p:nvPr/>
          </p:nvSpPr>
          <p:spPr bwMode="auto">
            <a:xfrm>
              <a:off x="4112" y="3515"/>
              <a:ext cx="115" cy="11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3" name="Oval 19"/>
            <p:cNvSpPr>
              <a:spLocks noChangeArrowheads="1"/>
            </p:cNvSpPr>
            <p:nvPr/>
          </p:nvSpPr>
          <p:spPr bwMode="auto">
            <a:xfrm>
              <a:off x="1199" y="3504"/>
              <a:ext cx="115" cy="11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4" name="Oval 20"/>
            <p:cNvSpPr>
              <a:spLocks noChangeArrowheads="1"/>
            </p:cNvSpPr>
            <p:nvPr/>
          </p:nvSpPr>
          <p:spPr bwMode="auto">
            <a:xfrm>
              <a:off x="3605" y="3504"/>
              <a:ext cx="115" cy="11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5" name="Oval 21"/>
            <p:cNvSpPr>
              <a:spLocks noChangeArrowheads="1"/>
            </p:cNvSpPr>
            <p:nvPr/>
          </p:nvSpPr>
          <p:spPr bwMode="auto">
            <a:xfrm>
              <a:off x="3218" y="3504"/>
              <a:ext cx="115" cy="11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6" name="Text Box 22"/>
            <p:cNvSpPr txBox="1">
              <a:spLocks noChangeArrowheads="1"/>
            </p:cNvSpPr>
            <p:nvPr/>
          </p:nvSpPr>
          <p:spPr bwMode="auto">
            <a:xfrm>
              <a:off x="1125" y="3265"/>
              <a:ext cx="2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86</a:t>
              </a:r>
            </a:p>
          </p:txBody>
        </p:sp>
        <p:sp>
          <p:nvSpPr>
            <p:cNvPr id="24597" name="Text Box 23"/>
            <p:cNvSpPr txBox="1">
              <a:spLocks noChangeArrowheads="1"/>
            </p:cNvSpPr>
            <p:nvPr/>
          </p:nvSpPr>
          <p:spPr bwMode="auto">
            <a:xfrm>
              <a:off x="1518" y="3265"/>
              <a:ext cx="2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94</a:t>
              </a:r>
            </a:p>
          </p:txBody>
        </p:sp>
        <p:sp>
          <p:nvSpPr>
            <p:cNvPr id="24598" name="Text Box 24"/>
            <p:cNvSpPr txBox="1">
              <a:spLocks noChangeArrowheads="1"/>
            </p:cNvSpPr>
            <p:nvPr/>
          </p:nvSpPr>
          <p:spPr bwMode="auto">
            <a:xfrm>
              <a:off x="2297" y="3265"/>
              <a:ext cx="33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108</a:t>
              </a:r>
            </a:p>
          </p:txBody>
        </p:sp>
        <p:sp>
          <p:nvSpPr>
            <p:cNvPr id="24599" name="Text Box 25"/>
            <p:cNvSpPr txBox="1">
              <a:spLocks noChangeArrowheads="1"/>
            </p:cNvSpPr>
            <p:nvPr/>
          </p:nvSpPr>
          <p:spPr bwMode="auto">
            <a:xfrm>
              <a:off x="3101" y="3265"/>
              <a:ext cx="33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122</a:t>
              </a:r>
            </a:p>
          </p:txBody>
        </p:sp>
        <p:sp>
          <p:nvSpPr>
            <p:cNvPr id="24600" name="Text Box 26"/>
            <p:cNvSpPr txBox="1">
              <a:spLocks noChangeArrowheads="1"/>
            </p:cNvSpPr>
            <p:nvPr/>
          </p:nvSpPr>
          <p:spPr bwMode="auto">
            <a:xfrm>
              <a:off x="3502" y="3270"/>
              <a:ext cx="33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128</a:t>
              </a:r>
            </a:p>
          </p:txBody>
        </p:sp>
        <p:sp>
          <p:nvSpPr>
            <p:cNvPr id="24601" name="Text Box 27"/>
            <p:cNvSpPr txBox="1">
              <a:spLocks noChangeArrowheads="1"/>
            </p:cNvSpPr>
            <p:nvPr/>
          </p:nvSpPr>
          <p:spPr bwMode="auto">
            <a:xfrm>
              <a:off x="4028" y="3276"/>
              <a:ext cx="33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133</a:t>
              </a:r>
            </a:p>
          </p:txBody>
        </p:sp>
      </p:grp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2997200" y="2824434"/>
            <a:ext cx="6731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/>
              <a:t>-26</a:t>
            </a:r>
          </a:p>
          <a:p>
            <a:pPr algn="r"/>
            <a:r>
              <a:rPr lang="en-US" dirty="0"/>
              <a:t>-18</a:t>
            </a:r>
          </a:p>
          <a:p>
            <a:pPr algn="r"/>
            <a:r>
              <a:rPr lang="en-US" dirty="0"/>
              <a:t>-4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9385696" y="2964133"/>
            <a:ext cx="41870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/>
              <a:t>10</a:t>
            </a:r>
          </a:p>
          <a:p>
            <a:pPr algn="r"/>
            <a:r>
              <a:rPr lang="en-US" dirty="0"/>
              <a:t>16</a:t>
            </a:r>
          </a:p>
          <a:p>
            <a:pPr algn="r"/>
            <a:r>
              <a:rPr lang="en-US" dirty="0"/>
              <a:t>21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916098" y="2058744"/>
            <a:ext cx="201823" cy="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0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367817"/>
              </p:ext>
            </p:extLst>
          </p:nvPr>
        </p:nvGraphicFramePr>
        <p:xfrm>
          <a:off x="3366220" y="4321176"/>
          <a:ext cx="5133975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name="Equation" r:id="rId4" imgW="1625400" imgH="380880" progId="">
                  <p:embed/>
                </p:oleObj>
              </mc:Choice>
              <mc:Fallback>
                <p:oleObj name="Equation" r:id="rId4" imgW="1625400" imgH="380880" progId="">
                  <p:embed/>
                  <p:pic>
                    <p:nvPicPr>
                      <p:cNvPr id="880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6220" y="4321176"/>
                        <a:ext cx="5133975" cy="120491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Oval 9"/>
          <p:cNvSpPr>
            <a:spLocks noChangeArrowheads="1"/>
          </p:cNvSpPr>
          <p:nvPr/>
        </p:nvSpPr>
        <p:spPr bwMode="auto">
          <a:xfrm>
            <a:off x="5928744" y="2658047"/>
            <a:ext cx="182562" cy="1825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9C605-A086-4F3D-A1E8-62E6BC08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D90C-97AB-4C13-8E6A-C624008F0D05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A6A78-BBD0-4D9B-9E51-EAE162DB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67151" y="3902075"/>
            <a:ext cx="4754563" cy="2882900"/>
            <a:chOff x="1380" y="2362"/>
            <a:chExt cx="2995" cy="1816"/>
          </a:xfrm>
        </p:grpSpPr>
        <p:pic>
          <p:nvPicPr>
            <p:cNvPr id="28717" name="Picture 13"/>
            <p:cNvPicPr>
              <a:picLocks noChangeAspect="1" noChangeArrowheads="1"/>
            </p:cNvPicPr>
            <p:nvPr/>
          </p:nvPicPr>
          <p:blipFill>
            <a:blip r:embed="rId4" cstate="print"/>
            <a:srcRect t="12027" b="891"/>
            <a:stretch>
              <a:fillRect/>
            </a:stretch>
          </p:blipFill>
          <p:spPr bwMode="auto">
            <a:xfrm>
              <a:off x="1380" y="2567"/>
              <a:ext cx="2995" cy="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3982" name="Line 14"/>
            <p:cNvSpPr>
              <a:spLocks noChangeShapeType="1"/>
            </p:cNvSpPr>
            <p:nvPr/>
          </p:nvSpPr>
          <p:spPr bwMode="auto">
            <a:xfrm>
              <a:off x="2965" y="2636"/>
              <a:ext cx="0" cy="119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983" name="Text Box 15"/>
            <p:cNvSpPr txBox="1">
              <a:spLocks noChangeArrowheads="1"/>
            </p:cNvSpPr>
            <p:nvPr/>
          </p:nvSpPr>
          <p:spPr bwMode="auto">
            <a:xfrm>
              <a:off x="2870" y="2362"/>
              <a:ext cx="199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accent1"/>
                  </a:solidFill>
                  <a:latin typeface="Symbol" charset="0"/>
                  <a:ea typeface="ＭＳ Ｐゴシック" charset="0"/>
                </a:rPr>
                <a:t>m</a:t>
              </a:r>
            </a:p>
          </p:txBody>
        </p:sp>
      </p:grp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400" dirty="0"/>
              <a:t>Biased Estimators: The Example of Variance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0" y="1117600"/>
            <a:ext cx="8229600" cy="5047704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Population variance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5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dirty="0"/>
              <a:t>-</a:t>
            </a:r>
            <a:r>
              <a:rPr lang="en-US" sz="1800" dirty="0">
                <a:latin typeface="Symbol" charset="0"/>
              </a:rPr>
              <a:t>m</a:t>
            </a:r>
            <a:r>
              <a:rPr lang="en-US" sz="1800" dirty="0"/>
              <a:t>)</a:t>
            </a:r>
            <a:r>
              <a:rPr lang="en-US" sz="1800" baseline="30000" dirty="0"/>
              <a:t>2</a:t>
            </a:r>
            <a:r>
              <a:rPr lang="en-US" sz="1800" dirty="0"/>
              <a:t> is unbiased estimator of </a:t>
            </a:r>
            <a:r>
              <a:rPr lang="en-US" sz="1800" dirty="0">
                <a:latin typeface="Symbol" charset="0"/>
              </a:rPr>
              <a:t>s</a:t>
            </a:r>
            <a:r>
              <a:rPr lang="en-US" sz="1800" baseline="30000" dirty="0"/>
              <a:t>2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1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Many observations:</a:t>
            </a:r>
            <a:endParaRPr lang="en-US" sz="2000" baseline="300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Problem: We don't know </a:t>
            </a:r>
            <a:r>
              <a:rPr lang="en-US" sz="1800" dirty="0" err="1">
                <a:latin typeface="Symbol" charset="0"/>
              </a:rPr>
              <a:t>m</a:t>
            </a:r>
            <a:endParaRPr lang="en-US" sz="1800" dirty="0"/>
          </a:p>
          <a:p>
            <a:pPr eaLnBrk="1" hangingPunct="1">
              <a:lnSpc>
                <a:spcPct val="80000"/>
              </a:lnSpc>
              <a:defRPr/>
            </a:pPr>
            <a:endParaRPr lang="en-US" sz="2000" dirty="0"/>
          </a:p>
          <a:p>
            <a:pPr eaLnBrk="1" hangingPunct="1">
              <a:lnSpc>
                <a:spcPct val="80000"/>
              </a:lnSpc>
              <a:defRPr/>
            </a:pPr>
            <a:endParaRPr lang="en-US" sz="2000" dirty="0"/>
          </a:p>
          <a:p>
            <a:pPr eaLnBrk="1" hangingPunct="1">
              <a:lnSpc>
                <a:spcPct val="80000"/>
              </a:lnSpc>
              <a:defRPr/>
            </a:pPr>
            <a:endParaRPr lang="en-US" sz="2000" dirty="0"/>
          </a:p>
          <a:p>
            <a:pPr eaLnBrk="1" hangingPunct="1">
              <a:lnSpc>
                <a:spcPct val="80000"/>
              </a:lnSpc>
              <a:defRPr/>
            </a:pPr>
            <a:endParaRPr lang="en-US" sz="1800" dirty="0"/>
          </a:p>
          <a:p>
            <a:pPr eaLnBrk="1" hangingPunct="1">
              <a:lnSpc>
                <a:spcPct val="80000"/>
              </a:lnSpc>
              <a:defRPr/>
            </a:pPr>
            <a:endParaRPr lang="en-US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Sample mean always shifted toward sample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endParaRPr lang="en-US" sz="36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                            is </a:t>
            </a:r>
            <a:r>
              <a:rPr lang="en-US" sz="2000" u="sng" dirty="0"/>
              <a:t>biased</a:t>
            </a:r>
            <a:r>
              <a:rPr lang="en-US" sz="2000" dirty="0"/>
              <a:t> estimate of </a:t>
            </a:r>
            <a:r>
              <a:rPr lang="en-US" sz="2000" dirty="0">
                <a:latin typeface="Symbol" charset="0"/>
              </a:rPr>
              <a:t>s</a:t>
            </a:r>
            <a:r>
              <a:rPr lang="en-US" sz="2000" baseline="30000" dirty="0"/>
              <a:t>2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800" dirty="0"/>
          </a:p>
          <a:p>
            <a:pPr lvl="1" eaLnBrk="1" hangingPunct="1">
              <a:lnSpc>
                <a:spcPct val="80000"/>
              </a:lnSpc>
              <a:defRPr/>
            </a:pPr>
            <a:endParaRPr lang="en-US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Not a good definition for sample variance</a:t>
            </a: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861467"/>
              </p:ext>
            </p:extLst>
          </p:nvPr>
        </p:nvGraphicFramePr>
        <p:xfrm>
          <a:off x="5600701" y="1002507"/>
          <a:ext cx="2076450" cy="209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9" name="Equation" r:id="rId5" imgW="1334520" imgH="1343880" progId="Equation.3">
                  <p:embed/>
                </p:oleObj>
              </mc:Choice>
              <mc:Fallback>
                <p:oleObj name="Equation" r:id="rId5" imgW="1334520" imgH="1343880" progId="Equation.3">
                  <p:embed/>
                  <p:pic>
                    <p:nvPicPr>
                      <p:cNvPr id="839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1" y="1002507"/>
                        <a:ext cx="2076450" cy="209708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305637"/>
              </p:ext>
            </p:extLst>
          </p:nvPr>
        </p:nvGraphicFramePr>
        <p:xfrm>
          <a:off x="2366964" y="2722564"/>
          <a:ext cx="157797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0" name="Equation" r:id="rId7" imgW="868320" imgH="456840" progId="Equation.3">
                  <p:embed/>
                </p:oleObj>
              </mc:Choice>
              <mc:Fallback>
                <p:oleObj name="Equation" r:id="rId7" imgW="868320" imgH="456840" progId="Equation.3">
                  <p:embed/>
                  <p:pic>
                    <p:nvPicPr>
                      <p:cNvPr id="839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4" y="2722564"/>
                        <a:ext cx="1577975" cy="84613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836387"/>
              </p:ext>
            </p:extLst>
          </p:nvPr>
        </p:nvGraphicFramePr>
        <p:xfrm>
          <a:off x="2231709" y="5032405"/>
          <a:ext cx="1280160" cy="776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1" name="Equation" r:id="rId9" imgW="886680" imgH="530280" progId="Equation.3">
                  <p:embed/>
                </p:oleObj>
              </mc:Choice>
              <mc:Fallback>
                <p:oleObj name="Equation" r:id="rId9" imgW="886680" imgH="530280" progId="Equation.3">
                  <p:embed/>
                  <p:pic>
                    <p:nvPicPr>
                      <p:cNvPr id="839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709" y="5032405"/>
                        <a:ext cx="1280160" cy="77661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297248"/>
              </p:ext>
            </p:extLst>
          </p:nvPr>
        </p:nvGraphicFramePr>
        <p:xfrm>
          <a:off x="7392144" y="3270251"/>
          <a:ext cx="313531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2" name="Equation" r:id="rId11" imgW="1765080" imgH="533160" progId="Equation.3">
                  <p:embed/>
                </p:oleObj>
              </mc:Choice>
              <mc:Fallback>
                <p:oleObj name="Equation" r:id="rId11" imgW="1765080" imgH="533160" progId="Equation.3">
                  <p:embed/>
                  <p:pic>
                    <p:nvPicPr>
                      <p:cNvPr id="839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2144" y="3270251"/>
                        <a:ext cx="3135312" cy="98266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4" name="Oval 16"/>
          <p:cNvSpPr>
            <a:spLocks noChangeArrowheads="1"/>
          </p:cNvSpPr>
          <p:nvPr/>
        </p:nvSpPr>
        <p:spPr bwMode="auto">
          <a:xfrm>
            <a:off x="6894513" y="5233988"/>
            <a:ext cx="88900" cy="889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7096126" y="4541839"/>
            <a:ext cx="694101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>
                <a:solidFill>
                  <a:schemeClr val="bg1"/>
                </a:solidFill>
                <a:latin typeface="Symbol" pitchFamily="18" charset="2"/>
              </a:rPr>
              <a:t>m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110163" y="5151438"/>
            <a:ext cx="2533650" cy="400050"/>
            <a:chOff x="2163" y="3149"/>
            <a:chExt cx="1596" cy="252"/>
          </a:xfrm>
        </p:grpSpPr>
        <p:sp>
          <p:nvSpPr>
            <p:cNvPr id="83987" name="Oval 19"/>
            <p:cNvSpPr>
              <a:spLocks noChangeArrowheads="1"/>
            </p:cNvSpPr>
            <p:nvPr/>
          </p:nvSpPr>
          <p:spPr bwMode="auto">
            <a:xfrm>
              <a:off x="3703" y="3297"/>
              <a:ext cx="56" cy="56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988" name="Oval 20"/>
            <p:cNvSpPr>
              <a:spLocks noChangeArrowheads="1"/>
            </p:cNvSpPr>
            <p:nvPr/>
          </p:nvSpPr>
          <p:spPr bwMode="auto">
            <a:xfrm>
              <a:off x="2706" y="3149"/>
              <a:ext cx="56" cy="56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989" name="Oval 21"/>
            <p:cNvSpPr>
              <a:spLocks noChangeArrowheads="1"/>
            </p:cNvSpPr>
            <p:nvPr/>
          </p:nvSpPr>
          <p:spPr bwMode="auto">
            <a:xfrm>
              <a:off x="2418" y="3249"/>
              <a:ext cx="56" cy="56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990" name="Oval 22"/>
            <p:cNvSpPr>
              <a:spLocks noChangeArrowheads="1"/>
            </p:cNvSpPr>
            <p:nvPr/>
          </p:nvSpPr>
          <p:spPr bwMode="auto">
            <a:xfrm>
              <a:off x="2163" y="3345"/>
              <a:ext cx="56" cy="56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203825" y="5197475"/>
            <a:ext cx="2349500" cy="311150"/>
            <a:chOff x="2222" y="3178"/>
            <a:chExt cx="1480" cy="196"/>
          </a:xfrm>
        </p:grpSpPr>
        <p:sp>
          <p:nvSpPr>
            <p:cNvPr id="83992" name="Line 24"/>
            <p:cNvSpPr>
              <a:spLocks noChangeShapeType="1"/>
            </p:cNvSpPr>
            <p:nvPr/>
          </p:nvSpPr>
          <p:spPr bwMode="auto">
            <a:xfrm flipH="1">
              <a:off x="2965" y="3326"/>
              <a:ext cx="73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993" name="Line 25"/>
            <p:cNvSpPr>
              <a:spLocks noChangeShapeType="1"/>
            </p:cNvSpPr>
            <p:nvPr/>
          </p:nvSpPr>
          <p:spPr bwMode="auto">
            <a:xfrm flipH="1">
              <a:off x="2763" y="3178"/>
              <a:ext cx="20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994" name="Line 26"/>
            <p:cNvSpPr>
              <a:spLocks noChangeShapeType="1"/>
            </p:cNvSpPr>
            <p:nvPr/>
          </p:nvSpPr>
          <p:spPr bwMode="auto">
            <a:xfrm flipH="1">
              <a:off x="2476" y="3278"/>
              <a:ext cx="48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3995" name="Line 27"/>
            <p:cNvSpPr>
              <a:spLocks noChangeShapeType="1"/>
            </p:cNvSpPr>
            <p:nvPr/>
          </p:nvSpPr>
          <p:spPr bwMode="auto">
            <a:xfrm flipH="1">
              <a:off x="2222" y="3374"/>
              <a:ext cx="74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83996" name="AutoShape 28"/>
          <p:cNvCxnSpPr>
            <a:cxnSpLocks noChangeShapeType="1"/>
          </p:cNvCxnSpPr>
          <p:nvPr/>
        </p:nvCxnSpPr>
        <p:spPr bwMode="auto">
          <a:xfrm rot="10800000" flipV="1">
            <a:off x="6781801" y="4679950"/>
            <a:ext cx="314325" cy="609600"/>
          </a:xfrm>
          <a:prstGeom prst="curvedConnector2">
            <a:avLst/>
          </a:prstGeom>
          <a:noFill/>
          <a:ln w="9525">
            <a:solidFill>
              <a:schemeClr val="accent3"/>
            </a:solidFill>
            <a:round/>
            <a:headEnd/>
            <a:tailEnd type="triangle" w="med" len="med"/>
          </a:ln>
        </p:spPr>
      </p:cxn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670551" y="4679950"/>
            <a:ext cx="1425575" cy="831850"/>
            <a:chOff x="2516" y="2852"/>
            <a:chExt cx="898" cy="524"/>
          </a:xfrm>
        </p:grpSpPr>
        <p:cxnSp>
          <p:nvCxnSpPr>
            <p:cNvPr id="28705" name="AutoShape 30"/>
            <p:cNvCxnSpPr>
              <a:cxnSpLocks noChangeShapeType="1"/>
            </p:cNvCxnSpPr>
            <p:nvPr/>
          </p:nvCxnSpPr>
          <p:spPr bwMode="auto">
            <a:xfrm rot="10800000" flipV="1">
              <a:off x="2864" y="2852"/>
              <a:ext cx="550" cy="432"/>
            </a:xfrm>
            <a:prstGeom prst="curvedConnector2">
              <a:avLst/>
            </a:prstGeom>
            <a:noFill/>
            <a:ln w="9525">
              <a:solidFill>
                <a:schemeClr val="accent3"/>
              </a:solidFill>
              <a:round/>
              <a:headEnd/>
              <a:tailEnd type="triangle" w="med" len="med"/>
            </a:ln>
          </p:spPr>
        </p:cxnSp>
        <p:cxnSp>
          <p:nvCxnSpPr>
            <p:cNvPr id="28706" name="AutoShape 31"/>
            <p:cNvCxnSpPr>
              <a:cxnSpLocks noChangeShapeType="1"/>
            </p:cNvCxnSpPr>
            <p:nvPr/>
          </p:nvCxnSpPr>
          <p:spPr bwMode="auto">
            <a:xfrm rot="10800000" flipV="1">
              <a:off x="3279" y="2852"/>
              <a:ext cx="135" cy="474"/>
            </a:xfrm>
            <a:prstGeom prst="curvedConnector2">
              <a:avLst/>
            </a:prstGeom>
            <a:noFill/>
            <a:ln w="9525">
              <a:solidFill>
                <a:schemeClr val="accent3"/>
              </a:solidFill>
              <a:round/>
              <a:headEnd/>
              <a:tailEnd type="triangle" w="med" len="med"/>
            </a:ln>
          </p:spPr>
        </p:cxnSp>
        <p:cxnSp>
          <p:nvCxnSpPr>
            <p:cNvPr id="28707" name="AutoShape 32"/>
            <p:cNvCxnSpPr>
              <a:cxnSpLocks noChangeShapeType="1"/>
            </p:cNvCxnSpPr>
            <p:nvPr/>
          </p:nvCxnSpPr>
          <p:spPr bwMode="auto">
            <a:xfrm rot="10800000" flipV="1">
              <a:off x="2840" y="2852"/>
              <a:ext cx="574" cy="328"/>
            </a:xfrm>
            <a:prstGeom prst="curvedConnector2">
              <a:avLst/>
            </a:prstGeom>
            <a:noFill/>
            <a:ln w="9525">
              <a:solidFill>
                <a:schemeClr val="accent3"/>
              </a:solidFill>
              <a:round/>
              <a:headEnd/>
              <a:tailEnd type="triangle" w="med" len="med"/>
            </a:ln>
          </p:spPr>
        </p:cxnSp>
        <p:cxnSp>
          <p:nvCxnSpPr>
            <p:cNvPr id="28708" name="AutoShape 33"/>
            <p:cNvCxnSpPr>
              <a:cxnSpLocks noChangeShapeType="1"/>
            </p:cNvCxnSpPr>
            <p:nvPr/>
          </p:nvCxnSpPr>
          <p:spPr bwMode="auto">
            <a:xfrm rot="10800000" flipV="1">
              <a:off x="2516" y="2852"/>
              <a:ext cx="898" cy="524"/>
            </a:xfrm>
            <a:prstGeom prst="curvedConnector2">
              <a:avLst/>
            </a:prstGeom>
            <a:noFill/>
            <a:ln w="9525">
              <a:solidFill>
                <a:schemeClr val="accent3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6022975" y="4337050"/>
            <a:ext cx="374650" cy="2178050"/>
            <a:chOff x="2738" y="2636"/>
            <a:chExt cx="236" cy="1372"/>
          </a:xfrm>
        </p:grpSpPr>
        <p:sp>
          <p:nvSpPr>
            <p:cNvPr id="84003" name="Line 35"/>
            <p:cNvSpPr>
              <a:spLocks noChangeShapeType="1"/>
            </p:cNvSpPr>
            <p:nvPr/>
          </p:nvSpPr>
          <p:spPr bwMode="auto">
            <a:xfrm>
              <a:off x="2861" y="2636"/>
              <a:ext cx="0" cy="1192"/>
            </a:xfrm>
            <a:prstGeom prst="line">
              <a:avLst/>
            </a:prstGeom>
            <a:noFill/>
            <a:ln w="19050">
              <a:solidFill>
                <a:schemeClr val="accent5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04" name="Text Box 36"/>
            <p:cNvSpPr txBox="1">
              <a:spLocks noChangeArrowheads="1"/>
            </p:cNvSpPr>
            <p:nvPr/>
          </p:nvSpPr>
          <p:spPr bwMode="auto">
            <a:xfrm>
              <a:off x="2738" y="3777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1" dirty="0">
                  <a:solidFill>
                    <a:schemeClr val="accent5"/>
                  </a:solidFill>
                  <a:latin typeface="Times New Roman" charset="0"/>
                  <a:ea typeface="ＭＳ Ｐゴシック" charset="0"/>
                </a:rPr>
                <a:t>M</a:t>
              </a:r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5203825" y="5197475"/>
            <a:ext cx="2349500" cy="311150"/>
            <a:chOff x="2222" y="3178"/>
            <a:chExt cx="1480" cy="196"/>
          </a:xfrm>
        </p:grpSpPr>
        <p:sp>
          <p:nvSpPr>
            <p:cNvPr id="84006" name="Line 38"/>
            <p:cNvSpPr>
              <a:spLocks noChangeShapeType="1"/>
            </p:cNvSpPr>
            <p:nvPr/>
          </p:nvSpPr>
          <p:spPr bwMode="auto">
            <a:xfrm flipH="1">
              <a:off x="2867" y="3230"/>
              <a:ext cx="42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07" name="Line 39"/>
            <p:cNvSpPr>
              <a:spLocks noChangeShapeType="1"/>
            </p:cNvSpPr>
            <p:nvPr/>
          </p:nvSpPr>
          <p:spPr bwMode="auto">
            <a:xfrm flipH="1">
              <a:off x="2867" y="3326"/>
              <a:ext cx="83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08" name="Line 40"/>
            <p:cNvSpPr>
              <a:spLocks noChangeShapeType="1"/>
            </p:cNvSpPr>
            <p:nvPr/>
          </p:nvSpPr>
          <p:spPr bwMode="auto">
            <a:xfrm flipH="1">
              <a:off x="2763" y="3178"/>
              <a:ext cx="9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09" name="Line 41"/>
            <p:cNvSpPr>
              <a:spLocks noChangeShapeType="1"/>
            </p:cNvSpPr>
            <p:nvPr/>
          </p:nvSpPr>
          <p:spPr bwMode="auto">
            <a:xfrm flipH="1">
              <a:off x="2476" y="3278"/>
              <a:ext cx="38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10" name="Line 42"/>
            <p:cNvSpPr>
              <a:spLocks noChangeShapeType="1"/>
            </p:cNvSpPr>
            <p:nvPr/>
          </p:nvSpPr>
          <p:spPr bwMode="auto">
            <a:xfrm flipH="1">
              <a:off x="2222" y="3374"/>
              <a:ext cx="64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4011" name="Line 43"/>
          <p:cNvSpPr>
            <a:spLocks noChangeShapeType="1"/>
          </p:cNvSpPr>
          <p:nvPr/>
        </p:nvSpPr>
        <p:spPr bwMode="auto">
          <a:xfrm flipH="1">
            <a:off x="6383339" y="5280025"/>
            <a:ext cx="5111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aphicFrame>
        <p:nvGraphicFramePr>
          <p:cNvPr id="2869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578002"/>
              </p:ext>
            </p:extLst>
          </p:nvPr>
        </p:nvGraphicFramePr>
        <p:xfrm>
          <a:off x="8420100" y="4772025"/>
          <a:ext cx="2057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3" name="Equation" r:id="rId13" imgW="1130040" imgH="533160" progId="Equation.3">
                  <p:embed/>
                </p:oleObj>
              </mc:Choice>
              <mc:Fallback>
                <p:oleObj name="Equation" r:id="rId13" imgW="1130040" imgH="533160" progId="Equation.3">
                  <p:embed/>
                  <p:pic>
                    <p:nvPicPr>
                      <p:cNvPr id="2869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0100" y="4772025"/>
                        <a:ext cx="2057400" cy="9906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C801C29-ED31-4692-B43B-0DD55AB4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DF75-B441-4706-917F-860CBDC69DA1}" type="datetime1">
              <a:rPr lang="en-US" smtClean="0"/>
              <a:t>12/4/2020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35BAD62-603C-4BEC-968B-E0B4E5FE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uiExpand="1" build="p"/>
      <p:bldP spid="83984" grpId="0" animBg="1"/>
      <p:bldP spid="83984" grpId="1" animBg="1"/>
      <p:bldP spid="83985" grpId="0" animBg="1"/>
      <p:bldP spid="83985" grpId="1" animBg="1"/>
      <p:bldP spid="83985" grpId="2" animBg="1"/>
      <p:bldP spid="83985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57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Sample Variance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22401"/>
            <a:ext cx="8229600" cy="45386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Goal: Define sample variance to be unbiased estimator of population variance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>
                <a:latin typeface="Times New Roman" charset="0"/>
              </a:rPr>
              <a:t>E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s</a:t>
            </a:r>
            <a:r>
              <a:rPr lang="en-US" sz="2000" baseline="30000" dirty="0"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) = </a:t>
            </a:r>
            <a:r>
              <a:rPr lang="en-US" sz="2000" dirty="0">
                <a:latin typeface="Symbol" charset="0"/>
              </a:rPr>
              <a:t>s</a:t>
            </a:r>
            <a:r>
              <a:rPr lang="en-US" sz="2000" baseline="30000" dirty="0"/>
              <a:t>2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FF0000"/>
                </a:solidFill>
              </a:rPr>
              <a:t>Problem</a:t>
            </a:r>
            <a:r>
              <a:rPr lang="en-US" sz="2400" dirty="0"/>
              <a:t>: Obvious answer is biased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4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/>
              <a:t>          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1600" i="1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/>
              <a:t>M</a:t>
            </a:r>
            <a:r>
              <a:rPr lang="en-US" sz="2000" dirty="0"/>
              <a:t> is always closer to </a:t>
            </a:r>
            <a:r>
              <a:rPr lang="en-US" sz="2000" i="1" dirty="0"/>
              <a:t>X</a:t>
            </a:r>
            <a:r>
              <a:rPr lang="en-US" sz="2000" dirty="0"/>
              <a:t> than </a:t>
            </a:r>
            <a:r>
              <a:rPr lang="en-US" sz="2000" dirty="0" err="1">
                <a:latin typeface="Symbol" charset="0"/>
              </a:rPr>
              <a:t>m</a:t>
            </a:r>
            <a:r>
              <a:rPr lang="en-US" sz="2000" dirty="0"/>
              <a:t> is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Solution: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4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800" i="1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Unbiased: </a:t>
            </a:r>
            <a:r>
              <a:rPr lang="en-US" sz="2000" i="1" dirty="0">
                <a:latin typeface="Times New Roman" charset="0"/>
              </a:rPr>
              <a:t>E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s</a:t>
            </a:r>
            <a:r>
              <a:rPr lang="en-US" sz="2000" baseline="30000" dirty="0"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) = </a:t>
            </a:r>
            <a:r>
              <a:rPr lang="en-US" sz="2000" dirty="0">
                <a:latin typeface="Symbol" charset="0"/>
              </a:rPr>
              <a:t>s</a:t>
            </a:r>
            <a:r>
              <a:rPr lang="en-US" sz="2000" baseline="30000" dirty="0"/>
              <a:t>2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Sample standard deviation</a:t>
            </a:r>
          </a:p>
        </p:txBody>
      </p:sp>
      <p:graphicFrame>
        <p:nvGraphicFramePr>
          <p:cNvPr id="880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665498"/>
              </p:ext>
            </p:extLst>
          </p:nvPr>
        </p:nvGraphicFramePr>
        <p:xfrm>
          <a:off x="2740025" y="4443413"/>
          <a:ext cx="1625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3" name="Equation" r:id="rId4" imgW="804240" imgH="319680" progId="Equation.3">
                  <p:embed/>
                </p:oleObj>
              </mc:Choice>
              <mc:Fallback>
                <p:oleObj name="Equation" r:id="rId4" imgW="804240" imgH="319680" progId="Equation.3">
                  <p:embed/>
                  <p:pic>
                    <p:nvPicPr>
                      <p:cNvPr id="880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4443413"/>
                        <a:ext cx="1625600" cy="6604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>
            <a:spLocks noChangeArrowheads="1"/>
          </p:cNvSpPr>
          <p:nvPr/>
        </p:nvSpPr>
        <p:spPr bwMode="auto">
          <a:xfrm>
            <a:off x="3627438" y="4926014"/>
            <a:ext cx="406400" cy="1984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072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530392"/>
              </p:ext>
            </p:extLst>
          </p:nvPr>
        </p:nvGraphicFramePr>
        <p:xfrm>
          <a:off x="2786306" y="2817179"/>
          <a:ext cx="1707907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4" name="Equation" r:id="rId6" imgW="1130040" imgH="533160" progId="Equation.3">
                  <p:embed/>
                </p:oleObj>
              </mc:Choice>
              <mc:Fallback>
                <p:oleObj name="Equation" r:id="rId6" imgW="1130040" imgH="533160" progId="Equation.3">
                  <p:embed/>
                  <p:pic>
                    <p:nvPicPr>
                      <p:cNvPr id="3072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306" y="2817179"/>
                        <a:ext cx="1707907" cy="82296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556422"/>
              </p:ext>
            </p:extLst>
          </p:nvPr>
        </p:nvGraphicFramePr>
        <p:xfrm>
          <a:off x="2767013" y="5927725"/>
          <a:ext cx="1727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5" name="Equation" r:id="rId8" imgW="849960" imgH="365400" progId="Equation.3">
                  <p:embed/>
                </p:oleObj>
              </mc:Choice>
              <mc:Fallback>
                <p:oleObj name="Equation" r:id="rId8" imgW="849960" imgH="365400" progId="Equation.3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5927725"/>
                        <a:ext cx="1727200" cy="762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6DED0-1713-4D38-ABFE-E914AE64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09A8-1F77-4540-8A0F-A65B98B83011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B6DB4-D5EF-4048-A664-99122B00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uiExpand="1" build="p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608" y="17384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Comparing Mean, Variance, and SD for populations and samples</a:t>
            </a:r>
          </a:p>
        </p:txBody>
      </p:sp>
      <p:pic>
        <p:nvPicPr>
          <p:cNvPr id="4" name="Picture 3" descr="Screen shot 2012-01-30 at 3.34.44 P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133" y="1491801"/>
            <a:ext cx="7259862" cy="486511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CF49F-9787-4B9B-BB95-53DECFB3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8FCA-5D7D-4674-999A-84D09861E9C6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EC02F-6041-48E7-82EC-A9F56B7B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608" y="17384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Comparing Mean, Variance, and SD for populations and samples</a:t>
            </a:r>
          </a:p>
        </p:txBody>
      </p:sp>
      <p:pic>
        <p:nvPicPr>
          <p:cNvPr id="4" name="Picture 3" descr="Screen shot 2012-01-30 at 3.34.44 P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3133" y="1491801"/>
            <a:ext cx="7259862" cy="486511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CF49F-9787-4B9B-BB95-53DECFB3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8FCA-5D7D-4674-999A-84D09861E9C6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EC02F-6041-48E7-82EC-A9F56B7B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9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411" y="365125"/>
            <a:ext cx="7303168" cy="1325563"/>
          </a:xfrm>
        </p:spPr>
        <p:txBody>
          <a:bodyPr/>
          <a:lstStyle/>
          <a:p>
            <a:r>
              <a:rPr lang="en-US" dirty="0"/>
              <a:t>Degrees of freedom (</a:t>
            </a:r>
            <a:r>
              <a:rPr lang="en-US" i="1" dirty="0" err="1"/>
              <a:t>df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Degrees of freedom are independent bits of information.</a:t>
            </a:r>
          </a:p>
          <a:p>
            <a:r>
              <a:rPr lang="en-US" dirty="0"/>
              <a:t>A conceptual example – </a:t>
            </a:r>
            <a:r>
              <a:rPr lang="en-US" dirty="0">
                <a:solidFill>
                  <a:schemeClr val="accent5"/>
                </a:solidFill>
              </a:rPr>
              <a:t>You hear that John is a jerk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Are you more inclined to believe this if you hear it from one person or from ten people?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you hear it from ten people who all met him at one party? </a:t>
            </a:r>
          </a:p>
          <a:p>
            <a:endParaRPr lang="en-US" dirty="0"/>
          </a:p>
          <a:p>
            <a:r>
              <a:rPr lang="en-US" dirty="0"/>
              <a:t>The more </a:t>
            </a:r>
            <a:r>
              <a:rPr lang="en-US" b="1" dirty="0">
                <a:solidFill>
                  <a:schemeClr val="accent3"/>
                </a:solidFill>
              </a:rPr>
              <a:t>independent information </a:t>
            </a:r>
            <a:r>
              <a:rPr lang="en-US" dirty="0"/>
              <a:t>(</a:t>
            </a:r>
            <a:r>
              <a:rPr lang="en-US" i="1" dirty="0"/>
              <a:t>df</a:t>
            </a:r>
            <a:r>
              <a:rPr lang="en-US" dirty="0"/>
              <a:t>) we have, the more certainty we have about our subjective impressions.</a:t>
            </a:r>
          </a:p>
          <a:p>
            <a:pPr lvl="1"/>
            <a:r>
              <a:rPr lang="en-US" dirty="0"/>
              <a:t>It’s the same in stats!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E0C5C-CA1B-4173-82F1-0DBCA607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B913-A1E9-46DF-BA58-91F11136D409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29A7D-2E38-423E-8E58-6292EBED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Degrees of freedom (</a:t>
            </a:r>
            <a:r>
              <a:rPr lang="en-US" i="1" dirty="0" err="1"/>
              <a:t>df</a:t>
            </a:r>
            <a:r>
              <a:rPr lang="en-US" dirty="0"/>
              <a:t>) in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947991" cy="233993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statistics, it is crucial to know how many independent bits of information (</a:t>
            </a:r>
            <a:r>
              <a:rPr lang="en-US" i="1" dirty="0"/>
              <a:t>df</a:t>
            </a:r>
            <a:r>
              <a:rPr lang="en-US" dirty="0"/>
              <a:t>) are being used to estimate a </a:t>
            </a:r>
            <a:r>
              <a:rPr lang="en-US" b="1" dirty="0">
                <a:solidFill>
                  <a:schemeClr val="accent1"/>
                </a:solidFill>
              </a:rPr>
              <a:t>parameter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want to estimate the standard deviation in the population:</a:t>
            </a:r>
          </a:p>
          <a:p>
            <a:pPr lvl="1"/>
            <a:r>
              <a:rPr lang="en-US" b="1" i="1" dirty="0">
                <a:solidFill>
                  <a:schemeClr val="accent3"/>
                </a:solidFill>
              </a:rPr>
              <a:t>df = </a:t>
            </a:r>
            <a:r>
              <a:rPr lang="en-US" b="1" dirty="0">
                <a:solidFill>
                  <a:schemeClr val="accent3"/>
                </a:solidFill>
              </a:rPr>
              <a:t>number of observations minus the number of estimated parameters</a:t>
            </a:r>
            <a:r>
              <a:rPr lang="en-US" b="1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09D40-BCB7-4204-8700-3133AB1B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F3E1-F29F-47B7-83E5-F0EB45A29983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88F45-BAC6-403D-AEBA-4AC8316B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5DC56C-F60A-4073-BB07-BF54B885DD03}"/>
                  </a:ext>
                </a:extLst>
              </p:cNvPr>
              <p:cNvSpPr txBox="1"/>
              <p:nvPr/>
            </p:nvSpPr>
            <p:spPr>
              <a:xfrm>
                <a:off x="1449823" y="5093234"/>
                <a:ext cx="4097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40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5DC56C-F60A-4073-BB07-BF54B885D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23" y="5093234"/>
                <a:ext cx="409728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73C2F6-9B90-46F1-A4F6-CAFC28CA1A4E}"/>
                  </a:ext>
                </a:extLst>
              </p:cNvPr>
              <p:cNvSpPr txBox="1"/>
              <p:nvPr/>
            </p:nvSpPr>
            <p:spPr>
              <a:xfrm>
                <a:off x="2604306" y="4443957"/>
                <a:ext cx="40344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4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73C2F6-9B90-46F1-A4F6-CAFC28CA1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306" y="4443957"/>
                <a:ext cx="403444" cy="615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439CE1-CFB1-40F4-97AB-E0B4C5730683}"/>
                  </a:ext>
                </a:extLst>
              </p:cNvPr>
              <p:cNvSpPr txBox="1"/>
              <p:nvPr/>
            </p:nvSpPr>
            <p:spPr>
              <a:xfrm>
                <a:off x="2604306" y="5319707"/>
                <a:ext cx="40344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4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439CE1-CFB1-40F4-97AB-E0B4C5730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306" y="5319707"/>
                <a:ext cx="403444" cy="6155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EAFF4BE-D95F-4D1B-90B1-25A47ADBAF2B}"/>
                  </a:ext>
                </a:extLst>
              </p:cNvPr>
              <p:cNvSpPr txBox="1"/>
              <p:nvPr/>
            </p:nvSpPr>
            <p:spPr>
              <a:xfrm>
                <a:off x="2604306" y="5914900"/>
                <a:ext cx="40344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4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EAFF4BE-D95F-4D1B-90B1-25A47ADBA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306" y="5914900"/>
                <a:ext cx="403444" cy="6155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3461FE-FEFD-4648-BC3D-0F4AB4147EF0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1859551" y="4751734"/>
            <a:ext cx="744755" cy="64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9B2619-B5E2-4AAE-97E9-9E29122294A5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1859551" y="5401011"/>
            <a:ext cx="744755" cy="22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F2A93D-7569-4435-8351-A4A4E00D9A71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1859551" y="5401011"/>
            <a:ext cx="744755" cy="82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7FA118-63B9-4609-8A21-1F6011665B94}"/>
              </a:ext>
            </a:extLst>
          </p:cNvPr>
          <p:cNvCxnSpPr>
            <a:cxnSpLocks/>
            <a:stCxn id="21" idx="3"/>
            <a:endCxn id="34" idx="1"/>
          </p:cNvCxnSpPr>
          <p:nvPr/>
        </p:nvCxnSpPr>
        <p:spPr>
          <a:xfrm flipV="1">
            <a:off x="3007750" y="4443957"/>
            <a:ext cx="485477" cy="30777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795CC99-BE6B-4A17-9AAE-A7B43CCCF767}"/>
                  </a:ext>
                </a:extLst>
              </p:cNvPr>
              <p:cNvSpPr txBox="1"/>
              <p:nvPr/>
            </p:nvSpPr>
            <p:spPr>
              <a:xfrm>
                <a:off x="3493227" y="4228513"/>
                <a:ext cx="16827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795CC99-BE6B-4A17-9AAE-A7B43CCCF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227" y="4228513"/>
                <a:ext cx="1682705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F9B19C3-BEAF-44EB-B838-6F7B232AF241}"/>
                  </a:ext>
                </a:extLst>
              </p:cNvPr>
              <p:cNvSpPr txBox="1"/>
              <p:nvPr/>
            </p:nvSpPr>
            <p:spPr>
              <a:xfrm>
                <a:off x="3501896" y="5412039"/>
                <a:ext cx="16827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F9B19C3-BEAF-44EB-B838-6F7B232A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896" y="5412039"/>
                <a:ext cx="1682705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5AE07E-BE2B-4079-9CB7-23AFAE39E55B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 flipV="1">
            <a:off x="3007750" y="5627483"/>
            <a:ext cx="494146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F7E877D-6328-4821-A7EA-FCF6F210D76A}"/>
              </a:ext>
            </a:extLst>
          </p:cNvPr>
          <p:cNvCxnSpPr>
            <a:cxnSpLocks/>
            <a:stCxn id="25" idx="3"/>
            <a:endCxn id="38" idx="1"/>
          </p:cNvCxnSpPr>
          <p:nvPr/>
        </p:nvCxnSpPr>
        <p:spPr>
          <a:xfrm flipV="1">
            <a:off x="3007750" y="6218610"/>
            <a:ext cx="494146" cy="406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023E9A-5441-4E76-BB70-E9E598D06DB7}"/>
                  </a:ext>
                </a:extLst>
              </p:cNvPr>
              <p:cNvSpPr txBox="1"/>
              <p:nvPr/>
            </p:nvSpPr>
            <p:spPr>
              <a:xfrm>
                <a:off x="3501896" y="6003166"/>
                <a:ext cx="16827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023E9A-5441-4E76-BB70-E9E598D06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896" y="6003166"/>
                <a:ext cx="1682705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4CBD44-5AFB-45A7-BC7D-C73D9DEFEF50}"/>
                  </a:ext>
                </a:extLst>
              </p:cNvPr>
              <p:cNvSpPr txBox="1"/>
              <p:nvPr/>
            </p:nvSpPr>
            <p:spPr>
              <a:xfrm>
                <a:off x="9394939" y="1926204"/>
                <a:ext cx="1624226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4CBD44-5AFB-45A7-BC7D-C73D9DEFE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939" y="1926204"/>
                <a:ext cx="1624226" cy="818366"/>
              </a:xfrm>
              <a:prstGeom prst="rect">
                <a:avLst/>
              </a:prstGeom>
              <a:blipFill>
                <a:blip r:embed="rId16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7FFDCA3-1A05-498E-968E-6093B90DC9C1}"/>
                  </a:ext>
                </a:extLst>
              </p:cNvPr>
              <p:cNvSpPr txBox="1"/>
              <p:nvPr/>
            </p:nvSpPr>
            <p:spPr>
              <a:xfrm>
                <a:off x="9200751" y="3011286"/>
                <a:ext cx="2012602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7FFDCA3-1A05-498E-968E-6093B90DC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751" y="3011286"/>
                <a:ext cx="2012602" cy="818366"/>
              </a:xfrm>
              <a:prstGeom prst="rect">
                <a:avLst/>
              </a:prstGeom>
              <a:blipFill>
                <a:blip r:embed="rId17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8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Degrees of freedom (</a:t>
            </a:r>
            <a:r>
              <a:rPr lang="en-US" i="1" dirty="0" err="1"/>
              <a:t>df</a:t>
            </a:r>
            <a:r>
              <a:rPr lang="en-US" dirty="0"/>
              <a:t>) in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947991" cy="233993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statistics, it is crucial to know how many independent bits of information (</a:t>
            </a:r>
            <a:r>
              <a:rPr lang="en-US" i="1" dirty="0"/>
              <a:t>df</a:t>
            </a:r>
            <a:r>
              <a:rPr lang="en-US" dirty="0"/>
              <a:t>) are being used to estimate a </a:t>
            </a:r>
            <a:r>
              <a:rPr lang="en-US" b="1" dirty="0">
                <a:solidFill>
                  <a:schemeClr val="accent1"/>
                </a:solidFill>
              </a:rPr>
              <a:t>parameter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want to estimate the standard deviation in the population:</a:t>
            </a:r>
          </a:p>
          <a:p>
            <a:pPr lvl="1"/>
            <a:r>
              <a:rPr lang="en-US" b="1" i="1" dirty="0">
                <a:solidFill>
                  <a:schemeClr val="accent3"/>
                </a:solidFill>
              </a:rPr>
              <a:t>df = </a:t>
            </a:r>
            <a:r>
              <a:rPr lang="en-US" b="1" dirty="0">
                <a:solidFill>
                  <a:schemeClr val="accent3"/>
                </a:solidFill>
              </a:rPr>
              <a:t>number of observations minus the number of estimated parameters</a:t>
            </a:r>
            <a:r>
              <a:rPr lang="en-US" b="1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09D40-BCB7-4204-8700-3133AB1B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F3E1-F29F-47B7-83E5-F0EB45A29983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88F45-BAC6-403D-AEBA-4AC8316B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AA120C-5A23-449D-8996-2E089D81E0B3}"/>
                  </a:ext>
                </a:extLst>
              </p:cNvPr>
              <p:cNvSpPr txBox="1"/>
              <p:nvPr/>
            </p:nvSpPr>
            <p:spPr>
              <a:xfrm>
                <a:off x="6522853" y="5055656"/>
                <a:ext cx="4097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40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AA120C-5A23-449D-8996-2E089D81E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853" y="5055656"/>
                <a:ext cx="409728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1A1547-1FD4-455E-B287-C40AED1D04AB}"/>
                  </a:ext>
                </a:extLst>
              </p:cNvPr>
              <p:cNvSpPr txBox="1"/>
              <p:nvPr/>
            </p:nvSpPr>
            <p:spPr>
              <a:xfrm>
                <a:off x="7677336" y="4519113"/>
                <a:ext cx="40344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4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1A1547-1FD4-455E-B287-C40AED1D0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336" y="4519113"/>
                <a:ext cx="403444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0C497A-8A1E-43DF-99F1-61A2CEF68C74}"/>
                  </a:ext>
                </a:extLst>
              </p:cNvPr>
              <p:cNvSpPr txBox="1"/>
              <p:nvPr/>
            </p:nvSpPr>
            <p:spPr>
              <a:xfrm>
                <a:off x="7677336" y="5056661"/>
                <a:ext cx="40344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4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0C497A-8A1E-43DF-99F1-61A2CEF68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336" y="5056661"/>
                <a:ext cx="403444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E053AA-4FF2-4EBA-8975-70CB9F58CFDC}"/>
                  </a:ext>
                </a:extLst>
              </p:cNvPr>
              <p:cNvSpPr txBox="1"/>
              <p:nvPr/>
            </p:nvSpPr>
            <p:spPr>
              <a:xfrm>
                <a:off x="7677336" y="5564172"/>
                <a:ext cx="40344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4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E053AA-4FF2-4EBA-8975-70CB9F58C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336" y="5564172"/>
                <a:ext cx="403444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3FFC16-EE76-455F-9A88-BFCEED2CBF9A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6932581" y="4826890"/>
            <a:ext cx="744755" cy="53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E4C2D8-60D9-4CE7-AE76-2D6266BD053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932581" y="5363433"/>
            <a:ext cx="744755" cy="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A6DEEA-46D2-4A41-A183-44ED1BF6306B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6932581" y="5363433"/>
            <a:ext cx="744755" cy="50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BBFE13-C38D-4439-9E77-E3D18E17D0EC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8080780" y="4826890"/>
            <a:ext cx="447899" cy="537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68DC4E-486A-4507-8E5A-EF961F6BFCA0}"/>
                  </a:ext>
                </a:extLst>
              </p:cNvPr>
              <p:cNvSpPr txBox="1"/>
              <p:nvPr/>
            </p:nvSpPr>
            <p:spPr>
              <a:xfrm>
                <a:off x="8528679" y="4616819"/>
                <a:ext cx="27960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68DC4E-486A-4507-8E5A-EF961F6BF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679" y="4616819"/>
                <a:ext cx="279608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F40EA3-B443-44C3-8AE9-50E357EF39C9}"/>
                  </a:ext>
                </a:extLst>
              </p:cNvPr>
              <p:cNvSpPr txBox="1"/>
              <p:nvPr/>
            </p:nvSpPr>
            <p:spPr>
              <a:xfrm>
                <a:off x="8537348" y="5148993"/>
                <a:ext cx="27960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F40EA3-B443-44C3-8AE9-50E357EF3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348" y="5148993"/>
                <a:ext cx="279608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1949CA-37D4-4CDD-BDF0-A7C78A1C02E5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 flipV="1">
            <a:off x="8080780" y="5364437"/>
            <a:ext cx="456568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B40EE0-C9CB-40BD-9A0C-4FAAFEBCE6BD}"/>
              </a:ext>
            </a:extLst>
          </p:cNvPr>
          <p:cNvCxnSpPr>
            <a:cxnSpLocks/>
            <a:stCxn id="13" idx="3"/>
            <a:endCxn id="33" idx="1"/>
          </p:cNvCxnSpPr>
          <p:nvPr/>
        </p:nvCxnSpPr>
        <p:spPr>
          <a:xfrm flipV="1">
            <a:off x="8080780" y="5867882"/>
            <a:ext cx="456568" cy="406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F4409B-85C2-4878-9564-8BC555D614CB}"/>
                  </a:ext>
                </a:extLst>
              </p:cNvPr>
              <p:cNvSpPr txBox="1"/>
              <p:nvPr/>
            </p:nvSpPr>
            <p:spPr>
              <a:xfrm>
                <a:off x="8537348" y="5652438"/>
                <a:ext cx="27960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F4409B-85C2-4878-9564-8BC555D61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348" y="5652438"/>
                <a:ext cx="279608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5DC56C-F60A-4073-BB07-BF54B885DD03}"/>
                  </a:ext>
                </a:extLst>
              </p:cNvPr>
              <p:cNvSpPr txBox="1"/>
              <p:nvPr/>
            </p:nvSpPr>
            <p:spPr>
              <a:xfrm>
                <a:off x="1449823" y="5093234"/>
                <a:ext cx="4097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40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5DC56C-F60A-4073-BB07-BF54B885D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23" y="5093234"/>
                <a:ext cx="409728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73C2F6-9B90-46F1-A4F6-CAFC28CA1A4E}"/>
                  </a:ext>
                </a:extLst>
              </p:cNvPr>
              <p:cNvSpPr txBox="1"/>
              <p:nvPr/>
            </p:nvSpPr>
            <p:spPr>
              <a:xfrm>
                <a:off x="2604306" y="4443957"/>
                <a:ext cx="40344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4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73C2F6-9B90-46F1-A4F6-CAFC28CA1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306" y="4443957"/>
                <a:ext cx="403444" cy="615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439CE1-CFB1-40F4-97AB-E0B4C5730683}"/>
                  </a:ext>
                </a:extLst>
              </p:cNvPr>
              <p:cNvSpPr txBox="1"/>
              <p:nvPr/>
            </p:nvSpPr>
            <p:spPr>
              <a:xfrm>
                <a:off x="2604306" y="5319707"/>
                <a:ext cx="40344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4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439CE1-CFB1-40F4-97AB-E0B4C5730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306" y="5319707"/>
                <a:ext cx="403444" cy="6155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EAFF4BE-D95F-4D1B-90B1-25A47ADBAF2B}"/>
                  </a:ext>
                </a:extLst>
              </p:cNvPr>
              <p:cNvSpPr txBox="1"/>
              <p:nvPr/>
            </p:nvSpPr>
            <p:spPr>
              <a:xfrm>
                <a:off x="2604306" y="5914900"/>
                <a:ext cx="40344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4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EAFF4BE-D95F-4D1B-90B1-25A47ADBA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306" y="5914900"/>
                <a:ext cx="403444" cy="6155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3461FE-FEFD-4648-BC3D-0F4AB4147EF0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1859551" y="4751734"/>
            <a:ext cx="744755" cy="64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9B2619-B5E2-4AAE-97E9-9E29122294A5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1859551" y="5401011"/>
            <a:ext cx="744755" cy="22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F2A93D-7569-4435-8351-A4A4E00D9A71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1859551" y="5401011"/>
            <a:ext cx="744755" cy="82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7FA118-63B9-4609-8A21-1F6011665B94}"/>
              </a:ext>
            </a:extLst>
          </p:cNvPr>
          <p:cNvCxnSpPr>
            <a:cxnSpLocks/>
            <a:stCxn id="21" idx="3"/>
            <a:endCxn id="34" idx="1"/>
          </p:cNvCxnSpPr>
          <p:nvPr/>
        </p:nvCxnSpPr>
        <p:spPr>
          <a:xfrm flipV="1">
            <a:off x="3007750" y="4443957"/>
            <a:ext cx="485477" cy="30777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795CC99-BE6B-4A17-9AAE-A7B43CCCF767}"/>
                  </a:ext>
                </a:extLst>
              </p:cNvPr>
              <p:cNvSpPr txBox="1"/>
              <p:nvPr/>
            </p:nvSpPr>
            <p:spPr>
              <a:xfrm>
                <a:off x="3493227" y="4228513"/>
                <a:ext cx="16827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795CC99-BE6B-4A17-9AAE-A7B43CCCF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227" y="4228513"/>
                <a:ext cx="1682705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F9B19C3-BEAF-44EB-B838-6F7B232AF241}"/>
                  </a:ext>
                </a:extLst>
              </p:cNvPr>
              <p:cNvSpPr txBox="1"/>
              <p:nvPr/>
            </p:nvSpPr>
            <p:spPr>
              <a:xfrm>
                <a:off x="3501896" y="5412039"/>
                <a:ext cx="16827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F9B19C3-BEAF-44EB-B838-6F7B232A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896" y="5412039"/>
                <a:ext cx="1682705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5AE07E-BE2B-4079-9CB7-23AFAE39E55B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 flipV="1">
            <a:off x="3007750" y="5627483"/>
            <a:ext cx="494146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F7E877D-6328-4821-A7EA-FCF6F210D76A}"/>
              </a:ext>
            </a:extLst>
          </p:cNvPr>
          <p:cNvCxnSpPr>
            <a:cxnSpLocks/>
            <a:stCxn id="25" idx="3"/>
            <a:endCxn id="38" idx="1"/>
          </p:cNvCxnSpPr>
          <p:nvPr/>
        </p:nvCxnSpPr>
        <p:spPr>
          <a:xfrm flipV="1">
            <a:off x="3007750" y="6218610"/>
            <a:ext cx="494146" cy="406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023E9A-5441-4E76-BB70-E9E598D06DB7}"/>
                  </a:ext>
                </a:extLst>
              </p:cNvPr>
              <p:cNvSpPr txBox="1"/>
              <p:nvPr/>
            </p:nvSpPr>
            <p:spPr>
              <a:xfrm>
                <a:off x="3501896" y="6003166"/>
                <a:ext cx="16827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023E9A-5441-4E76-BB70-E9E598D06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896" y="6003166"/>
                <a:ext cx="1682705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ED8B1C9-8821-47B2-8AE3-9742EC0B8856}"/>
              </a:ext>
            </a:extLst>
          </p:cNvPr>
          <p:cNvSpPr txBox="1"/>
          <p:nvPr/>
        </p:nvSpPr>
        <p:spPr>
          <a:xfrm rot="20365026">
            <a:off x="4115842" y="388471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df=2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1D0725-365B-4AE1-95A5-5602EE8CCB67}"/>
              </a:ext>
            </a:extLst>
          </p:cNvPr>
          <p:cNvSpPr txBox="1"/>
          <p:nvPr/>
        </p:nvSpPr>
        <p:spPr>
          <a:xfrm rot="20365026">
            <a:off x="9618959" y="417119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df=99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4CBD44-5AFB-45A7-BC7D-C73D9DEFEF50}"/>
                  </a:ext>
                </a:extLst>
              </p:cNvPr>
              <p:cNvSpPr txBox="1"/>
              <p:nvPr/>
            </p:nvSpPr>
            <p:spPr>
              <a:xfrm>
                <a:off x="9394939" y="1926204"/>
                <a:ext cx="1624226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4CBD44-5AFB-45A7-BC7D-C73D9DEFE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939" y="1926204"/>
                <a:ext cx="1624226" cy="818366"/>
              </a:xfrm>
              <a:prstGeom prst="rect">
                <a:avLst/>
              </a:prstGeom>
              <a:blipFill>
                <a:blip r:embed="rId16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7FFDCA3-1A05-498E-968E-6093B90DC9C1}"/>
                  </a:ext>
                </a:extLst>
              </p:cNvPr>
              <p:cNvSpPr txBox="1"/>
              <p:nvPr/>
            </p:nvSpPr>
            <p:spPr>
              <a:xfrm>
                <a:off x="9200751" y="3011286"/>
                <a:ext cx="2012602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7FFDCA3-1A05-498E-968E-6093B90DC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751" y="3011286"/>
                <a:ext cx="2012602" cy="818366"/>
              </a:xfrm>
              <a:prstGeom prst="rect">
                <a:avLst/>
              </a:prstGeom>
              <a:blipFill>
                <a:blip r:embed="rId17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47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4078" y="375781"/>
            <a:ext cx="7772400" cy="1315411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4400" dirty="0"/>
              <a:t>How many </a:t>
            </a:r>
            <a:r>
              <a:rPr lang="en-US" sz="4400" i="1" dirty="0" err="1"/>
              <a:t>df</a:t>
            </a:r>
            <a:r>
              <a:rPr lang="en-US" sz="4400" dirty="0"/>
              <a:t> for deviations from the sample mean?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838200" y="1874171"/>
            <a:ext cx="10515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/>
                </a:solidFill>
              </a:rPr>
              <a:t>Why is it N-1?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Imagine I collect </a:t>
            </a:r>
            <a:r>
              <a:rPr lang="en-US" sz="2400" i="1" dirty="0"/>
              <a:t>two</a:t>
            </a:r>
            <a:r>
              <a:rPr lang="en-US" sz="2400" dirty="0"/>
              <a:t> data points. If I tell you the mean, and then give you one of the data points, you can figure out the second. E.g.: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 mean = 10     X1 = 5     X2 =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Given the mean and one data point, the other is not free to vary.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deviations from the mean, only </a:t>
            </a:r>
            <a:r>
              <a:rPr lang="en-US" sz="2400" i="1" dirty="0"/>
              <a:t>n-1 </a:t>
            </a:r>
            <a:r>
              <a:rPr lang="en-US" sz="2400" i="1" dirty="0" err="1"/>
              <a:t>df</a:t>
            </a:r>
            <a:r>
              <a:rPr lang="en-US" sz="2400" dirty="0"/>
              <a:t> exist for what those deviations could be (one of them is determined by virtue of knowing the mean):</a:t>
            </a:r>
          </a:p>
          <a:p>
            <a:pPr>
              <a:buFont typeface="Courier New" pitchFamily="49" charset="0"/>
              <a:buChar char="o"/>
            </a:pPr>
            <a:endParaRPr lang="en-US" sz="2400" dirty="0"/>
          </a:p>
          <a:p>
            <a:pPr>
              <a:buFont typeface="Courier New" pitchFamily="49" charset="0"/>
              <a:buChar char="o"/>
            </a:pPr>
            <a:endParaRPr lang="en-US" sz="2400" dirty="0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3666463" y="5588243"/>
            <a:ext cx="56276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With 2 data points, there are 2 - 1 independent deviations</a:t>
            </a:r>
          </a:p>
          <a:p>
            <a:r>
              <a:rPr lang="en-US" dirty="0"/>
              <a:t>With 3 data points, there are 3 - 1 independent deviations</a:t>
            </a:r>
          </a:p>
          <a:p>
            <a:r>
              <a:rPr lang="en-US" dirty="0"/>
              <a:t>With 4 data points, there are 4 - 1 independent deviations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FDB31-A36A-4C99-8144-1E8779E6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5A5-4F07-4D34-9803-E62456473B02}" type="datetime1">
              <a:rPr lang="en-US" smtClean="0"/>
              <a:t>12/4/2020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9BE8D6-1939-4250-85C1-CCAE38E3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9640" y="434411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Variance given the population mean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42963"/>
            <a:ext cx="10515600" cy="51800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Given a single data point </a:t>
            </a:r>
            <a:r>
              <a:rPr lang="en-US" sz="2400" i="1" dirty="0">
                <a:ea typeface="ＭＳ Ｐゴシック" charset="-128"/>
                <a:cs typeface="ＭＳ Ｐゴシック" charset="-128"/>
              </a:rPr>
              <a:t>X </a:t>
            </a:r>
            <a:r>
              <a:rPr lang="en-US" sz="2400" dirty="0">
                <a:ea typeface="ＭＳ Ｐゴシック" charset="-128"/>
                <a:cs typeface="ＭＳ Ｐゴシック" charset="-128"/>
              </a:rPr>
              <a:t>and given the population mean μ</a:t>
            </a:r>
            <a:r>
              <a:rPr lang="en-US" sz="2400" dirty="0">
                <a:latin typeface="Symbol" charset="2"/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latin typeface="+mj-lt"/>
                <a:ea typeface="ＭＳ Ｐゴシック" charset="-128"/>
                <a:cs typeface="ＭＳ Ｐゴシック" charset="-128"/>
              </a:rPr>
              <a:t>we could get an estimate of the variance (albeit not a reliable one):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605" name="Line 12"/>
          <p:cNvSpPr>
            <a:spLocks noChangeShapeType="1"/>
          </p:cNvSpPr>
          <p:nvPr/>
        </p:nvSpPr>
        <p:spPr bwMode="auto">
          <a:xfrm>
            <a:off x="3873242" y="3764145"/>
            <a:ext cx="1901825" cy="0"/>
          </a:xfrm>
          <a:prstGeom prst="line">
            <a:avLst/>
          </a:prstGeom>
          <a:noFill/>
          <a:ln w="9525">
            <a:solidFill>
              <a:srgbClr val="33CC33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644641" y="2483036"/>
            <a:ext cx="2389188" cy="823913"/>
            <a:chOff x="1518" y="3100"/>
            <a:chExt cx="1505" cy="519"/>
          </a:xfrm>
        </p:grpSpPr>
        <p:sp>
          <p:nvSpPr>
            <p:cNvPr id="24588" name="Oval 9"/>
            <p:cNvSpPr>
              <a:spLocks noChangeArrowheads="1"/>
            </p:cNvSpPr>
            <p:nvPr/>
          </p:nvSpPr>
          <p:spPr bwMode="auto">
            <a:xfrm>
              <a:off x="2802" y="3504"/>
              <a:ext cx="115" cy="11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9" name="Text Box 10"/>
            <p:cNvSpPr txBox="1">
              <a:spLocks noChangeArrowheads="1"/>
            </p:cNvSpPr>
            <p:nvPr/>
          </p:nvSpPr>
          <p:spPr bwMode="auto">
            <a:xfrm>
              <a:off x="2686" y="3100"/>
              <a:ext cx="33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 err="1">
                  <a:latin typeface="+mj-lt"/>
                </a:rPr>
                <a:t>μ</a:t>
              </a:r>
              <a:endParaRPr lang="en-US" dirty="0">
                <a:latin typeface="+mj-lt"/>
              </a:endParaRPr>
            </a:p>
            <a:p>
              <a:pPr algn="ctr"/>
              <a:r>
                <a:rPr lang="en-US" dirty="0"/>
                <a:t>115</a:t>
              </a:r>
            </a:p>
          </p:txBody>
        </p:sp>
        <p:sp>
          <p:nvSpPr>
            <p:cNvPr id="24590" name="Oval 16"/>
            <p:cNvSpPr>
              <a:spLocks noChangeArrowheads="1"/>
            </p:cNvSpPr>
            <p:nvPr/>
          </p:nvSpPr>
          <p:spPr bwMode="auto">
            <a:xfrm>
              <a:off x="1604" y="3504"/>
              <a:ext cx="115" cy="11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7" name="Text Box 23"/>
            <p:cNvSpPr txBox="1">
              <a:spLocks noChangeArrowheads="1"/>
            </p:cNvSpPr>
            <p:nvPr/>
          </p:nvSpPr>
          <p:spPr bwMode="auto">
            <a:xfrm>
              <a:off x="1518" y="3265"/>
              <a:ext cx="2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94</a:t>
              </a:r>
            </a:p>
          </p:txBody>
        </p:sp>
      </p:grp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2558790" y="3287896"/>
            <a:ext cx="6731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endParaRPr lang="en-US" dirty="0"/>
          </a:p>
          <a:p>
            <a:pPr algn="r"/>
            <a:r>
              <a:rPr lang="en-US" dirty="0"/>
              <a:t>-21</a:t>
            </a:r>
          </a:p>
          <a:p>
            <a:pPr algn="r"/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rot="16200000" flipV="1">
            <a:off x="4900761" y="4101022"/>
            <a:ext cx="964772" cy="521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76105" y="4962448"/>
            <a:ext cx="4085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a </a:t>
            </a:r>
            <a:r>
              <a:rPr lang="en-US" sz="2000" i="1" dirty="0"/>
              <a:t>single</a:t>
            </a:r>
            <a:r>
              <a:rPr lang="en-US" sz="2000" dirty="0"/>
              <a:t> bit of information about the variance. Said another way, we have 1 </a:t>
            </a:r>
            <a:r>
              <a:rPr lang="en-US" sz="2000" i="1" dirty="0" err="1"/>
              <a:t>df</a:t>
            </a:r>
            <a:r>
              <a:rPr lang="en-US" sz="2000" dirty="0"/>
              <a:t> in this situation.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19017-6AE7-4033-A0EA-79413B64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29FC-7262-4A57-837F-B116509E674A}" type="datetime1">
              <a:rPr lang="en-US" smtClean="0"/>
              <a:t>12/4/2020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E2FEC-9E2E-4E2B-95F7-4346CEF5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5" grpId="0" animBg="1"/>
      <p:bldP spid="16412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425884"/>
            <a:ext cx="7308436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Variance when we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don’t</a:t>
            </a:r>
            <a:r>
              <a:rPr lang="en-US" dirty="0">
                <a:ea typeface="ＭＳ Ｐゴシック" charset="-128"/>
                <a:cs typeface="ＭＳ Ｐゴシック" charset="-128"/>
              </a:rPr>
              <a:t> know the population mean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56114"/>
            <a:ext cx="10515600" cy="73872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Given a single data point </a:t>
            </a:r>
            <a:r>
              <a:rPr lang="en-US" sz="2400" i="1" dirty="0">
                <a:ea typeface="ＭＳ Ｐゴシック" charset="-128"/>
                <a:cs typeface="ＭＳ Ｐゴシック" charset="-128"/>
              </a:rPr>
              <a:t>X </a:t>
            </a:r>
            <a:r>
              <a:rPr lang="en-US" sz="2400" dirty="0">
                <a:ea typeface="ＭＳ Ｐゴシック" charset="-128"/>
                <a:cs typeface="ＭＳ Ｐゴシック" charset="-128"/>
              </a:rPr>
              <a:t>and when we DON’T know the population mean,</a:t>
            </a:r>
            <a:r>
              <a:rPr lang="en-US" sz="2400" dirty="0">
                <a:latin typeface="Symbol" charset="2"/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latin typeface="+mj-lt"/>
                <a:ea typeface="ＭＳ Ｐゴシック" charset="-128"/>
                <a:cs typeface="ＭＳ Ｐゴシック" charset="-128"/>
              </a:rPr>
              <a:t>we CANNOT get an estimate of the variance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657166" y="2697834"/>
            <a:ext cx="419100" cy="855663"/>
            <a:chOff x="1518" y="3074"/>
            <a:chExt cx="264" cy="539"/>
          </a:xfrm>
        </p:grpSpPr>
        <p:sp>
          <p:nvSpPr>
            <p:cNvPr id="24588" name="Oval 9"/>
            <p:cNvSpPr>
              <a:spLocks noChangeArrowheads="1"/>
            </p:cNvSpPr>
            <p:nvPr/>
          </p:nvSpPr>
          <p:spPr bwMode="auto">
            <a:xfrm>
              <a:off x="1580" y="3498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9" name="Text Box 10"/>
            <p:cNvSpPr txBox="1">
              <a:spLocks noChangeArrowheads="1"/>
            </p:cNvSpPr>
            <p:nvPr/>
          </p:nvSpPr>
          <p:spPr bwMode="auto">
            <a:xfrm>
              <a:off x="1543" y="3074"/>
              <a:ext cx="1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24597" name="Text Box 23"/>
            <p:cNvSpPr txBox="1">
              <a:spLocks noChangeArrowheads="1"/>
            </p:cNvSpPr>
            <p:nvPr/>
          </p:nvSpPr>
          <p:spPr bwMode="auto">
            <a:xfrm>
              <a:off x="1518" y="3265"/>
              <a:ext cx="2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94</a:t>
              </a: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rot="16200000" flipV="1">
            <a:off x="3672755" y="3994493"/>
            <a:ext cx="964772" cy="521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8200" y="4885452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Because we had to use our sample to estimate the mean, we have a </a:t>
            </a:r>
            <a:r>
              <a:rPr lang="en-US" sz="2000" i="1" dirty="0"/>
              <a:t>NO</a:t>
            </a:r>
            <a:r>
              <a:rPr lang="en-US" sz="2000" dirty="0"/>
              <a:t> information about the variance (a point cannot deviate from the mean when </a:t>
            </a:r>
            <a:r>
              <a:rPr lang="en-US" sz="2000" i="1" dirty="0"/>
              <a:t>n</a:t>
            </a:r>
            <a:r>
              <a:rPr lang="en-US" sz="2000" dirty="0"/>
              <a:t>=1). I.e., we have 0 </a:t>
            </a:r>
            <a:r>
              <a:rPr lang="en-US" sz="2000" i="1" dirty="0" err="1"/>
              <a:t>df</a:t>
            </a:r>
            <a:r>
              <a:rPr lang="en-US" sz="2000" dirty="0"/>
              <a:t> in this situation.</a:t>
            </a:r>
          </a:p>
          <a:p>
            <a:endParaRPr lang="en-US" sz="2000" dirty="0"/>
          </a:p>
          <a:p>
            <a:r>
              <a:rPr lang="en-US" sz="2000" i="1" dirty="0" err="1"/>
              <a:t>df</a:t>
            </a:r>
            <a:r>
              <a:rPr lang="en-US" sz="2000" i="1" dirty="0"/>
              <a:t> </a:t>
            </a:r>
            <a:r>
              <a:rPr lang="en-US" sz="2000" dirty="0"/>
              <a:t>= </a:t>
            </a:r>
            <a:r>
              <a:rPr lang="en-US" sz="2000" i="1" dirty="0"/>
              <a:t>n</a:t>
            </a:r>
            <a:r>
              <a:rPr lang="en-US" sz="2000" dirty="0"/>
              <a:t>-1 = 0</a:t>
            </a:r>
            <a:endParaRPr lang="en-US" sz="2000" i="1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751490" y="2727291"/>
            <a:ext cx="201823" cy="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10115-51D3-4F31-B7B8-2062C508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7924-04AD-49AD-AC76-6D4D445DFAAB}" type="datetime1">
              <a:rPr lang="en-US" smtClean="0"/>
              <a:t>12/4/2020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1BD30-2E0B-464C-B9CA-F194AF2C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3344448" y="451428"/>
            <a:ext cx="5498927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Variance of a sample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41113"/>
            <a:ext cx="10603832" cy="121789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Given 2 data points, we can estimate the mean and have one bit of information “left over” (read 1 </a:t>
            </a:r>
            <a:r>
              <a:rPr lang="en-US" sz="2400" i="1" dirty="0" err="1">
                <a:ea typeface="ＭＳ Ｐゴシック" charset="-128"/>
                <a:cs typeface="ＭＳ Ｐゴシック" charset="-128"/>
              </a:rPr>
              <a:t>df</a:t>
            </a:r>
            <a:r>
              <a:rPr lang="en-US" sz="2400" dirty="0">
                <a:ea typeface="ＭＳ Ｐゴシック" charset="-128"/>
                <a:cs typeface="ＭＳ Ｐゴシック" charset="-128"/>
              </a:rPr>
              <a:t>) to estimate the variance!</a:t>
            </a:r>
            <a:endParaRPr lang="en-US" sz="2400" dirty="0">
              <a:latin typeface="Symbol" charset="2"/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Symbol" charset="2"/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948223" y="3788542"/>
            <a:ext cx="1436688" cy="169863"/>
            <a:chOff x="1654" y="3804"/>
            <a:chExt cx="905" cy="107"/>
          </a:xfrm>
        </p:grpSpPr>
        <p:sp>
          <p:nvSpPr>
            <p:cNvPr id="24602" name="Line 5"/>
            <p:cNvSpPr>
              <a:spLocks noChangeShapeType="1"/>
            </p:cNvSpPr>
            <p:nvPr/>
          </p:nvSpPr>
          <p:spPr bwMode="auto">
            <a:xfrm flipV="1">
              <a:off x="2158" y="3804"/>
              <a:ext cx="401" cy="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5" name="Line 12"/>
            <p:cNvSpPr>
              <a:spLocks noChangeShapeType="1"/>
            </p:cNvSpPr>
            <p:nvPr/>
          </p:nvSpPr>
          <p:spPr bwMode="auto">
            <a:xfrm flipV="1">
              <a:off x="1654" y="3909"/>
              <a:ext cx="438" cy="2"/>
            </a:xfrm>
            <a:prstGeom prst="line">
              <a:avLst/>
            </a:prstGeom>
            <a:ln>
              <a:headEnd type="triangle" w="med" len="med"/>
              <a:tailEnd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732322" y="2932861"/>
            <a:ext cx="1749425" cy="561975"/>
            <a:chOff x="1518" y="3265"/>
            <a:chExt cx="1102" cy="354"/>
          </a:xfrm>
        </p:grpSpPr>
        <p:sp>
          <p:nvSpPr>
            <p:cNvPr id="24590" name="Oval 16"/>
            <p:cNvSpPr>
              <a:spLocks noChangeArrowheads="1"/>
            </p:cNvSpPr>
            <p:nvPr/>
          </p:nvSpPr>
          <p:spPr bwMode="auto">
            <a:xfrm>
              <a:off x="1604" y="3504"/>
              <a:ext cx="115" cy="11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5" name="Oval 21"/>
            <p:cNvSpPr>
              <a:spLocks noChangeArrowheads="1"/>
            </p:cNvSpPr>
            <p:nvPr/>
          </p:nvSpPr>
          <p:spPr bwMode="auto">
            <a:xfrm>
              <a:off x="2505" y="3491"/>
              <a:ext cx="115" cy="11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7" name="Text Box 23"/>
            <p:cNvSpPr txBox="1">
              <a:spLocks noChangeArrowheads="1"/>
            </p:cNvSpPr>
            <p:nvPr/>
          </p:nvSpPr>
          <p:spPr bwMode="auto">
            <a:xfrm>
              <a:off x="1518" y="3265"/>
              <a:ext cx="2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94</a:t>
              </a:r>
            </a:p>
          </p:txBody>
        </p:sp>
      </p:grp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3199964" y="3475786"/>
            <a:ext cx="6731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endParaRPr lang="en-US" dirty="0"/>
          </a:p>
          <a:p>
            <a:pPr algn="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-7</a:t>
            </a:r>
          </a:p>
          <a:p>
            <a:pPr algn="r"/>
            <a:endParaRPr lang="en-US" dirty="0"/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5576382" y="3576296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6432" y="4518952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Did the amount of information we have magically jump from 0 to 2 by adding a </a:t>
            </a:r>
            <a:r>
              <a:rPr lang="en-US" sz="2400" i="1" dirty="0"/>
              <a:t>single </a:t>
            </a:r>
            <a:r>
              <a:rPr lang="en-US" sz="2400" dirty="0"/>
              <a:t>data point? </a:t>
            </a:r>
          </a:p>
          <a:p>
            <a:endParaRPr lang="en-US" sz="2400" dirty="0"/>
          </a:p>
          <a:p>
            <a:r>
              <a:rPr lang="en-US" sz="2400" dirty="0"/>
              <a:t>We added one bit more information, and thus we increase from 0 </a:t>
            </a:r>
            <a:r>
              <a:rPr lang="en-US" sz="2400" i="1" dirty="0"/>
              <a:t>df </a:t>
            </a:r>
            <a:r>
              <a:rPr lang="en-US" sz="2400" dirty="0"/>
              <a:t>to 1. </a:t>
            </a:r>
          </a:p>
          <a:p>
            <a:r>
              <a:rPr lang="en-US" sz="2400" i="1" dirty="0"/>
              <a:t>df = n-1 = 1</a:t>
            </a: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5105504" y="2656345"/>
            <a:ext cx="5357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108</a:t>
            </a:r>
          </a:p>
        </p:txBody>
      </p: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4613817" y="3308811"/>
            <a:ext cx="182562" cy="182563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 Box 10"/>
          <p:cNvSpPr txBox="1">
            <a:spLocks noChangeArrowheads="1"/>
          </p:cNvSpPr>
          <p:nvPr/>
        </p:nvSpPr>
        <p:spPr bwMode="auto">
          <a:xfrm>
            <a:off x="4437022" y="2642488"/>
            <a:ext cx="5357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101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4616355" y="2690282"/>
            <a:ext cx="201823" cy="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ED176-4D02-4907-AF3A-DD7B4718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F60F-810B-403E-9C24-F0AD272515D5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0C50E-D116-4CF1-8EAF-2C1F4868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9062</TotalTime>
  <Words>1005</Words>
  <Application>Microsoft Office PowerPoint</Application>
  <PresentationFormat>Widescreen</PresentationFormat>
  <Paragraphs>219</Paragraphs>
  <Slides>14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Symbol</vt:lpstr>
      <vt:lpstr>Times</vt:lpstr>
      <vt:lpstr>Times New Roman</vt:lpstr>
      <vt:lpstr>Office Theme</vt:lpstr>
      <vt:lpstr>Equation</vt:lpstr>
      <vt:lpstr>Research Design and Analysis: Degrees of Freedom.</vt:lpstr>
      <vt:lpstr>Comparing Mean, Variance, and SD for populations and samples</vt:lpstr>
      <vt:lpstr>Degrees of freedom (df)</vt:lpstr>
      <vt:lpstr>Degrees of freedom (df) in statistics</vt:lpstr>
      <vt:lpstr>Degrees of freedom (df) in statistics</vt:lpstr>
      <vt:lpstr>How many df for deviations from the sample mean?</vt:lpstr>
      <vt:lpstr>Variance given the population mean</vt:lpstr>
      <vt:lpstr>Variance when we don’t know the population mean</vt:lpstr>
      <vt:lpstr>Variance of a sample</vt:lpstr>
      <vt:lpstr>Variance of a sample</vt:lpstr>
      <vt:lpstr>Unbiased estimate of population variance derived from a sample:</vt:lpstr>
      <vt:lpstr>Biased Estimators: The Example of Variance</vt:lpstr>
      <vt:lpstr>Sample Variance</vt:lpstr>
      <vt:lpstr>Comparing Mean, Variance, and SD for populations and samples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1/f noise is really a signal? Exploring EEG power-spectra as a correlate of age-related cognitive decline.</dc:title>
  <dc:creator>Keith Lohse</dc:creator>
  <cp:lastModifiedBy>Keith Lohse</cp:lastModifiedBy>
  <cp:revision>379</cp:revision>
  <dcterms:created xsi:type="dcterms:W3CDTF">2020-09-05T16:34:05Z</dcterms:created>
  <dcterms:modified xsi:type="dcterms:W3CDTF">2020-12-04T16:10:28Z</dcterms:modified>
</cp:coreProperties>
</file>