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73" r:id="rId17"/>
    <p:sldId id="274" r:id="rId18"/>
    <p:sldId id="276" r:id="rId19"/>
    <p:sldId id="277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7B71"/>
    <a:srgbClr val="000000"/>
    <a:srgbClr val="29AF8C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5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4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8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3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0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3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E7A-C5B4-4FD2-9923-7E7FFA77CE41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073-33EB-4ED8-A17A-A51EAD36E256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35B-8380-4A4E-9728-FCCE081AED4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00B9-5142-4675-99C6-41BB24C8AED3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97E2-47B8-4B41-A7D5-EB798593B3F7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ADA-D27C-433F-A423-937DEF108E60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609F-294B-4B11-99CB-73E99BE81DAB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1E5-B838-4855-AA06-E6B6EC2056AE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0911-0555-4BBB-80B3-007879C458EC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1759-759A-4103-BA8E-EB266F298070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</a:t>
            </a:r>
            <a:r>
              <a:rPr lang="en-US" sz="4800" dirty="0"/>
              <a:t>h </a:t>
            </a:r>
            <a:r>
              <a:rPr lang="en-US" sz="4800" dirty="0">
                <a:solidFill>
                  <a:schemeClr val="accent1"/>
                </a:solidFill>
              </a:rPr>
              <a:t>Design </a:t>
            </a:r>
            <a:r>
              <a:rPr lang="en-US" sz="4800">
                <a:solidFill>
                  <a:schemeClr val="accent1"/>
                </a:solidFill>
              </a:rPr>
              <a:t>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Fundamentals of Sampling.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A76-B813-4CA8-BE00-5D5DB63A3817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change the variance?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4C49B-2D1B-45D2-A6CD-822CFC08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7" y="2347119"/>
            <a:ext cx="5714286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0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change the variance?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4C49B-2D1B-45D2-A6CD-822CFC08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7" y="2347119"/>
            <a:ext cx="5714286" cy="3809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20B4EF-F212-4CCA-982D-C2BB1BC96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511" y="2062770"/>
            <a:ext cx="3200400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1D9C75-983E-480E-9D08-206FFD567298}"/>
                  </a:ext>
                </a:extLst>
              </p:cNvPr>
              <p:cNvSpPr txBox="1"/>
              <p:nvPr/>
            </p:nvSpPr>
            <p:spPr>
              <a:xfrm>
                <a:off x="7460511" y="1662660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=0.19, s=1.87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1D9C75-983E-480E-9D08-206FFD56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1" y="1662660"/>
                <a:ext cx="3200400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63F074-3B38-4A59-A744-C4CAD02DD56D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6438543" y="3129570"/>
            <a:ext cx="1021968" cy="11223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3C7605-66E5-431B-842F-129C22287C9B}"/>
              </a:ext>
            </a:extLst>
          </p:cNvPr>
          <p:cNvSpPr txBox="1"/>
          <p:nvPr/>
        </p:nvSpPr>
        <p:spPr>
          <a:xfrm>
            <a:off x="10553581" y="15060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N=100</a:t>
            </a:r>
          </a:p>
        </p:txBody>
      </p:sp>
    </p:spTree>
    <p:extLst>
      <p:ext uri="{BB962C8B-B14F-4D97-AF65-F5344CB8AC3E}">
        <p14:creationId xmlns:p14="http://schemas.microsoft.com/office/powerpoint/2010/main" val="25567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change the variance?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4C49B-2D1B-45D2-A6CD-822CFC08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7" y="2347119"/>
            <a:ext cx="5714286" cy="3809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20B4EF-F212-4CCA-982D-C2BB1BC96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511" y="2062770"/>
            <a:ext cx="3200400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1D9C75-983E-480E-9D08-206FFD567298}"/>
                  </a:ext>
                </a:extLst>
              </p:cNvPr>
              <p:cNvSpPr txBox="1"/>
              <p:nvPr/>
            </p:nvSpPr>
            <p:spPr>
              <a:xfrm>
                <a:off x="7460511" y="1662660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=0.19, s=1.87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1D9C75-983E-480E-9D08-206FFD56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1" y="1662660"/>
                <a:ext cx="3200400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63F074-3B38-4A59-A744-C4CAD02DD56D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6438543" y="3129570"/>
            <a:ext cx="1021968" cy="11223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660E4A-C2D3-4FD3-801F-BD243600E693}"/>
                  </a:ext>
                </a:extLst>
              </p:cNvPr>
              <p:cNvSpPr txBox="1"/>
              <p:nvPr/>
            </p:nvSpPr>
            <p:spPr>
              <a:xfrm>
                <a:off x="7460511" y="4251881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=0.09, s=2.04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660E4A-C2D3-4FD3-801F-BD243600E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1" y="4251881"/>
                <a:ext cx="3200400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9F0D94-3CD9-4214-B0C3-55D70BDFAE0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6438543" y="4251881"/>
            <a:ext cx="1021968" cy="14669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E550F3-1F4C-4D84-B788-35BCBDE80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511" y="4651991"/>
            <a:ext cx="3200400" cy="213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6CBA48-4307-4FB2-A06C-97B59E8568ED}"/>
              </a:ext>
            </a:extLst>
          </p:cNvPr>
          <p:cNvSpPr txBox="1"/>
          <p:nvPr/>
        </p:nvSpPr>
        <p:spPr>
          <a:xfrm>
            <a:off x="10553581" y="15060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N=100</a:t>
            </a:r>
          </a:p>
        </p:txBody>
      </p:sp>
    </p:spTree>
    <p:extLst>
      <p:ext uri="{BB962C8B-B14F-4D97-AF65-F5344CB8AC3E}">
        <p14:creationId xmlns:p14="http://schemas.microsoft.com/office/powerpoint/2010/main" val="243492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change the variance?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4C49B-2D1B-45D2-A6CD-822CFC08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7" y="2347119"/>
            <a:ext cx="5714286" cy="3809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20B4EF-F212-4CCA-982D-C2BB1BC96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511" y="2062770"/>
            <a:ext cx="3200400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1D9C75-983E-480E-9D08-206FFD567298}"/>
                  </a:ext>
                </a:extLst>
              </p:cNvPr>
              <p:cNvSpPr txBox="1"/>
              <p:nvPr/>
            </p:nvSpPr>
            <p:spPr>
              <a:xfrm>
                <a:off x="7460511" y="1662660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=0.19, s=1.87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1D9C75-983E-480E-9D08-206FFD56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1" y="1662660"/>
                <a:ext cx="3200400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63F074-3B38-4A59-A744-C4CAD02DD56D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6438543" y="3129570"/>
            <a:ext cx="1021968" cy="11223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660E4A-C2D3-4FD3-801F-BD243600E693}"/>
                  </a:ext>
                </a:extLst>
              </p:cNvPr>
              <p:cNvSpPr txBox="1"/>
              <p:nvPr/>
            </p:nvSpPr>
            <p:spPr>
              <a:xfrm>
                <a:off x="7460511" y="4251881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=0.09, s=2.04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660E4A-C2D3-4FD3-801F-BD243600E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1" y="4251881"/>
                <a:ext cx="3200400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9F0D94-3CD9-4214-B0C3-55D70BDFAE0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6438543" y="4251881"/>
            <a:ext cx="1021968" cy="14669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E550F3-1F4C-4D84-B788-35BCBDE80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511" y="4651991"/>
            <a:ext cx="32004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8968C-FE72-4D22-ACF7-C3AA3D8F4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400" y="3185081"/>
            <a:ext cx="3200400" cy="21336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335B2D-3D36-4EBF-B2D8-FA81E509F70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438543" y="4251881"/>
            <a:ext cx="171485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A55037-BB78-414B-A65A-8DE03D287CF5}"/>
                  </a:ext>
                </a:extLst>
              </p:cNvPr>
              <p:cNvSpPr txBox="1"/>
              <p:nvPr/>
            </p:nvSpPr>
            <p:spPr>
              <a:xfrm>
                <a:off x="8153400" y="2818661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=0.06, s=2.18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A55037-BB78-414B-A65A-8DE03D28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818661"/>
                <a:ext cx="3200400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86F24CF-717C-424F-92C0-B5B1A6E6CCA1}"/>
              </a:ext>
            </a:extLst>
          </p:cNvPr>
          <p:cNvSpPr txBox="1"/>
          <p:nvPr/>
        </p:nvSpPr>
        <p:spPr>
          <a:xfrm>
            <a:off x="10553581" y="15060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N=100</a:t>
            </a:r>
          </a:p>
        </p:txBody>
      </p:sp>
    </p:spTree>
    <p:extLst>
      <p:ext uri="{BB962C8B-B14F-4D97-AF65-F5344CB8AC3E}">
        <p14:creationId xmlns:p14="http://schemas.microsoft.com/office/powerpoint/2010/main" val="25348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FDC5-2B34-4C9C-8A5B-374D348B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 →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7008-AC99-4512-8B13-F1B37284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see, </a:t>
            </a:r>
            <a:r>
              <a:rPr lang="en-US" b="1" dirty="0">
                <a:solidFill>
                  <a:schemeClr val="accent5"/>
                </a:solidFill>
              </a:rPr>
              <a:t>statistics</a:t>
            </a:r>
            <a:r>
              <a:rPr lang="en-US" dirty="0"/>
              <a:t> in the </a:t>
            </a:r>
            <a:r>
              <a:rPr lang="en-US" b="1" dirty="0">
                <a:solidFill>
                  <a:schemeClr val="accent5"/>
                </a:solidFill>
              </a:rPr>
              <a:t>sample</a:t>
            </a:r>
            <a:r>
              <a:rPr lang="en-US" dirty="0"/>
              <a:t> are similar to the </a:t>
            </a:r>
            <a:r>
              <a:rPr lang="en-US" b="1" dirty="0">
                <a:solidFill>
                  <a:schemeClr val="accent2"/>
                </a:solidFill>
              </a:rPr>
              <a:t>parameters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2"/>
                </a:solidFill>
              </a:rPr>
              <a:t>population</a:t>
            </a:r>
            <a:r>
              <a:rPr lang="en-US" dirty="0"/>
              <a:t>, but they </a:t>
            </a:r>
            <a:r>
              <a:rPr lang="en-US" b="1" dirty="0">
                <a:solidFill>
                  <a:schemeClr val="accent3"/>
                </a:solidFill>
              </a:rPr>
              <a:t>vary</a:t>
            </a:r>
            <a:r>
              <a:rPr lang="en-US" dirty="0"/>
              <a:t> from sample to sample.</a:t>
            </a:r>
          </a:p>
          <a:p>
            <a:endParaRPr lang="en-US" dirty="0"/>
          </a:p>
          <a:p>
            <a:r>
              <a:rPr lang="en-US" dirty="0"/>
              <a:t>We can better understand how these statistics vary, by looking at the </a:t>
            </a:r>
            <a:r>
              <a:rPr lang="en-US" b="1" dirty="0">
                <a:solidFill>
                  <a:schemeClr val="accent3"/>
                </a:solidFill>
              </a:rPr>
              <a:t>distribution of sample means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D3AD-32A6-4BBD-A209-C8EB7907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BC976-FCFD-4351-9821-3E9E8131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C760-3128-4532-8FF4-F82A3C2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Sample Means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83E50-FCC0-490C-AC5C-305560E3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87D72-A937-4478-A656-F7745AF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35AE4-2E41-4F16-BAB2-AFF87646D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5" y="3072954"/>
            <a:ext cx="3200400" cy="2133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79288-3987-4744-95C5-4F03F087E60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784655" y="2349260"/>
            <a:ext cx="669440" cy="179049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C68A7E-36DE-41F5-A73A-8B0DB69748AD}"/>
              </a:ext>
            </a:extLst>
          </p:cNvPr>
          <p:cNvSpPr txBox="1"/>
          <p:nvPr/>
        </p:nvSpPr>
        <p:spPr>
          <a:xfrm>
            <a:off x="1669430" y="254973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748AE-837F-435E-B768-70129D2D0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5" y="1739660"/>
            <a:ext cx="18288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A47D-C006-42BC-B764-F67F1E45AC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57"/>
          <a:stretch/>
        </p:blipFill>
        <p:spPr>
          <a:xfrm>
            <a:off x="4454095" y="4140854"/>
            <a:ext cx="1828800" cy="114047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6645AA-4F79-40C2-BACE-40A8CF4541D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784655" y="4139754"/>
            <a:ext cx="669440" cy="5713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FAD2AB5-9EAC-4915-9DD7-08D68CE1C9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457"/>
          <a:stretch/>
        </p:blipFill>
        <p:spPr>
          <a:xfrm>
            <a:off x="4454095" y="2959938"/>
            <a:ext cx="1828800" cy="11404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BC8DA6-9D40-46C1-B5A8-6E36915C87A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84655" y="3530176"/>
            <a:ext cx="669440" cy="6095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393F18-2D35-4FDB-858F-B7BB2AA2FCA5}"/>
              </a:ext>
            </a:extLst>
          </p:cNvPr>
          <p:cNvSpPr txBox="1"/>
          <p:nvPr/>
        </p:nvSpPr>
        <p:spPr>
          <a:xfrm>
            <a:off x="5025292" y="13989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N=10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C3B3F3-669F-45AB-9308-F2E54C7C1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95" y="5281330"/>
            <a:ext cx="1828800" cy="1219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6984BB-9D8C-4418-A22A-2788C7C345CD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3784655" y="4139754"/>
            <a:ext cx="669440" cy="17511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086A497-ED69-4016-9839-DE867E46FDB5}"/>
              </a:ext>
            </a:extLst>
          </p:cNvPr>
          <p:cNvSpPr/>
          <p:nvPr/>
        </p:nvSpPr>
        <p:spPr>
          <a:xfrm>
            <a:off x="4454095" y="5281330"/>
            <a:ext cx="1828800" cy="1211545"/>
          </a:xfrm>
          <a:prstGeom prst="rect">
            <a:avLst/>
          </a:prstGeom>
          <a:solidFill>
            <a:srgbClr val="1A1A1A"/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…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414558-75C3-4E13-A718-B9F5D40FD48C}"/>
              </a:ext>
            </a:extLst>
          </p:cNvPr>
          <p:cNvSpPr txBox="1"/>
          <p:nvPr/>
        </p:nvSpPr>
        <p:spPr>
          <a:xfrm>
            <a:off x="8777402" y="213004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k=10,000 samples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425E7D-9004-49AA-89FD-8ACA1DA46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590" y="2550652"/>
            <a:ext cx="4572000" cy="3048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FD27EE-CADB-47C0-AB5C-F484A5E6F87E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6282895" y="2349260"/>
            <a:ext cx="872695" cy="172539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8EF0F-9F54-4BC2-9A46-8590E3B56669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>
            <a:off x="6282895" y="3530176"/>
            <a:ext cx="872695" cy="5444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8A9BD7-8DB3-4DA3-96D3-7AF418B19B71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 flipV="1">
            <a:off x="6282895" y="4074652"/>
            <a:ext cx="872695" cy="6364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BB6A2D-10B1-490B-8D91-8D047D53EE79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6282895" y="4074652"/>
            <a:ext cx="872695" cy="181245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/>
              <p:nvPr/>
            </p:nvSpPr>
            <p:spPr>
              <a:xfrm>
                <a:off x="7155590" y="5599989"/>
                <a:ext cx="4642158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=0.005,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=0.313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90" y="5599989"/>
                <a:ext cx="4642158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6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C760-3128-4532-8FF4-F82A3C2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Sample Means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83E50-FCC0-490C-AC5C-305560E3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87D72-A937-4478-A656-F7745AF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35AE4-2E41-4F16-BAB2-AFF87646D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5" y="3072954"/>
            <a:ext cx="3200400" cy="2133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79288-3987-4744-95C5-4F03F087E601}"/>
              </a:ext>
            </a:extLst>
          </p:cNvPr>
          <p:cNvCxnSpPr>
            <a:cxnSpLocks/>
            <a:stCxn id="5" idx="3"/>
            <a:endCxn id="52" idx="1"/>
          </p:cNvCxnSpPr>
          <p:nvPr/>
        </p:nvCxnSpPr>
        <p:spPr>
          <a:xfrm flipV="1">
            <a:off x="3784655" y="2463354"/>
            <a:ext cx="669440" cy="1676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C68A7E-36DE-41F5-A73A-8B0DB69748AD}"/>
              </a:ext>
            </a:extLst>
          </p:cNvPr>
          <p:cNvSpPr txBox="1"/>
          <p:nvPr/>
        </p:nvSpPr>
        <p:spPr>
          <a:xfrm>
            <a:off x="1669430" y="254973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6645AA-4F79-40C2-BACE-40A8CF4541D3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3784655" y="4139754"/>
            <a:ext cx="669440" cy="6166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BC8DA6-9D40-46C1-B5A8-6E36915C87A9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3784655" y="3637426"/>
            <a:ext cx="669440" cy="5023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393F18-2D35-4FDB-858F-B7BB2AA2FCA5}"/>
              </a:ext>
            </a:extLst>
          </p:cNvPr>
          <p:cNvSpPr txBox="1"/>
          <p:nvPr/>
        </p:nvSpPr>
        <p:spPr>
          <a:xfrm>
            <a:off x="5025292" y="139894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N=100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6984BB-9D8C-4418-A22A-2788C7C345CD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3784655" y="4139754"/>
            <a:ext cx="669440" cy="16725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086A497-ED69-4016-9839-DE867E46FDB5}"/>
              </a:ext>
            </a:extLst>
          </p:cNvPr>
          <p:cNvSpPr/>
          <p:nvPr/>
        </p:nvSpPr>
        <p:spPr>
          <a:xfrm>
            <a:off x="4454095" y="5206554"/>
            <a:ext cx="1828800" cy="1211545"/>
          </a:xfrm>
          <a:prstGeom prst="rect">
            <a:avLst/>
          </a:prstGeom>
          <a:solidFill>
            <a:srgbClr val="1A1A1A"/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414558-75C3-4E13-A718-B9F5D40FD48C}"/>
              </a:ext>
            </a:extLst>
          </p:cNvPr>
          <p:cNvSpPr txBox="1"/>
          <p:nvPr/>
        </p:nvSpPr>
        <p:spPr>
          <a:xfrm>
            <a:off x="8777402" y="213004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k=10,000 samples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FD27EE-CADB-47C0-AB5C-F484A5E6F87E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>
            <a:off x="6282895" y="2463354"/>
            <a:ext cx="907774" cy="1676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8EF0F-9F54-4BC2-9A46-8590E3B56669}"/>
              </a:ext>
            </a:extLst>
          </p:cNvPr>
          <p:cNvCxnSpPr>
            <a:cxnSpLocks/>
            <a:stCxn id="56" idx="3"/>
            <a:endCxn id="31" idx="1"/>
          </p:cNvCxnSpPr>
          <p:nvPr/>
        </p:nvCxnSpPr>
        <p:spPr>
          <a:xfrm>
            <a:off x="6282895" y="3637426"/>
            <a:ext cx="907774" cy="5023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8A9BD7-8DB3-4DA3-96D3-7AF418B19B71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6282895" y="4139754"/>
            <a:ext cx="907774" cy="6166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BB6A2D-10B1-490B-8D91-8D047D53EE7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6282895" y="4139754"/>
            <a:ext cx="907774" cy="16725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/>
              <p:nvPr/>
            </p:nvSpPr>
            <p:spPr>
              <a:xfrm>
                <a:off x="7155590" y="5629806"/>
                <a:ext cx="4642158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=-0.004,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=0.098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90" y="5629806"/>
                <a:ext cx="4642158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B8EBCB7-2379-43FC-809A-E2000B1BD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5" y="1853754"/>
            <a:ext cx="1828800" cy="1219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686B2DA-7EAA-4BB2-B58C-8EFC31C484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329"/>
          <a:stretch/>
        </p:blipFill>
        <p:spPr>
          <a:xfrm>
            <a:off x="4454095" y="4197620"/>
            <a:ext cx="1828800" cy="111765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412C2EC-C72A-465B-AFBB-DF5A707FF3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329"/>
          <a:stretch/>
        </p:blipFill>
        <p:spPr>
          <a:xfrm>
            <a:off x="4454095" y="3078600"/>
            <a:ext cx="1828800" cy="11176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22EED50-C006-4CF4-91CF-015FC6906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0669" y="26157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0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C760-3128-4532-8FF4-F82A3C2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Sample Means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83E50-FCC0-490C-AC5C-305560E3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87D72-A937-4478-A656-F7745AF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35AE4-2E41-4F16-BAB2-AFF87646D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9" y="3145284"/>
            <a:ext cx="27432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68A7E-36DE-41F5-A73A-8B0DB69748AD}"/>
              </a:ext>
            </a:extLst>
          </p:cNvPr>
          <p:cNvSpPr txBox="1"/>
          <p:nvPr/>
        </p:nvSpPr>
        <p:spPr>
          <a:xfrm>
            <a:off x="159488" y="254973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93F18-2D35-4FDB-858F-B7BB2AA2FCA5}"/>
              </a:ext>
            </a:extLst>
          </p:cNvPr>
          <p:cNvSpPr txBox="1"/>
          <p:nvPr/>
        </p:nvSpPr>
        <p:spPr>
          <a:xfrm>
            <a:off x="3319090" y="4052201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N=100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/>
              <p:nvPr/>
            </p:nvSpPr>
            <p:spPr>
              <a:xfrm>
                <a:off x="3319090" y="6268012"/>
                <a:ext cx="2743201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=-0.004,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=0.098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90" y="6268012"/>
                <a:ext cx="2743201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922EED50-C006-4CF4-91CF-015FC6906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091" y="4421533"/>
            <a:ext cx="27432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0F2AD-4784-4F8D-A20F-9BCA5B86D1FD}"/>
              </a:ext>
            </a:extLst>
          </p:cNvPr>
          <p:cNvSpPr txBox="1"/>
          <p:nvPr/>
        </p:nvSpPr>
        <p:spPr>
          <a:xfrm>
            <a:off x="3319090" y="134199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N=10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242B3-9F20-4CD4-9ABE-6B3C6BE36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090" y="1708367"/>
            <a:ext cx="27432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D5DCD5-1CD7-488A-A37D-7FB2FB361E4B}"/>
                  </a:ext>
                </a:extLst>
              </p:cNvPr>
              <p:cNvSpPr txBox="1"/>
              <p:nvPr/>
            </p:nvSpPr>
            <p:spPr>
              <a:xfrm>
                <a:off x="3319090" y="3535693"/>
                <a:ext cx="2743199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=0.005,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=0.313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D5DCD5-1CD7-488A-A37D-7FB2FB361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90" y="3535693"/>
                <a:ext cx="2743199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6D0027-1A88-4EED-8E0F-1F97B43E362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902689" y="2622767"/>
            <a:ext cx="416401" cy="143691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7B5657-1778-4044-A9D8-5E02AC6D3D44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2902689" y="4059684"/>
            <a:ext cx="416402" cy="1276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B0A1F72-E360-4551-911B-B5B1667576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8690" y="1825625"/>
                <a:ext cx="487511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Notice that these distributions are symmetrical. This makes any single </a:t>
                </a:r>
                <a:r>
                  <a:rPr lang="en-US" b="1" dirty="0">
                    <a:solidFill>
                      <a:schemeClr val="accent5"/>
                    </a:solidFill>
                  </a:rPr>
                  <a:t>sample mean </a:t>
                </a:r>
                <a:r>
                  <a:rPr lang="en-US" dirty="0"/>
                  <a:t>an </a:t>
                </a:r>
                <a:r>
                  <a:rPr lang="en-US" b="1" dirty="0">
                    <a:solidFill>
                      <a:schemeClr val="accent3"/>
                    </a:solidFill>
                  </a:rPr>
                  <a:t>unbiased</a:t>
                </a:r>
                <a:r>
                  <a:rPr lang="en-US" dirty="0"/>
                  <a:t> estimate of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population mean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This also makes the mean of sample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) approximately equal to the population mean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B0A1F72-E360-4551-911B-B5B16675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90" y="1825625"/>
                <a:ext cx="4875110" cy="4351338"/>
              </a:xfrm>
              <a:prstGeom prst="rect">
                <a:avLst/>
              </a:prstGeom>
              <a:blipFill>
                <a:blip r:embed="rId8"/>
                <a:stretch>
                  <a:fillRect l="-2250" t="-2241" r="-275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84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C760-3128-4532-8FF4-F82A3C2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Sample Means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83E50-FCC0-490C-AC5C-305560E3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87D72-A937-4478-A656-F7745AF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35AE4-2E41-4F16-BAB2-AFF87646D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9" y="3145284"/>
            <a:ext cx="27432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68A7E-36DE-41F5-A73A-8B0DB69748AD}"/>
              </a:ext>
            </a:extLst>
          </p:cNvPr>
          <p:cNvSpPr txBox="1"/>
          <p:nvPr/>
        </p:nvSpPr>
        <p:spPr>
          <a:xfrm>
            <a:off x="159488" y="254973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93F18-2D35-4FDB-858F-B7BB2AA2FCA5}"/>
              </a:ext>
            </a:extLst>
          </p:cNvPr>
          <p:cNvSpPr txBox="1"/>
          <p:nvPr/>
        </p:nvSpPr>
        <p:spPr>
          <a:xfrm>
            <a:off x="3319090" y="4052201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N=100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/>
              <p:nvPr/>
            </p:nvSpPr>
            <p:spPr>
              <a:xfrm>
                <a:off x="3319090" y="6268012"/>
                <a:ext cx="2743201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=-0.004,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=0.098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90" y="6268012"/>
                <a:ext cx="2743201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922EED50-C006-4CF4-91CF-015FC6906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091" y="4421533"/>
            <a:ext cx="27432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0F2AD-4784-4F8D-A20F-9BCA5B86D1FD}"/>
              </a:ext>
            </a:extLst>
          </p:cNvPr>
          <p:cNvSpPr txBox="1"/>
          <p:nvPr/>
        </p:nvSpPr>
        <p:spPr>
          <a:xfrm>
            <a:off x="3319090" y="134199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N=10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242B3-9F20-4CD4-9ABE-6B3C6BE36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090" y="1708367"/>
            <a:ext cx="27432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D5DCD5-1CD7-488A-A37D-7FB2FB361E4B}"/>
                  </a:ext>
                </a:extLst>
              </p:cNvPr>
              <p:cNvSpPr txBox="1"/>
              <p:nvPr/>
            </p:nvSpPr>
            <p:spPr>
              <a:xfrm>
                <a:off x="3319090" y="3535693"/>
                <a:ext cx="2743199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=0.005,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=0.313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D5DCD5-1CD7-488A-A37D-7FB2FB361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90" y="3535693"/>
                <a:ext cx="2743199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6D0027-1A88-4EED-8E0F-1F97B43E362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902689" y="2622767"/>
            <a:ext cx="416401" cy="143691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7B5657-1778-4044-A9D8-5E02AC6D3D44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2902689" y="4059684"/>
            <a:ext cx="416402" cy="1276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B0A1F72-E360-4551-911B-B5B1667576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8690" y="1825625"/>
                <a:ext cx="487511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However, these sample means do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vary</a:t>
                </a:r>
                <a:r>
                  <a:rPr lang="en-US" sz="2400" dirty="0"/>
                  <a:t> and the amount they vary depends on the sample size.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More specifically, the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standard error</a:t>
                </a:r>
                <a:r>
                  <a:rPr lang="en-US" sz="2400" dirty="0"/>
                  <a:t> of the mean is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The standard error tells how much a sample of a given size should vary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B0A1F72-E360-4551-911B-B5B16675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90" y="1825625"/>
                <a:ext cx="4875110" cy="4351338"/>
              </a:xfrm>
              <a:prstGeom prst="rect">
                <a:avLst/>
              </a:prstGeom>
              <a:blipFill>
                <a:blip r:embed="rId8"/>
                <a:stretch>
                  <a:fillRect l="-175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24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C760-3128-4532-8FF4-F82A3C2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Sample Means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83E50-FCC0-490C-AC5C-305560E3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87D72-A937-4478-A656-F7745AF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35AE4-2E41-4F16-BAB2-AFF87646D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9" y="3145284"/>
            <a:ext cx="27432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68A7E-36DE-41F5-A73A-8B0DB69748AD}"/>
              </a:ext>
            </a:extLst>
          </p:cNvPr>
          <p:cNvSpPr txBox="1"/>
          <p:nvPr/>
        </p:nvSpPr>
        <p:spPr>
          <a:xfrm>
            <a:off x="159488" y="254973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93F18-2D35-4FDB-858F-B7BB2AA2FCA5}"/>
              </a:ext>
            </a:extLst>
          </p:cNvPr>
          <p:cNvSpPr txBox="1"/>
          <p:nvPr/>
        </p:nvSpPr>
        <p:spPr>
          <a:xfrm>
            <a:off x="3319090" y="4052201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N=100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/>
              <p:nvPr/>
            </p:nvSpPr>
            <p:spPr>
              <a:xfrm>
                <a:off x="3319090" y="6268012"/>
                <a:ext cx="2743201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=-0.004,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=0.098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663F97-DDCC-4216-B9B8-C6F7A1AC0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90" y="6268012"/>
                <a:ext cx="2743201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922EED50-C006-4CF4-91CF-015FC6906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091" y="4421533"/>
            <a:ext cx="27432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0F2AD-4784-4F8D-A20F-9BCA5B86D1FD}"/>
              </a:ext>
            </a:extLst>
          </p:cNvPr>
          <p:cNvSpPr txBox="1"/>
          <p:nvPr/>
        </p:nvSpPr>
        <p:spPr>
          <a:xfrm>
            <a:off x="3319090" y="134199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N=10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242B3-9F20-4CD4-9ABE-6B3C6BE36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090" y="1708367"/>
            <a:ext cx="27432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D5DCD5-1CD7-488A-A37D-7FB2FB361E4B}"/>
                  </a:ext>
                </a:extLst>
              </p:cNvPr>
              <p:cNvSpPr txBox="1"/>
              <p:nvPr/>
            </p:nvSpPr>
            <p:spPr>
              <a:xfrm>
                <a:off x="3319090" y="3535693"/>
                <a:ext cx="2743199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=0.005,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=0.313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D5DCD5-1CD7-488A-A37D-7FB2FB361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90" y="3535693"/>
                <a:ext cx="2743199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6D0027-1A88-4EED-8E0F-1F97B43E362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902689" y="2622767"/>
            <a:ext cx="416401" cy="143691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7B5657-1778-4044-A9D8-5E02AC6D3D44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2902689" y="4059684"/>
            <a:ext cx="416402" cy="12762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B0A1F72-E360-4551-911B-B5B1667576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8690" y="1825625"/>
                <a:ext cx="487511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However, these sample means do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vary</a:t>
                </a:r>
                <a:r>
                  <a:rPr lang="en-US" sz="2400" dirty="0"/>
                  <a:t> and the amount they vary depends on the sample size.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More specifically, the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standard error</a:t>
                </a:r>
                <a:r>
                  <a:rPr lang="en-US" sz="2400" dirty="0"/>
                  <a:t> of the mean is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=0.316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~0.313</m:t>
                    </m:r>
                  </m:oMath>
                </a14:m>
                <a:endParaRPr lang="en-US" sz="2000" dirty="0">
                  <a:solidFill>
                    <a:schemeClr val="accent3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=0.100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~0.098</m:t>
                    </m:r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B0A1F72-E360-4551-911B-B5B16675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90" y="1825625"/>
                <a:ext cx="4875110" cy="4351338"/>
              </a:xfrm>
              <a:prstGeom prst="rect">
                <a:avLst/>
              </a:prstGeom>
              <a:blipFill>
                <a:blip r:embed="rId8"/>
                <a:stretch>
                  <a:fillRect l="-175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Samples to the Population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78B1-D9A9-483A-BA97-A625E8E5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7119"/>
            <a:ext cx="50292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CCFC3A-9B5C-4A85-8EA5-2F72FBB51547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20353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F465-CADB-4D21-83A6-4B373248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expect from samples?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EE29A7-329E-4346-B6E5-B56AE0B3E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summary then, most sample means will fall within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population mean. </a:t>
                </a:r>
              </a:p>
              <a:p>
                <a:endParaRPr lang="en-US" dirty="0"/>
              </a:p>
              <a:p>
                <a:r>
                  <a:rPr lang="en-US" dirty="0"/>
                  <a:t>In practice, however, we don’t know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population standard deviation,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, nor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population mean,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Thus, we need to estimate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using 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sample standard deviation, s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/>
                  <a:t>is our unbiased estimate of the true standard error.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EE29A7-329E-4346-B6E5-B56AE0B3E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71F-8827-478E-A867-E1DA732E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F54FD-4D3B-40AC-B678-BD0C887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2C4F-A4D7-4EAD-94D9-F4B289D7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65" y="365125"/>
            <a:ext cx="5476461" cy="1325563"/>
          </a:xfrm>
        </p:spPr>
        <p:txBody>
          <a:bodyPr/>
          <a:lstStyle/>
          <a:p>
            <a:r>
              <a:rPr lang="en-US" dirty="0"/>
              <a:t>Working both ways.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67476-5700-41CB-815B-07AE80E54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then we know where sample means will likely fall: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then we can make an estimate of where the true mean is: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67476-5700-41CB-815B-07AE80E54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F30F-D73C-4518-8AAC-B007F4DA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CF10D-6D99-4037-BD6A-982728E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82D4DC-F187-4C9B-806F-B2B19B95425F}"/>
                  </a:ext>
                </a:extLst>
              </p:cNvPr>
              <p:cNvSpPr/>
              <p:nvPr/>
            </p:nvSpPr>
            <p:spPr>
              <a:xfrm>
                <a:off x="5821680" y="2315822"/>
                <a:ext cx="548640" cy="5486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82D4DC-F187-4C9B-806F-B2B19B954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80" y="2315822"/>
                <a:ext cx="548640" cy="548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F65FC0-96AA-4ACD-8E21-1247C915DBD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03643" y="2590142"/>
            <a:ext cx="151803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AAFA8-0A1E-4FA5-927B-3512081544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70320" y="2590142"/>
            <a:ext cx="150876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8CE760-7616-4447-8810-B36B0A4C85E1}"/>
                  </a:ext>
                </a:extLst>
              </p:cNvPr>
              <p:cNvSpPr txBox="1"/>
              <p:nvPr/>
            </p:nvSpPr>
            <p:spPr>
              <a:xfrm>
                <a:off x="4506069" y="2746714"/>
                <a:ext cx="1113183" cy="620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rad>
                        </m:den>
                      </m:f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8CE760-7616-4447-8810-B36B0A4C8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69" y="2746714"/>
                <a:ext cx="1113183" cy="620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D71F7-CB8C-4EB2-97F5-8A9A12DF8610}"/>
                  </a:ext>
                </a:extLst>
              </p:cNvPr>
              <p:cNvSpPr txBox="1"/>
              <p:nvPr/>
            </p:nvSpPr>
            <p:spPr>
              <a:xfrm>
                <a:off x="6441217" y="2746714"/>
                <a:ext cx="1113183" cy="620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rad>
                        </m:den>
                      </m:f>
                      <m:r>
                        <a:rPr lang="en-US" sz="1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D71F7-CB8C-4EB2-97F5-8A9A12DF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17" y="2746714"/>
                <a:ext cx="1113183" cy="620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427024-DC92-4CFE-BD64-86DE8B5FB890}"/>
                  </a:ext>
                </a:extLst>
              </p:cNvPr>
              <p:cNvSpPr/>
              <p:nvPr/>
            </p:nvSpPr>
            <p:spPr>
              <a:xfrm>
                <a:off x="4989076" y="5683013"/>
                <a:ext cx="548640" cy="54864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427024-DC92-4CFE-BD64-86DE8B5FB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76" y="5683013"/>
                <a:ext cx="548640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A84DE3-C859-4797-8141-5ADE9D74D15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471039" y="5957333"/>
            <a:ext cx="151803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93BB59-1DE6-4AED-BECE-FBABF7161DB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37716" y="5957333"/>
            <a:ext cx="150876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AE2D05-6A6C-4B3E-BEAE-6143ACD76FF1}"/>
                  </a:ext>
                </a:extLst>
              </p:cNvPr>
              <p:cNvSpPr txBox="1"/>
              <p:nvPr/>
            </p:nvSpPr>
            <p:spPr>
              <a:xfrm>
                <a:off x="3673465" y="6113905"/>
                <a:ext cx="1113183" cy="62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rad>
                        </m:den>
                      </m:f>
                      <m:r>
                        <a:rPr lang="en-US" sz="1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AE2D05-6A6C-4B3E-BEAE-6143ACD76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465" y="6113905"/>
                <a:ext cx="1113183" cy="6225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881DD9-71C4-4CE9-82BB-50AB7015AF9F}"/>
                  </a:ext>
                </a:extLst>
              </p:cNvPr>
              <p:cNvSpPr txBox="1"/>
              <p:nvPr/>
            </p:nvSpPr>
            <p:spPr>
              <a:xfrm>
                <a:off x="5608613" y="6113905"/>
                <a:ext cx="1113183" cy="62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rad>
                        </m:den>
                      </m:f>
                      <m:r>
                        <a:rPr lang="en-US" sz="1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881DD9-71C4-4CE9-82BB-50AB7015A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13" y="6113905"/>
                <a:ext cx="1113183" cy="622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E250BCA-BCD8-4742-AB54-3F4A418879CD}"/>
              </a:ext>
            </a:extLst>
          </p:cNvPr>
          <p:cNvGrpSpPr/>
          <p:nvPr/>
        </p:nvGrpSpPr>
        <p:grpSpPr>
          <a:xfrm>
            <a:off x="2155428" y="4880845"/>
            <a:ext cx="5886947" cy="873653"/>
            <a:chOff x="2540773" y="4646977"/>
            <a:chExt cx="5886947" cy="873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7AE900F-E24D-4E59-83AE-C2654DE8B629}"/>
                    </a:ext>
                  </a:extLst>
                </p:cNvPr>
                <p:cNvSpPr/>
                <p:nvPr/>
              </p:nvSpPr>
              <p:spPr>
                <a:xfrm>
                  <a:off x="4058810" y="4971990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lang="en-US" b="1" dirty="0"/>
                    <a:t>?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7AE900F-E24D-4E59-83AE-C2654DE8B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810" y="4971990"/>
                  <a:ext cx="548640" cy="548640"/>
                </a:xfrm>
                <a:prstGeom prst="rect">
                  <a:avLst/>
                </a:prstGeom>
                <a:blipFill>
                  <a:blip r:embed="rId10"/>
                  <a:stretch>
                    <a:fillRect r="-217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2DA20DA-31CB-4D57-9F6F-DFE9CF2B5D7A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540773" y="5246310"/>
              <a:ext cx="151803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59D30B8-EF32-4734-AF89-E36E9F6D14E8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607450" y="5246310"/>
              <a:ext cx="150876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56471F7-90DB-445B-82E4-CCF83E1335B2}"/>
                    </a:ext>
                  </a:extLst>
                </p:cNvPr>
                <p:cNvSpPr/>
                <p:nvPr/>
              </p:nvSpPr>
              <p:spPr>
                <a:xfrm>
                  <a:off x="6370320" y="4646977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lang="en-US" b="1" dirty="0"/>
                    <a:t>?</a:t>
                  </a: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56471F7-90DB-445B-82E4-CCF83E133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320" y="4646977"/>
                  <a:ext cx="548640" cy="548640"/>
                </a:xfrm>
                <a:prstGeom prst="rect">
                  <a:avLst/>
                </a:prstGeom>
                <a:blipFill>
                  <a:blip r:embed="rId11"/>
                  <a:stretch>
                    <a:fillRect r="-217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716DB0-36CB-44C4-B51F-BF0F14330C2B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4852283" y="4921297"/>
              <a:ext cx="151803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C3A3A2-2767-42D3-84AA-91D898603D0B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918960" y="4921297"/>
              <a:ext cx="150876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681660-307B-406F-A6AD-B8582D37A858}"/>
              </a:ext>
            </a:extLst>
          </p:cNvPr>
          <p:cNvGrpSpPr/>
          <p:nvPr/>
        </p:nvGrpSpPr>
        <p:grpSpPr>
          <a:xfrm>
            <a:off x="8196064" y="4332095"/>
            <a:ext cx="3610489" cy="1645920"/>
            <a:chOff x="8196064" y="4332095"/>
            <a:chExt cx="3610489" cy="1645920"/>
          </a:xfrm>
        </p:grpSpPr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3678078E-57E2-4194-AA03-F2717FDDEFE7}"/>
                </a:ext>
              </a:extLst>
            </p:cNvPr>
            <p:cNvSpPr/>
            <p:nvPr/>
          </p:nvSpPr>
          <p:spPr>
            <a:xfrm>
              <a:off x="8196064" y="4332095"/>
              <a:ext cx="73152" cy="1645920"/>
            </a:xfrm>
            <a:prstGeom prst="rightBracket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1D078C-3024-4EBF-95BB-9F2D0750BFBC}"/>
                </a:ext>
              </a:extLst>
            </p:cNvPr>
            <p:cNvSpPr txBox="1"/>
            <p:nvPr/>
          </p:nvSpPr>
          <p:spPr>
            <a:xfrm>
              <a:off x="8434571" y="4458018"/>
              <a:ext cx="3371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In subsequent modules, we will explain these confidence intervals in more detail.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34196B-7D86-4EEB-BB0A-1DD378BB1DB4}"/>
              </a:ext>
            </a:extLst>
          </p:cNvPr>
          <p:cNvGrpSpPr/>
          <p:nvPr/>
        </p:nvGrpSpPr>
        <p:grpSpPr>
          <a:xfrm>
            <a:off x="88751" y="4332095"/>
            <a:ext cx="3575437" cy="548640"/>
            <a:chOff x="88751" y="4332095"/>
            <a:chExt cx="3575437" cy="548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D3D980F-BE16-4647-A1B3-168E046B8232}"/>
                    </a:ext>
                  </a:extLst>
                </p:cNvPr>
                <p:cNvSpPr/>
                <p:nvPr/>
              </p:nvSpPr>
              <p:spPr>
                <a:xfrm>
                  <a:off x="1606788" y="4332095"/>
                  <a:ext cx="548640" cy="54864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lang="en-US" b="1" dirty="0"/>
                    <a:t>?</a:t>
                  </a: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D3D980F-BE16-4647-A1B3-168E046B82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788" y="4332095"/>
                  <a:ext cx="548640" cy="548640"/>
                </a:xfrm>
                <a:prstGeom prst="rect">
                  <a:avLst/>
                </a:prstGeom>
                <a:blipFill>
                  <a:blip r:embed="rId12"/>
                  <a:stretch>
                    <a:fillRect r="-217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DE8A112-FD81-4B5F-AD6D-98D62493AA70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88751" y="4606415"/>
              <a:ext cx="151803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19E4901-05F0-4980-A636-70C3354589CB}"/>
                </a:ext>
              </a:extLst>
            </p:cNvPr>
            <p:cNvCxnSpPr>
              <a:cxnSpLocks/>
            </p:cNvCxnSpPr>
            <p:nvPr/>
          </p:nvCxnSpPr>
          <p:spPr>
            <a:xfrm>
              <a:off x="2155428" y="4617085"/>
              <a:ext cx="150876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9DF6E257-D23F-4935-BCC6-FFD85CA8018C}"/>
              </a:ext>
            </a:extLst>
          </p:cNvPr>
          <p:cNvSpPr/>
          <p:nvPr/>
        </p:nvSpPr>
        <p:spPr>
          <a:xfrm>
            <a:off x="1574784" y="4307035"/>
            <a:ext cx="612648" cy="612648"/>
          </a:xfrm>
          <a:prstGeom prst="flowChartSummingJunction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Samples to the Population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78B1-D9A9-483A-BA97-A625E8E5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7119"/>
            <a:ext cx="5029200" cy="3352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0E65E0-7281-4318-A6C6-178BCBB2E72C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5867400" y="2820263"/>
            <a:ext cx="1416683" cy="120325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46445A-CEBC-4E85-A319-07D2C26CE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03"/>
          <a:stretch/>
        </p:blipFill>
        <p:spPr>
          <a:xfrm>
            <a:off x="7284083" y="1823899"/>
            <a:ext cx="3200400" cy="1992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435326-CA8B-4002-A343-393C454F9C62}"/>
                  </a:ext>
                </a:extLst>
              </p:cNvPr>
              <p:cNvSpPr txBox="1"/>
              <p:nvPr/>
            </p:nvSpPr>
            <p:spPr>
              <a:xfrm>
                <a:off x="7284084" y="1469099"/>
                <a:ext cx="32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=-0.13, s=1.14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435326-CA8B-4002-A343-393C454F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84" y="1469099"/>
                <a:ext cx="3200400" cy="400110"/>
              </a:xfrm>
              <a:prstGeom prst="rect">
                <a:avLst/>
              </a:prstGeom>
              <a:blipFill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DC5769-0644-401B-975A-3551DE4C4C03}"/>
              </a:ext>
            </a:extLst>
          </p:cNvPr>
          <p:cNvSpPr txBox="1"/>
          <p:nvPr/>
        </p:nvSpPr>
        <p:spPr>
          <a:xfrm>
            <a:off x="10553581" y="150602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N=10</a:t>
            </a:r>
          </a:p>
        </p:txBody>
      </p:sp>
    </p:spTree>
    <p:extLst>
      <p:ext uri="{BB962C8B-B14F-4D97-AF65-F5344CB8AC3E}">
        <p14:creationId xmlns:p14="http://schemas.microsoft.com/office/powerpoint/2010/main" val="105135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Samples to the Population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78B1-D9A9-483A-BA97-A625E8E5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7119"/>
            <a:ext cx="5029200" cy="3352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0E65E0-7281-4318-A6C6-178BCBB2E72C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5867400" y="2809410"/>
            <a:ext cx="1416683" cy="121410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46445A-CEBC-4E85-A319-07D2C26CE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20"/>
          <a:stretch/>
        </p:blipFill>
        <p:spPr>
          <a:xfrm>
            <a:off x="7284083" y="1823900"/>
            <a:ext cx="3200400" cy="1971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435326-CA8B-4002-A343-393C454F9C62}"/>
                  </a:ext>
                </a:extLst>
              </p:cNvPr>
              <p:cNvSpPr txBox="1"/>
              <p:nvPr/>
            </p:nvSpPr>
            <p:spPr>
              <a:xfrm>
                <a:off x="7284084" y="1469099"/>
                <a:ext cx="32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=-0.13, s=1.14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435326-CA8B-4002-A343-393C454F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84" y="1469099"/>
                <a:ext cx="3200400" cy="400110"/>
              </a:xfrm>
              <a:prstGeom prst="rect">
                <a:avLst/>
              </a:prstGeom>
              <a:blipFill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7FBE50A-69CE-45EE-8164-822082E7A1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457"/>
          <a:stretch/>
        </p:blipFill>
        <p:spPr>
          <a:xfrm>
            <a:off x="7284083" y="4497040"/>
            <a:ext cx="3200400" cy="199583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C4E47-79F2-46A1-8A86-B590E6A6A11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867400" y="4023519"/>
            <a:ext cx="1416683" cy="147143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/>
              <p:nvPr/>
            </p:nvSpPr>
            <p:spPr>
              <a:xfrm>
                <a:off x="7284083" y="4100414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=-0.21, s=1.11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83" y="4100414"/>
                <a:ext cx="3200400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61E845-E1C1-49E3-B973-0DFACED9F251}"/>
              </a:ext>
            </a:extLst>
          </p:cNvPr>
          <p:cNvSpPr txBox="1"/>
          <p:nvPr/>
        </p:nvSpPr>
        <p:spPr>
          <a:xfrm>
            <a:off x="10553581" y="150602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N=10</a:t>
            </a:r>
          </a:p>
        </p:txBody>
      </p:sp>
    </p:spTree>
    <p:extLst>
      <p:ext uri="{BB962C8B-B14F-4D97-AF65-F5344CB8AC3E}">
        <p14:creationId xmlns:p14="http://schemas.microsoft.com/office/powerpoint/2010/main" val="222648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Samples to the Population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78B1-D9A9-483A-BA97-A625E8E5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7119"/>
            <a:ext cx="5029200" cy="3352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0E65E0-7281-4318-A6C6-178BCBB2E72C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5867400" y="2890699"/>
            <a:ext cx="1416683" cy="113282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46445A-CEBC-4E85-A319-07D2C26C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83" y="1823899"/>
            <a:ext cx="3200400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435326-CA8B-4002-A343-393C454F9C62}"/>
                  </a:ext>
                </a:extLst>
              </p:cNvPr>
              <p:cNvSpPr txBox="1"/>
              <p:nvPr/>
            </p:nvSpPr>
            <p:spPr>
              <a:xfrm>
                <a:off x="7284084" y="1469099"/>
                <a:ext cx="32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=-0.13, s=1.14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435326-CA8B-4002-A343-393C454F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84" y="1469099"/>
                <a:ext cx="3200400" cy="400110"/>
              </a:xfrm>
              <a:prstGeom prst="rect">
                <a:avLst/>
              </a:prstGeom>
              <a:blipFill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7FBE50A-69CE-45EE-8164-822082E7A1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457"/>
          <a:stretch/>
        </p:blipFill>
        <p:spPr>
          <a:xfrm>
            <a:off x="7284083" y="4497040"/>
            <a:ext cx="3200400" cy="199583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C4E47-79F2-46A1-8A86-B590E6A6A11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867400" y="4023519"/>
            <a:ext cx="1416683" cy="147143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/>
              <p:nvPr/>
            </p:nvSpPr>
            <p:spPr>
              <a:xfrm>
                <a:off x="7284083" y="4100414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=-0.21, s=1.11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83" y="4100414"/>
                <a:ext cx="3200400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D156409-02AE-4035-8349-E661CFFB5D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457"/>
          <a:stretch/>
        </p:blipFill>
        <p:spPr>
          <a:xfrm>
            <a:off x="8372061" y="2933808"/>
            <a:ext cx="3200400" cy="199583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E9D621-E2F6-4947-86A7-6A412398F280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5867400" y="3931726"/>
            <a:ext cx="2504661" cy="917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8850A-DA2F-4CEB-B630-AA3F82AAB63A}"/>
                  </a:ext>
                </a:extLst>
              </p:cNvPr>
              <p:cNvSpPr txBox="1"/>
              <p:nvPr/>
            </p:nvSpPr>
            <p:spPr>
              <a:xfrm>
                <a:off x="8372061" y="2539764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=0.25, s=0.92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8850A-DA2F-4CEB-B630-AA3F82AAB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061" y="2539764"/>
                <a:ext cx="3200400" cy="400110"/>
              </a:xfrm>
              <a:prstGeom prst="rect">
                <a:avLst/>
              </a:prstGeom>
              <a:blipFill>
                <a:blip r:embed="rId9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2F3A134-C5A1-4A7E-A05A-AF20E3419480}"/>
              </a:ext>
            </a:extLst>
          </p:cNvPr>
          <p:cNvSpPr txBox="1"/>
          <p:nvPr/>
        </p:nvSpPr>
        <p:spPr>
          <a:xfrm>
            <a:off x="10553581" y="150602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N=10</a:t>
            </a:r>
          </a:p>
        </p:txBody>
      </p:sp>
    </p:spTree>
    <p:extLst>
      <p:ext uri="{BB962C8B-B14F-4D97-AF65-F5344CB8AC3E}">
        <p14:creationId xmlns:p14="http://schemas.microsoft.com/office/powerpoint/2010/main" val="224215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increase the sample size?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78B1-D9A9-483A-BA97-A625E8E5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7119"/>
            <a:ext cx="5029200" cy="3352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97532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increase the sample size?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78B1-D9A9-483A-BA97-A625E8E5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7119"/>
            <a:ext cx="5029200" cy="3352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0E65E0-7281-4318-A6C6-178BCBB2E72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5867400" y="3053998"/>
            <a:ext cx="1368147" cy="9695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/>
              <p:nvPr/>
            </p:nvSpPr>
            <p:spPr>
              <a:xfrm>
                <a:off x="7235547" y="1662660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=-0.11, s=0.90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47" y="1662660"/>
                <a:ext cx="3200400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8D68333-9A79-47F2-9219-E0DC1C4707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84"/>
          <a:stretch/>
        </p:blipFill>
        <p:spPr>
          <a:xfrm>
            <a:off x="7235547" y="2062770"/>
            <a:ext cx="3200400" cy="1982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48F858-6C70-4FB7-B025-786183809B29}"/>
              </a:ext>
            </a:extLst>
          </p:cNvPr>
          <p:cNvSpPr txBox="1"/>
          <p:nvPr/>
        </p:nvSpPr>
        <p:spPr>
          <a:xfrm>
            <a:off x="10553581" y="15060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N=100</a:t>
            </a:r>
          </a:p>
        </p:txBody>
      </p:sp>
    </p:spTree>
    <p:extLst>
      <p:ext uri="{BB962C8B-B14F-4D97-AF65-F5344CB8AC3E}">
        <p14:creationId xmlns:p14="http://schemas.microsoft.com/office/powerpoint/2010/main" val="99516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increase the sample size?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78B1-D9A9-483A-BA97-A625E8E5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7119"/>
            <a:ext cx="5029200" cy="3352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0E65E0-7281-4318-A6C6-178BCBB2E72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5867400" y="3043145"/>
            <a:ext cx="1368147" cy="9803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/>
              <p:nvPr/>
            </p:nvSpPr>
            <p:spPr>
              <a:xfrm>
                <a:off x="7235547" y="1662660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=-0.11, s=0.90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47" y="1662660"/>
                <a:ext cx="3200400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8D68333-9A79-47F2-9219-E0DC1C4707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02"/>
          <a:stretch/>
        </p:blipFill>
        <p:spPr>
          <a:xfrm>
            <a:off x="7235547" y="2062770"/>
            <a:ext cx="3200400" cy="1960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48F858-6C70-4FB7-B025-786183809B29}"/>
              </a:ext>
            </a:extLst>
          </p:cNvPr>
          <p:cNvSpPr txBox="1"/>
          <p:nvPr/>
        </p:nvSpPr>
        <p:spPr>
          <a:xfrm>
            <a:off x="10553581" y="15060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N=100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DC7D8-0863-427C-A762-1B1F6E7EB0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329"/>
          <a:stretch/>
        </p:blipFill>
        <p:spPr>
          <a:xfrm>
            <a:off x="7235547" y="4587875"/>
            <a:ext cx="3200400" cy="1955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223895-19B7-4CEB-A1B5-F1B7A23C46D6}"/>
                  </a:ext>
                </a:extLst>
              </p:cNvPr>
              <p:cNvSpPr txBox="1"/>
              <p:nvPr/>
            </p:nvSpPr>
            <p:spPr>
              <a:xfrm>
                <a:off x="7235547" y="4201994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=-0.15, s=0.97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223895-19B7-4CEB-A1B5-F1B7A23C4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47" y="4201994"/>
                <a:ext cx="3200400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2FB3FA-A1E6-4E73-9229-1BEAC5D1B8BC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867400" y="4023519"/>
            <a:ext cx="1368147" cy="1542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2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B76-ABE5-4BFD-947C-B625C005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increase the sample size?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36D8-0820-4EA4-B6FA-85676F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143D-EB91-470A-9C39-CDDB49F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78B1-D9A9-483A-BA97-A625E8E5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7119"/>
            <a:ext cx="5029200" cy="3352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0E65E0-7281-4318-A6C6-178BCBB2E72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5867400" y="3129570"/>
            <a:ext cx="1368147" cy="8939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7D243-03E3-45BE-AFB3-93E099EAB3BF}"/>
              </a:ext>
            </a:extLst>
          </p:cNvPr>
          <p:cNvSpPr txBox="1"/>
          <p:nvPr/>
        </p:nvSpPr>
        <p:spPr>
          <a:xfrm>
            <a:off x="2847064" y="1823899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7B71"/>
                </a:solidFill>
              </a:rPr>
              <a:t>μ</a:t>
            </a:r>
            <a:r>
              <a:rPr lang="en-US" sz="2800" dirty="0">
                <a:solidFill>
                  <a:srgbClr val="FF7B71"/>
                </a:solidFill>
              </a:rPr>
              <a:t>=0, </a:t>
            </a:r>
            <a:r>
              <a:rPr lang="el-GR" sz="2800" dirty="0">
                <a:solidFill>
                  <a:srgbClr val="FF7B71"/>
                </a:solidFill>
              </a:rPr>
              <a:t>σ</a:t>
            </a:r>
            <a:r>
              <a:rPr lang="en-US" sz="2800" dirty="0">
                <a:solidFill>
                  <a:srgbClr val="FF7B71"/>
                </a:solidFill>
              </a:rPr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/>
              <p:nvPr/>
            </p:nvSpPr>
            <p:spPr>
              <a:xfrm>
                <a:off x="7235547" y="1662660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=-0.11, s=0.90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BCBEA-5521-4A5B-A0D8-4C6040110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47" y="1662660"/>
                <a:ext cx="3200400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8D68333-9A79-47F2-9219-E0DC1C470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547" y="2062770"/>
            <a:ext cx="3200400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48F858-6C70-4FB7-B025-786183809B29}"/>
              </a:ext>
            </a:extLst>
          </p:cNvPr>
          <p:cNvSpPr txBox="1"/>
          <p:nvPr/>
        </p:nvSpPr>
        <p:spPr>
          <a:xfrm>
            <a:off x="10553581" y="15060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N=100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DC7D8-0863-427C-A762-1B1F6E7EB0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329"/>
          <a:stretch/>
        </p:blipFill>
        <p:spPr>
          <a:xfrm>
            <a:off x="7235547" y="4587875"/>
            <a:ext cx="3200400" cy="1955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223895-19B7-4CEB-A1B5-F1B7A23C46D6}"/>
                  </a:ext>
                </a:extLst>
              </p:cNvPr>
              <p:cNvSpPr txBox="1"/>
              <p:nvPr/>
            </p:nvSpPr>
            <p:spPr>
              <a:xfrm>
                <a:off x="7235547" y="4201994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=-0.15, s=0.97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223895-19B7-4CEB-A1B5-F1B7A23C4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47" y="4201994"/>
                <a:ext cx="3200400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2FB3FA-A1E6-4E73-9229-1BEAC5D1B8BC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867400" y="4023519"/>
            <a:ext cx="1368147" cy="1542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BDBD767-4697-4935-A3F3-A0A42C3885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329"/>
          <a:stretch/>
        </p:blipFill>
        <p:spPr>
          <a:xfrm>
            <a:off x="7921347" y="2950452"/>
            <a:ext cx="3200400" cy="195589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FC10-C655-44B3-AF95-22FE960F44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5867400" y="3928398"/>
            <a:ext cx="2053947" cy="951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AE5DD9-6568-4753-BA7E-664BA667E490}"/>
                  </a:ext>
                </a:extLst>
              </p:cNvPr>
              <p:cNvSpPr txBox="1"/>
              <p:nvPr/>
            </p:nvSpPr>
            <p:spPr>
              <a:xfrm>
                <a:off x="7921347" y="2571881"/>
                <a:ext cx="3200400" cy="400110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=0.07, s=0.98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AE5DD9-6568-4753-BA7E-664BA667E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347" y="2571881"/>
                <a:ext cx="3200400" cy="400110"/>
              </a:xfrm>
              <a:prstGeom prst="rect">
                <a:avLst/>
              </a:prstGeom>
              <a:blipFill>
                <a:blip r:embed="rId9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02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9269</TotalTime>
  <Words>890</Words>
  <Application>Microsoft Office PowerPoint</Application>
  <PresentationFormat>Widescreen</PresentationFormat>
  <Paragraphs>192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Research Design and Analysis: Fundamentals of Sampling.</vt:lpstr>
      <vt:lpstr>Relating Samples to the Population</vt:lpstr>
      <vt:lpstr>Relating Samples to the Population</vt:lpstr>
      <vt:lpstr>Relating Samples to the Population</vt:lpstr>
      <vt:lpstr>Relating Samples to the Population</vt:lpstr>
      <vt:lpstr>What if we increase the sample size?</vt:lpstr>
      <vt:lpstr>What if we increase the sample size?</vt:lpstr>
      <vt:lpstr>What if we increase the sample size?</vt:lpstr>
      <vt:lpstr>What if we increase the sample size?</vt:lpstr>
      <vt:lpstr>What if we change the variance?</vt:lpstr>
      <vt:lpstr>What if we change the variance?</vt:lpstr>
      <vt:lpstr>What if we change the variance?</vt:lpstr>
      <vt:lpstr>What if we change the variance?</vt:lpstr>
      <vt:lpstr>Populations → Samples</vt:lpstr>
      <vt:lpstr>Distribution of Sample Means</vt:lpstr>
      <vt:lpstr>Distribution of Sample Means</vt:lpstr>
      <vt:lpstr>Distribution of Sample Means</vt:lpstr>
      <vt:lpstr>Distribution of Sample Means</vt:lpstr>
      <vt:lpstr>Distribution of Sample Means</vt:lpstr>
      <vt:lpstr>What should we expect from samples?</vt:lpstr>
      <vt:lpstr>Working both ways.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395</cp:revision>
  <dcterms:created xsi:type="dcterms:W3CDTF">2020-09-05T16:34:05Z</dcterms:created>
  <dcterms:modified xsi:type="dcterms:W3CDTF">2020-12-07T16:17:59Z</dcterms:modified>
</cp:coreProperties>
</file>