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59" r:id="rId4"/>
    <p:sldId id="290" r:id="rId5"/>
    <p:sldId id="341" r:id="rId6"/>
    <p:sldId id="342" r:id="rId7"/>
    <p:sldId id="335" r:id="rId8"/>
    <p:sldId id="343" r:id="rId9"/>
    <p:sldId id="336" r:id="rId10"/>
    <p:sldId id="338" r:id="rId11"/>
    <p:sldId id="337" r:id="rId12"/>
    <p:sldId id="339" r:id="rId13"/>
    <p:sldId id="344" r:id="rId14"/>
    <p:sldId id="274" r:id="rId15"/>
    <p:sldId id="275" r:id="rId16"/>
    <p:sldId id="276" r:id="rId17"/>
    <p:sldId id="33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A1A1A"/>
    <a:srgbClr val="A0C67F"/>
    <a:srgbClr val="FF7B71"/>
    <a:srgbClr val="000000"/>
    <a:srgbClr val="29AF8C"/>
    <a:srgbClr val="00C3C8"/>
    <a:srgbClr val="333333"/>
    <a:srgbClr val="3391A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F60C4-1BF9-4348-83DB-A367070BE9C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55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33A0E-A275-4E76-BEE4-F0478A86C5A5}" type="slidenum">
              <a:rPr lang="en-US">
                <a:ea typeface="ＭＳ Ｐゴシック" pitchFamily="34" charset="-128"/>
              </a:rPr>
              <a:pPr/>
              <a:t>14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B9220F-4241-4472-AB33-01E65DCB01E4}" type="slidenum">
              <a:rPr lang="en-US">
                <a:ea typeface="ＭＳ Ｐゴシック" pitchFamily="34" charset="-128"/>
              </a:rPr>
              <a:pPr/>
              <a:t>15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4B89F-7BAC-45FE-B4D8-437B5F1F43F8}" type="slidenum">
              <a:rPr lang="en-US">
                <a:ea typeface="ＭＳ Ｐゴシック" pitchFamily="34" charset="-128"/>
              </a:rPr>
              <a:pPr/>
              <a:t>16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D471-DCB4-4762-823C-375657B3A2D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075-3234-4FA8-88D8-4626C71860E8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314-2631-40E4-B2BD-2BFF488AC35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510-8A17-4A97-8B91-6EC1975021D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7439-0A90-4ACF-B9E2-92A98B3133F3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4FD2-FA99-4DC0-9951-FDA4C787A1E4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03AB-663D-461C-9616-9EB0281D8FA3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7A60-1F12-461F-8ADE-4C61606C9CD2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4A3F-36DD-4EED-AA36-B60BA10448AE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6EF-562F-4DB7-B062-044603ED0168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5463-7882-44C8-8499-C34F9AEA4A06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0.wmf"/><Relationship Id="rId4" Type="http://schemas.openxmlformats.org/officeDocument/2006/relationships/image" Target="../media/image130.png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</a:t>
            </a:r>
            <a:r>
              <a:rPr lang="en-US" sz="4800">
                <a:solidFill>
                  <a:schemeClr val="accent1"/>
                </a:solidFill>
              </a:rPr>
              <a:t>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The Central Limit Theorem.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334C-6463-46B3-A5D7-091FD0BC1F2D}" type="datetime1">
              <a:rPr lang="en-US" smtClean="0"/>
              <a:t>12/7/2020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DB98-845C-4FD2-9C2B-4BFBD90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CE8-C2B5-47D1-B6F9-E43E58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A949093-1853-451B-9294-46C05178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/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blipFill>
                <a:blip r:embed="rId2"/>
                <a:stretch>
                  <a:fillRect l="-2749" r="-34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/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blipFill>
                <a:blip r:embed="rId3"/>
                <a:stretch>
                  <a:fillRect l="-2827" r="-282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838483-65DE-4C74-936C-082C9182E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625637"/>
            <a:ext cx="5029200" cy="25146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9F673B-0E68-4CDC-B752-9EC063449C01}"/>
              </a:ext>
            </a:extLst>
          </p:cNvPr>
          <p:cNvSpPr/>
          <p:nvPr/>
        </p:nvSpPr>
        <p:spPr>
          <a:xfrm>
            <a:off x="838200" y="3283329"/>
            <a:ext cx="10515600" cy="508719"/>
          </a:xfrm>
          <a:prstGeom prst="roundRect">
            <a:avLst/>
          </a:prstGeom>
          <a:solidFill>
            <a:srgbClr val="1A1A1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10,000 samples of n=10 from each population.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816E3C-09A4-47AA-A5E8-4DC5987ED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625637"/>
            <a:ext cx="5029200" cy="251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6C8BBE-BD1D-40C2-99F9-B6E9F6BEE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35140"/>
            <a:ext cx="5029200" cy="251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CFDB6A-9123-412F-8D1C-967FDBF85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3935140"/>
            <a:ext cx="502920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BE13FC-1E4A-4FA5-84E7-915251B7B29F}"/>
                  </a:ext>
                </a:extLst>
              </p:cNvPr>
              <p:cNvSpPr txBox="1"/>
              <p:nvPr/>
            </p:nvSpPr>
            <p:spPr>
              <a:xfrm>
                <a:off x="4007993" y="3935140"/>
                <a:ext cx="2088007" cy="586635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solidFill>
                    <a:srgbClr val="A0C67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A0C67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BE13FC-1E4A-4FA5-84E7-915251B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993" y="3935140"/>
                <a:ext cx="2088007" cy="586635"/>
              </a:xfrm>
              <a:prstGeom prst="rect">
                <a:avLst/>
              </a:prstGeom>
              <a:blipFill>
                <a:blip r:embed="rId8"/>
                <a:stretch>
                  <a:fillRect l="-1166" r="-26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BA8D0A-B288-4A39-92EC-B2869643FA09}"/>
                  </a:ext>
                </a:extLst>
              </p:cNvPr>
              <p:cNvSpPr txBox="1"/>
              <p:nvPr/>
            </p:nvSpPr>
            <p:spPr>
              <a:xfrm>
                <a:off x="9602677" y="3935139"/>
                <a:ext cx="2088007" cy="586635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solidFill>
                    <a:srgbClr val="A0C67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A0C67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BA8D0A-B288-4A39-92EC-B2869643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677" y="3935139"/>
                <a:ext cx="2088007" cy="586635"/>
              </a:xfrm>
              <a:prstGeom prst="rect">
                <a:avLst/>
              </a:prstGeom>
              <a:blipFill>
                <a:blip r:embed="rId9"/>
                <a:stretch>
                  <a:fillRect l="-1166" r="-26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2FAEF0-BEEC-4182-8A69-ABA33ABFD110}"/>
              </a:ext>
            </a:extLst>
          </p:cNvPr>
          <p:cNvSpPr txBox="1"/>
          <p:nvPr/>
        </p:nvSpPr>
        <p:spPr>
          <a:xfrm rot="16200000">
            <a:off x="-408466" y="1459856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Individuals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463B6-4623-46FB-A2FA-A7FE10E35697}"/>
              </a:ext>
            </a:extLst>
          </p:cNvPr>
          <p:cNvSpPr txBox="1"/>
          <p:nvPr/>
        </p:nvSpPr>
        <p:spPr>
          <a:xfrm rot="16200000">
            <a:off x="-652923" y="493648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 Means</a:t>
            </a:r>
          </a:p>
        </p:txBody>
      </p:sp>
    </p:spTree>
    <p:extLst>
      <p:ext uri="{BB962C8B-B14F-4D97-AF65-F5344CB8AC3E}">
        <p14:creationId xmlns:p14="http://schemas.microsoft.com/office/powerpoint/2010/main" val="21934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DB98-845C-4FD2-9C2B-4BFBD90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CE8-C2B5-47D1-B6F9-E43E58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A949093-1853-451B-9294-46C05178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/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blipFill>
                <a:blip r:embed="rId2"/>
                <a:stretch>
                  <a:fillRect l="-2749" r="-34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/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blipFill>
                <a:blip r:embed="rId3"/>
                <a:stretch>
                  <a:fillRect l="-2827" r="-282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838483-65DE-4C74-936C-082C9182E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625637"/>
            <a:ext cx="5029200" cy="25146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9F673B-0E68-4CDC-B752-9EC063449C01}"/>
              </a:ext>
            </a:extLst>
          </p:cNvPr>
          <p:cNvSpPr/>
          <p:nvPr/>
        </p:nvSpPr>
        <p:spPr>
          <a:xfrm>
            <a:off x="838200" y="3283329"/>
            <a:ext cx="10515600" cy="508719"/>
          </a:xfrm>
          <a:prstGeom prst="roundRect">
            <a:avLst/>
          </a:prstGeom>
          <a:solidFill>
            <a:srgbClr val="1A1A1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10,000 samples of </a:t>
            </a:r>
            <a:r>
              <a:rPr lang="en-US" b="1" dirty="0">
                <a:solidFill>
                  <a:schemeClr val="accent2"/>
                </a:solidFill>
              </a:rPr>
              <a:t>n=150 </a:t>
            </a:r>
            <a:r>
              <a:rPr lang="en-US" dirty="0"/>
              <a:t>from each population.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0366E-1D18-4243-ABBF-8821A9CE9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625637"/>
            <a:ext cx="502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34709-34F7-4D56-9AF7-4EF74DCC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935139"/>
            <a:ext cx="5029200" cy="251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3DC877-682E-4322-BD8A-26208DC4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5139"/>
            <a:ext cx="5029200" cy="2514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DB98-845C-4FD2-9C2B-4BFBD90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CE8-C2B5-47D1-B6F9-E43E58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A949093-1853-451B-9294-46C05178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/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blipFill>
                <a:blip r:embed="rId4"/>
                <a:stretch>
                  <a:fillRect l="-2749" r="-34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/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blipFill>
                <a:blip r:embed="rId5"/>
                <a:stretch>
                  <a:fillRect l="-2827" r="-282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838483-65DE-4C74-936C-082C9182E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625637"/>
            <a:ext cx="5029200" cy="25146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9F673B-0E68-4CDC-B752-9EC063449C01}"/>
              </a:ext>
            </a:extLst>
          </p:cNvPr>
          <p:cNvSpPr/>
          <p:nvPr/>
        </p:nvSpPr>
        <p:spPr>
          <a:xfrm>
            <a:off x="838200" y="3283329"/>
            <a:ext cx="10515600" cy="508719"/>
          </a:xfrm>
          <a:prstGeom prst="roundRect">
            <a:avLst/>
          </a:prstGeom>
          <a:solidFill>
            <a:srgbClr val="1A1A1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10,000 samples of </a:t>
            </a:r>
            <a:r>
              <a:rPr lang="en-US" b="1" dirty="0">
                <a:solidFill>
                  <a:schemeClr val="accent2"/>
                </a:solidFill>
              </a:rPr>
              <a:t>n=150 </a:t>
            </a:r>
            <a:r>
              <a:rPr lang="en-US" dirty="0"/>
              <a:t>from each population.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0366E-1D18-4243-ABBF-8821A9CE9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1" y="625637"/>
            <a:ext cx="502920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D16EC8-867C-4E66-86C1-3A8865563FA6}"/>
                  </a:ext>
                </a:extLst>
              </p:cNvPr>
              <p:cNvSpPr txBox="1"/>
              <p:nvPr/>
            </p:nvSpPr>
            <p:spPr>
              <a:xfrm>
                <a:off x="4007993" y="3935140"/>
                <a:ext cx="2225866" cy="592213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solidFill>
                    <a:srgbClr val="A0C67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  <m:t>𝟏𝟓𝟎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A0C67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D16EC8-867C-4E66-86C1-3A8865563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993" y="3935140"/>
                <a:ext cx="2225866" cy="592213"/>
              </a:xfrm>
              <a:prstGeom prst="rect">
                <a:avLst/>
              </a:prstGeom>
              <a:blipFill>
                <a:blip r:embed="rId8"/>
                <a:stretch>
                  <a:fillRect l="-1093" r="-2186" b="-1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69EC83-C7B0-4B6C-890C-ED67E8E494EE}"/>
                  </a:ext>
                </a:extLst>
              </p:cNvPr>
              <p:cNvSpPr txBox="1"/>
              <p:nvPr/>
            </p:nvSpPr>
            <p:spPr>
              <a:xfrm>
                <a:off x="9602677" y="3935139"/>
                <a:ext cx="2225866" cy="592213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A0C67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solidFill>
                    <a:srgbClr val="A0C67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A0C67F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A0C67F"/>
                              </a:solidFill>
                              <a:latin typeface="Cambria Math" panose="02040503050406030204" pitchFamily="18" charset="0"/>
                            </a:rPr>
                            <m:t>𝟏𝟓𝟎</m:t>
                          </m:r>
                        </m:e>
                      </m:rad>
                    </m:oMath>
                  </m:oMathPara>
                </a14:m>
                <a:endParaRPr lang="en-US" b="1" dirty="0">
                  <a:solidFill>
                    <a:srgbClr val="A0C67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69EC83-C7B0-4B6C-890C-ED67E8E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677" y="3935139"/>
                <a:ext cx="2225866" cy="592213"/>
              </a:xfrm>
              <a:prstGeom prst="rect">
                <a:avLst/>
              </a:prstGeom>
              <a:blipFill>
                <a:blip r:embed="rId9"/>
                <a:stretch>
                  <a:fillRect l="-1096" r="-2466" b="-1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7EB86CE-1F5B-426E-99EA-E5C3F1C1A9F3}"/>
              </a:ext>
            </a:extLst>
          </p:cNvPr>
          <p:cNvSpPr txBox="1"/>
          <p:nvPr/>
        </p:nvSpPr>
        <p:spPr>
          <a:xfrm rot="16200000">
            <a:off x="-408466" y="1459856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Individuals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62B066-1330-4294-958D-D8677BF683E2}"/>
              </a:ext>
            </a:extLst>
          </p:cNvPr>
          <p:cNvSpPr txBox="1"/>
          <p:nvPr/>
        </p:nvSpPr>
        <p:spPr>
          <a:xfrm rot="16200000">
            <a:off x="-652923" y="493648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 Means</a:t>
            </a:r>
          </a:p>
        </p:txBody>
      </p:sp>
    </p:spTree>
    <p:extLst>
      <p:ext uri="{BB962C8B-B14F-4D97-AF65-F5344CB8AC3E}">
        <p14:creationId xmlns:p14="http://schemas.microsoft.com/office/powerpoint/2010/main" val="422368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E081-DB93-4C0C-B950-DD5A05EE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the 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4988-808D-4388-B0EC-D6853910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711"/>
            <a:ext cx="10515600" cy="4375305"/>
          </a:xfrm>
        </p:spPr>
        <p:txBody>
          <a:bodyPr>
            <a:normAutofit/>
          </a:bodyPr>
          <a:lstStyle/>
          <a:p>
            <a:r>
              <a:rPr lang="en-US" dirty="0"/>
              <a:t>The closer our population is to normal, the more normal the distribution of sample means will be.</a:t>
            </a:r>
          </a:p>
          <a:p>
            <a:endParaRPr lang="en-US" dirty="0"/>
          </a:p>
          <a:p>
            <a:r>
              <a:rPr lang="en-US" dirty="0"/>
              <a:t>Regardless of the population distribution, however, the sample distribution of means will approach normality in large samples. </a:t>
            </a:r>
          </a:p>
          <a:p>
            <a:pPr lvl="1"/>
            <a:r>
              <a:rPr lang="en-US" dirty="0"/>
              <a:t>Thus, we will be able to use normal or approximately normal distributions </a:t>
            </a:r>
            <a:r>
              <a:rPr lang="en-US" b="1" dirty="0"/>
              <a:t>a lot </a:t>
            </a:r>
            <a:r>
              <a:rPr lang="en-US" dirty="0"/>
              <a:t>when we are working with samples in the future.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DB98-845C-4FD2-9C2B-4BFBD90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CE8-C2B5-47D1-B6F9-E43E58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443946"/>
            <a:ext cx="76962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Sampling Distributions as a function of </a:t>
            </a:r>
            <a:r>
              <a:rPr lang="en-US" sz="3600" i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accent5"/>
                    </a:solidFill>
                  </a:rPr>
                  <a:t>Assume IQ: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=100;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1800" dirty="0">
                  <a:solidFill>
                    <a:schemeClr val="accent5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1800" dirty="0"/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Sampling Distribution of Sample Means if n = 25</a:t>
                </a:r>
              </a:p>
              <a:p>
                <a:pPr>
                  <a:lnSpc>
                    <a:spcPct val="90000"/>
                  </a:lnSpc>
                </a:pPr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>
                    <a:ea typeface="ＭＳ Ｐゴシック" pitchFamily="34" charset="-128"/>
                  </a:rPr>
                  <a:t>Normal </a:t>
                </a:r>
              </a:p>
              <a:p>
                <a:pPr lvl="1">
                  <a:lnSpc>
                    <a:spcPct val="90000"/>
                  </a:lnSpc>
                </a:pPr>
                <a:endParaRPr lang="en-US" sz="1600" dirty="0">
                  <a:ea typeface="ＭＳ Ｐゴシック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Sampling Distribution of Sample Means if n = 100</a:t>
                </a:r>
              </a:p>
              <a:p>
                <a:pPr>
                  <a:lnSpc>
                    <a:spcPct val="90000"/>
                  </a:lnSpc>
                </a:pPr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>
                    <a:ea typeface="ＭＳ Ｐゴシック" pitchFamily="34" charset="-128"/>
                  </a:rPr>
                  <a:t>Normal </a:t>
                </a:r>
              </a:p>
              <a:p>
                <a:pPr lvl="1">
                  <a:lnSpc>
                    <a:spcPct val="90000"/>
                  </a:lnSpc>
                </a:pPr>
                <a:endParaRPr lang="en-US" sz="1600" dirty="0">
                  <a:ea typeface="ＭＳ Ｐゴシック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Sampling Distribution of Sample Means if n = 400</a:t>
                </a:r>
              </a:p>
              <a:p>
                <a:pPr>
                  <a:lnSpc>
                    <a:spcPct val="90000"/>
                  </a:lnSpc>
                </a:pPr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>
                    <a:ea typeface="ＭＳ Ｐゴシック" pitchFamily="34" charset="-128"/>
                  </a:rPr>
                  <a:t>Normal </a:t>
                </a:r>
              </a:p>
              <a:p>
                <a:pPr>
                  <a:lnSpc>
                    <a:spcPct val="90000"/>
                  </a:lnSpc>
                </a:pPr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endParaRPr lang="en-US" sz="1600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4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481932"/>
              </p:ext>
            </p:extLst>
          </p:nvPr>
        </p:nvGraphicFramePr>
        <p:xfrm>
          <a:off x="2514600" y="3063321"/>
          <a:ext cx="273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5" imgW="2730240" imgH="660240" progId="">
                  <p:embed/>
                </p:oleObj>
              </mc:Choice>
              <mc:Fallback>
                <p:oleObj name="Equation" r:id="rId5" imgW="2730240" imgH="660240" progId="">
                  <p:embed/>
                  <p:pic>
                    <p:nvPicPr>
                      <p:cNvPr id="604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63321"/>
                        <a:ext cx="2730500" cy="6604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00439"/>
              </p:ext>
            </p:extLst>
          </p:nvPr>
        </p:nvGraphicFramePr>
        <p:xfrm>
          <a:off x="2514600" y="4285142"/>
          <a:ext cx="300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7" imgW="3009600" imgH="660240" progId="">
                  <p:embed/>
                </p:oleObj>
              </mc:Choice>
              <mc:Fallback>
                <p:oleObj name="Equation" r:id="rId7" imgW="3009600" imgH="660240" progId="">
                  <p:embed/>
                  <p:pic>
                    <p:nvPicPr>
                      <p:cNvPr id="604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85142"/>
                        <a:ext cx="3009900" cy="6604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00200"/>
              </p:ext>
            </p:extLst>
          </p:nvPr>
        </p:nvGraphicFramePr>
        <p:xfrm>
          <a:off x="2514600" y="5532438"/>
          <a:ext cx="3187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9" imgW="3187440" imgH="660240" progId="">
                  <p:embed/>
                </p:oleObj>
              </mc:Choice>
              <mc:Fallback>
                <p:oleObj name="Equation" r:id="rId9" imgW="3187440" imgH="660240" progId="">
                  <p:embed/>
                  <p:pic>
                    <p:nvPicPr>
                      <p:cNvPr id="604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32438"/>
                        <a:ext cx="3187700" cy="6604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A0197-7F7C-45BF-94DB-1DD6DB97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3A9B-2B66-43A8-B97A-0626DC69E914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33BC7-1C2F-4F0D-98B3-30EF42A5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5087" y="433662"/>
            <a:ext cx="732513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Sampling Distributions of the Mean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98807"/>
              </p:ext>
            </p:extLst>
          </p:nvPr>
        </p:nvGraphicFramePr>
        <p:xfrm>
          <a:off x="2133600" y="2263432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63432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1C363-4787-4D0E-9834-36B76B33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E33-F85B-4281-99F2-BB4580071AA5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BD261-85F5-40F9-9210-B11AE7C8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9BB667-DB4F-404A-AB94-49A7D16F5839}"/>
                  </a:ext>
                </a:extLst>
              </p:cNvPr>
              <p:cNvSpPr txBox="1"/>
              <p:nvPr/>
            </p:nvSpPr>
            <p:spPr>
              <a:xfrm>
                <a:off x="3837336" y="1778364"/>
                <a:ext cx="45173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=15;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=25, 100, 400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9BB667-DB4F-404A-AB94-49A7D16F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336" y="1778364"/>
                <a:ext cx="4517327" cy="369332"/>
              </a:xfrm>
              <a:prstGeom prst="rect">
                <a:avLst/>
              </a:prstGeom>
              <a:blipFill>
                <a:blip r:embed="rId6"/>
                <a:stretch>
                  <a:fillRect l="-1078" r="-121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76941" y="1483617"/>
            <a:ext cx="7499350" cy="93610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How likely is a Sample Mean IQ of 103 or greater?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86139"/>
              </p:ext>
            </p:extLst>
          </p:nvPr>
        </p:nvGraphicFramePr>
        <p:xfrm>
          <a:off x="2209800" y="2415011"/>
          <a:ext cx="79248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Worksheet" r:id="rId4" imgW="10692384" imgH="5462016" progId="Excel.Sheet.8">
                  <p:embed/>
                </p:oleObj>
              </mc:Choice>
              <mc:Fallback>
                <p:oleObj name="Worksheet" r:id="rId4" imgW="10692384" imgH="5462016" progId="Excel.Shee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15011"/>
                        <a:ext cx="7924800" cy="404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Line 5"/>
          <p:cNvSpPr>
            <a:spLocks noChangeShapeType="1"/>
          </p:cNvSpPr>
          <p:nvPr/>
        </p:nvSpPr>
        <p:spPr bwMode="auto">
          <a:xfrm flipV="1">
            <a:off x="6891130" y="4591878"/>
            <a:ext cx="0" cy="13716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02359" y="1646095"/>
            <a:ext cx="551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ANSWER: It depends on how big the sample is. Larger samples make a 3 point deviation less likely.</a:t>
            </a:r>
            <a:endParaRPr lang="en-CA" b="1" dirty="0">
              <a:solidFill>
                <a:schemeClr val="accent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86857-28C9-44B6-AA6C-80A02179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B8A6-9E0A-4E34-9386-C9FB60036CE7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5FF15-6A1A-4688-AABE-55DB5EE0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901664-971F-4C07-A3B0-0364A047730E}"/>
              </a:ext>
            </a:extLst>
          </p:cNvPr>
          <p:cNvSpPr txBox="1">
            <a:spLocks noChangeArrowheads="1"/>
          </p:cNvSpPr>
          <p:nvPr/>
        </p:nvSpPr>
        <p:spPr>
          <a:xfrm>
            <a:off x="2435087" y="433662"/>
            <a:ext cx="7325139" cy="1143000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Sampling Distributions of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http://1.bp.blogspot.com/-kW7dfjLaj50/UTaeJz7IHZI/AAAAAAAABBw/fx1SpZdQkMA/s1600/Science+Joke+Cat-Helium+%281%29.jpg"/>
          <p:cNvPicPr>
            <a:picLocks noChangeAspect="1" noChangeArrowheads="1"/>
          </p:cNvPicPr>
          <p:nvPr/>
        </p:nvPicPr>
        <p:blipFill>
          <a:blip r:embed="rId2" cstate="print"/>
          <a:srcRect l="6669" t="13465" r="13304" b="9589"/>
          <a:stretch>
            <a:fillRect/>
          </a:stretch>
        </p:blipFill>
        <p:spPr bwMode="auto">
          <a:xfrm>
            <a:off x="7854211" y="1381538"/>
            <a:ext cx="3499589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ular Callout 5"/>
              <p:cNvSpPr/>
              <p:nvPr/>
            </p:nvSpPr>
            <p:spPr>
              <a:xfrm>
                <a:off x="838200" y="1381538"/>
                <a:ext cx="6616148" cy="4075045"/>
              </a:xfrm>
              <a:prstGeom prst="wedgeRoundRectCallout">
                <a:avLst>
                  <a:gd name="adj1" fmla="val 67389"/>
                  <a:gd name="adj2" fmla="val -29682"/>
                  <a:gd name="adj3" fmla="val 16667"/>
                </a:avLst>
              </a:prstGeom>
              <a:solidFill>
                <a:srgbClr val="1A1A1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CA" sz="2400" b="1" dirty="0">
                    <a:solidFill>
                      <a:schemeClr val="tx1"/>
                    </a:solidFill>
                  </a:rPr>
                  <a:t>Why does the shape of the sampling distribution depend on the size of the sample?</a:t>
                </a:r>
              </a:p>
              <a:p>
                <a:pPr algn="ctr"/>
                <a:endParaRPr lang="en-CA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CA" sz="2400" b="1" i="1" dirty="0">
                    <a:solidFill>
                      <a:schemeClr val="accent3"/>
                    </a:solidFill>
                  </a:rPr>
                  <a:t>Hint</a:t>
                </a:r>
                <a:r>
                  <a:rPr lang="en-CA" sz="2400" dirty="0">
                    <a:solidFill>
                      <a:schemeClr val="accent3"/>
                    </a:solidFill>
                  </a:rPr>
                  <a:t>:</a:t>
                </a:r>
                <a:r>
                  <a:rPr lang="en-CA" sz="2400" dirty="0">
                    <a:solidFill>
                      <a:schemeClr val="tx1"/>
                    </a:solidFill>
                  </a:rPr>
                  <a:t> What would the sampling distribution look like if you sampled the entire population?</a:t>
                </a:r>
              </a:p>
              <a:p>
                <a:pPr algn="ctr"/>
                <a:endParaRPr lang="en-CA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CA" sz="2400" b="1" dirty="0">
                    <a:solidFill>
                      <a:schemeClr val="accent5"/>
                    </a:solidFill>
                  </a:rPr>
                  <a:t>Answer</a:t>
                </a:r>
                <a:r>
                  <a:rPr lang="en-CA" sz="2400" dirty="0">
                    <a:solidFill>
                      <a:schemeClr val="accent5"/>
                    </a:solidFill>
                  </a:rPr>
                  <a:t>: </a:t>
                </a:r>
                <a:r>
                  <a:rPr lang="en-CA" sz="2400" dirty="0">
                    <a:solidFill>
                      <a:schemeClr val="tx1"/>
                    </a:solidFill>
                  </a:rPr>
                  <a:t>Each SDOM has a unique shape because each SDOM has a unique standard error. The smaller the standard error, the more precisely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CA" sz="2400" dirty="0">
                    <a:solidFill>
                      <a:schemeClr val="tx1"/>
                    </a:solidFill>
                  </a:rPr>
                  <a:t> will estimate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1538"/>
                <a:ext cx="6616148" cy="4075045"/>
              </a:xfrm>
              <a:prstGeom prst="wedgeRoundRectCallout">
                <a:avLst>
                  <a:gd name="adj1" fmla="val 67389"/>
                  <a:gd name="adj2" fmla="val -2968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ECE4-9C61-43CA-86A8-D808A967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4A4A-A8E4-48F9-8D12-DE055CC83C83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C7FD6-8030-4F02-940F-2446313B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Limit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distribution with a mean μ and variance σ², 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sampling distribution</a:t>
                </a:r>
                <a:r>
                  <a:rPr lang="en-US" dirty="0"/>
                  <a:t> of the mean approaches a </a:t>
                </a:r>
                <a:r>
                  <a:rPr lang="en-US" b="1" dirty="0">
                    <a:solidFill>
                      <a:schemeClr val="accent3"/>
                    </a:solidFill>
                  </a:rPr>
                  <a:t>normal distribution </a:t>
                </a:r>
                <a:r>
                  <a:rPr lang="en-US" dirty="0"/>
                  <a:t>with a mean (</a:t>
                </a:r>
                <a:r>
                  <a:rPr lang="en-US" dirty="0">
                    <a:solidFill>
                      <a:schemeClr val="accent3"/>
                    </a:solidFill>
                  </a:rPr>
                  <a:t>μ</a:t>
                </a:r>
                <a:r>
                  <a:rPr lang="en-US" dirty="0"/>
                  <a:t>) and a standard error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/(√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as N increases.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Recall that the standard </a:t>
                </a:r>
                <a:r>
                  <a:rPr lang="en-US" b="1" dirty="0">
                    <a:solidFill>
                      <a:schemeClr val="accent5"/>
                    </a:solidFill>
                  </a:rPr>
                  <a:t>error of the mean </a:t>
                </a:r>
                <a:r>
                  <a:rPr lang="en-US" dirty="0"/>
                  <a:t>is really just a special case of standard deviation used for sampling distributions.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476D-3023-491D-9BB2-0ED8BD7E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37ED-31C0-4ADE-9669-D160B44C4E2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BC237-8033-4469-99F7-7F000D74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91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Sampling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397001"/>
                <a:ext cx="10515599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u="sng" dirty="0"/>
                  <a:t>Sampling distribution</a:t>
                </a:r>
              </a:p>
              <a:p>
                <a:pPr lvl="1" eaLnBrk="1" hangingPunct="1">
                  <a:defRPr/>
                </a:pPr>
                <a:r>
                  <a:rPr lang="en-US" dirty="0"/>
                  <a:t>The probability distribution of some statistic over repeated replication of an experiment</a:t>
                </a:r>
              </a:p>
              <a:p>
                <a:pPr lvl="1" eaLnBrk="1" hangingPunct="1">
                  <a:defRPr/>
                </a:pPr>
                <a:r>
                  <a:rPr lang="en-US" u="sng" dirty="0"/>
                  <a:t>Distribution of sample means</a:t>
                </a:r>
                <a:r>
                  <a:rPr lang="en-US" dirty="0"/>
                  <a:t>: the probability distribution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i="1" dirty="0"/>
              </a:p>
              <a:p>
                <a:pPr eaLnBrk="1" hangingPunct="1"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94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97001"/>
                <a:ext cx="10515599" cy="4525963"/>
              </a:xfrm>
              <a:blipFill>
                <a:blip r:embed="rId3"/>
                <a:stretch>
                  <a:fillRect l="-1044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213" name="Text Box 5"/>
              <p:cNvSpPr txBox="1">
                <a:spLocks noChangeArrowheads="1"/>
              </p:cNvSpPr>
              <p:nvPr/>
            </p:nvSpPr>
            <p:spPr bwMode="auto">
              <a:xfrm>
                <a:off x="5522913" y="4062414"/>
                <a:ext cx="4756150" cy="2473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801688" algn="r"/>
                    <a:tab pos="1428750" algn="r"/>
                    <a:tab pos="2054225" algn="r"/>
                    <a:tab pos="2681288" algn="r"/>
                    <a:tab pos="3432175" algn="r"/>
                    <a:tab pos="3544888" algn="l"/>
                    <a:tab pos="4397375" algn="r"/>
                  </a:tabLs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en-US" sz="1600" i="1" dirty="0"/>
                  <a:t>X</a:t>
                </a:r>
                <a:r>
                  <a:rPr lang="en-US" sz="1600" dirty="0"/>
                  <a:t> = [	-.70	1.10	-.36	-.68	-.08],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= 	-.144	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sz="1600" i="1" dirty="0"/>
                  <a:t>X</a:t>
                </a:r>
                <a:r>
                  <a:rPr lang="en-US" sz="1600" dirty="0"/>
                  <a:t> = [	.09	-.88 	1.16 	-1.72	.40],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= 	-.019	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sz="1600" i="1" dirty="0"/>
                  <a:t>X</a:t>
                </a:r>
                <a:r>
                  <a:rPr lang="en-US" sz="1600" dirty="0"/>
                  <a:t> = [	-.99	.47	.65	1.52	.20],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= 	.370	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sz="1600" i="1" dirty="0"/>
                  <a:t>X</a:t>
                </a:r>
                <a:r>
                  <a:rPr lang="en-US" sz="1600" dirty="0"/>
                  <a:t> = [	-.84	-2.06	1.06	-.24	2.49],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= 	.082	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en-US" sz="2400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sz="1600" i="1" dirty="0"/>
                  <a:t>X</a:t>
                </a:r>
                <a:r>
                  <a:rPr lang="en-US" sz="1600" dirty="0"/>
                  <a:t> = [	1.88	.57	.38	.16	.85],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 = 	.768	</a:t>
                </a:r>
              </a:p>
            </p:txBody>
          </p:sp>
        </mc:Choice>
        <mc:Fallback>
          <p:sp>
            <p:nvSpPr>
              <p:cNvPr id="942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2913" y="4062414"/>
                <a:ext cx="4756150" cy="2473325"/>
              </a:xfrm>
              <a:prstGeom prst="rect">
                <a:avLst/>
              </a:prstGeom>
              <a:blipFill>
                <a:blip r:embed="rId4"/>
                <a:stretch>
                  <a:fillRect l="-769" b="-12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21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8" r="7545" b="51465"/>
          <a:stretch>
            <a:fillRect/>
          </a:stretch>
        </p:blipFill>
        <p:spPr bwMode="auto">
          <a:xfrm>
            <a:off x="1524001" y="4038600"/>
            <a:ext cx="3540125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12050" y="5703889"/>
            <a:ext cx="46038" cy="350837"/>
            <a:chOff x="3804" y="3409"/>
            <a:chExt cx="29" cy="221"/>
          </a:xfrm>
        </p:grpSpPr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3804" y="3409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3804" y="3505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3804" y="3601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4223" name="AutoShape 15"/>
          <p:cNvSpPr>
            <a:spLocks noChangeArrowheads="1"/>
          </p:cNvSpPr>
          <p:nvPr/>
        </p:nvSpPr>
        <p:spPr bwMode="auto">
          <a:xfrm>
            <a:off x="9466264" y="4060826"/>
            <a:ext cx="687387" cy="25431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686425" y="5699125"/>
            <a:ext cx="46038" cy="350838"/>
            <a:chOff x="3804" y="3409"/>
            <a:chExt cx="29" cy="221"/>
          </a:xfrm>
        </p:grpSpPr>
        <p:sp>
          <p:nvSpPr>
            <p:cNvPr id="94225" name="Oval 17"/>
            <p:cNvSpPr>
              <a:spLocks noChangeArrowheads="1"/>
            </p:cNvSpPr>
            <p:nvPr/>
          </p:nvSpPr>
          <p:spPr bwMode="auto">
            <a:xfrm>
              <a:off x="3804" y="3409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/>
          </p:nvSpPr>
          <p:spPr bwMode="auto">
            <a:xfrm>
              <a:off x="3804" y="3505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/>
          </p:nvSpPr>
          <p:spPr bwMode="auto">
            <a:xfrm>
              <a:off x="3804" y="3601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807575" y="5699125"/>
            <a:ext cx="46038" cy="350838"/>
            <a:chOff x="3804" y="3409"/>
            <a:chExt cx="29" cy="221"/>
          </a:xfrm>
        </p:grpSpPr>
        <p:sp>
          <p:nvSpPr>
            <p:cNvPr id="94229" name="Oval 21"/>
            <p:cNvSpPr>
              <a:spLocks noChangeArrowheads="1"/>
            </p:cNvSpPr>
            <p:nvPr/>
          </p:nvSpPr>
          <p:spPr bwMode="auto">
            <a:xfrm>
              <a:off x="3804" y="3409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/>
          </p:nvSpPr>
          <p:spPr bwMode="auto">
            <a:xfrm>
              <a:off x="3804" y="3505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/>
          </p:nvSpPr>
          <p:spPr bwMode="auto">
            <a:xfrm>
              <a:off x="3804" y="3601"/>
              <a:ext cx="29" cy="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2981325" y="3689350"/>
            <a:ext cx="1199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/>
              <a:t>Population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6894514" y="3692525"/>
            <a:ext cx="1106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u="sng"/>
              <a:t>Sample(s)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9136063" y="340995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/>
              <a:t>Sampling</a:t>
            </a:r>
          </a:p>
          <a:p>
            <a:pPr algn="ctr">
              <a:defRPr/>
            </a:pPr>
            <a:r>
              <a:rPr lang="en-US" u="sng"/>
              <a:t>Distribution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4866D-3371-455A-82FD-8811139E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FF4-EDE1-461B-889B-066A6F4B2CDE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D62FD-471E-4D5E-8D39-74054ECD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uild="p"/>
      <p:bldP spid="94223" grpId="0" animBg="1"/>
      <p:bldP spid="94232" grpId="0"/>
      <p:bldP spid="94233" grpId="0"/>
      <p:bldP spid="942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4711" y="1722576"/>
            <a:ext cx="63627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>
            <a:stCxn id="5" idx="2"/>
          </p:cNvCxnSpPr>
          <p:nvPr/>
        </p:nvCxnSpPr>
        <p:spPr>
          <a:xfrm flipH="1">
            <a:off x="7310206" y="1454724"/>
            <a:ext cx="1385468" cy="1070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77654" y="1085392"/>
            <a:ext cx="5436040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These show the relative frequency of sample means (m)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382214" y="1454724"/>
            <a:ext cx="1313460" cy="135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526230" y="1454724"/>
            <a:ext cx="1169444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7598238" y="1454724"/>
            <a:ext cx="1097436" cy="2078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7742254" y="1454724"/>
            <a:ext cx="953420" cy="2366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14061" y="4397761"/>
            <a:ext cx="2304256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b="1" i="1" dirty="0"/>
              <a:t>mean of means </a:t>
            </a:r>
            <a:r>
              <a:rPr lang="en-CA" dirty="0"/>
              <a:t>gives an estimate of the population mean </a:t>
            </a:r>
            <a:r>
              <a:rPr lang="en-CA" b="1" dirty="0">
                <a:solidFill>
                  <a:schemeClr val="accent5"/>
                </a:solidFill>
              </a:rPr>
              <a:t>(</a:t>
            </a:r>
            <a:r>
              <a:rPr lang="el-GR" b="1" dirty="0">
                <a:solidFill>
                  <a:schemeClr val="accent5"/>
                </a:solidFill>
              </a:rPr>
              <a:t>μ</a:t>
            </a:r>
            <a:r>
              <a:rPr lang="en-CA" b="1" dirty="0">
                <a:solidFill>
                  <a:schemeClr val="accent5"/>
                </a:solidFill>
              </a:rPr>
              <a:t>).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3818317" y="4757801"/>
            <a:ext cx="2699792" cy="240125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62125" y="4541776"/>
            <a:ext cx="158417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62125" y="4109728"/>
            <a:ext cx="10801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62125" y="3605672"/>
            <a:ext cx="8640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62125" y="3029608"/>
            <a:ext cx="6480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62125" y="2381536"/>
            <a:ext cx="28803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62125" y="4325752"/>
            <a:ext cx="136815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62125" y="3821696"/>
            <a:ext cx="93610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62125" y="3317640"/>
            <a:ext cx="72008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62125" y="2597560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62125" y="2813584"/>
            <a:ext cx="50405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31618" y="2813584"/>
            <a:ext cx="2304256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b="1" i="1" dirty="0"/>
              <a:t>standard error of the mean </a:t>
            </a:r>
            <a:r>
              <a:rPr lang="en-CA" dirty="0"/>
              <a:t>gives average deviation of sample means </a:t>
            </a:r>
            <a:r>
              <a:rPr lang="en-CA" b="1" dirty="0">
                <a:solidFill>
                  <a:schemeClr val="accent2"/>
                </a:solidFill>
              </a:rPr>
              <a:t>(SEM).</a:t>
            </a:r>
          </a:p>
        </p:txBody>
      </p:sp>
      <p:cxnSp>
        <p:nvCxnSpPr>
          <p:cNvPr id="46" name="Straight Arrow Connector 45"/>
          <p:cNvCxnSpPr>
            <a:cxnSpLocks/>
            <a:stCxn id="45" idx="1"/>
          </p:cNvCxnSpPr>
          <p:nvPr/>
        </p:nvCxnSpPr>
        <p:spPr>
          <a:xfrm flipH="1">
            <a:off x="8345224" y="3413749"/>
            <a:ext cx="586394" cy="69597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89C12-CE76-4A15-A4BC-9FB47DE7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ED99-1FB9-4BF0-AFF3-7CCD3DE2A987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952E-0ACE-4C7D-8E96-C6484300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7F76-EC0E-4F4F-8216-5EE33A7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11" y="365125"/>
            <a:ext cx="5486400" cy="1325563"/>
          </a:xfrm>
        </p:spPr>
        <p:txBody>
          <a:bodyPr/>
          <a:lstStyle/>
          <a:p>
            <a:r>
              <a:rPr lang="en-US" dirty="0"/>
              <a:t>What is normal?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8EAF-727A-4C8B-8C53-95C7A47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8469-19B1-4D20-8C35-86DB521E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B9379-C1EE-4328-A773-763DF6582993}"/>
                  </a:ext>
                </a:extLst>
              </p:cNvPr>
              <p:cNvSpPr txBox="1"/>
              <p:nvPr/>
            </p:nvSpPr>
            <p:spPr>
              <a:xfrm>
                <a:off x="557462" y="1830805"/>
                <a:ext cx="3898696" cy="1291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chemeClr val="accent2"/>
                    </a:solidFill>
                  </a:rPr>
                  <a:t>Probability Density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B9379-C1EE-4328-A773-763DF658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2" y="1830805"/>
                <a:ext cx="3898696" cy="1291251"/>
              </a:xfrm>
              <a:prstGeom prst="rect">
                <a:avLst/>
              </a:prstGeom>
              <a:blipFill>
                <a:blip r:embed="rId2"/>
                <a:stretch>
                  <a:fillRect l="-12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0DE9C6D-8463-48E5-9176-FA00FD92CB5E}"/>
              </a:ext>
            </a:extLst>
          </p:cNvPr>
          <p:cNvGrpSpPr/>
          <p:nvPr/>
        </p:nvGrpSpPr>
        <p:grpSpPr>
          <a:xfrm>
            <a:off x="5577728" y="1690688"/>
            <a:ext cx="5486400" cy="3657600"/>
            <a:chOff x="4711454" y="1847850"/>
            <a:chExt cx="6923084" cy="43529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EFF8BB-50F2-41BE-9FFB-94E7ACE0B3BB}"/>
                </a:ext>
              </a:extLst>
            </p:cNvPr>
            <p:cNvSpPr/>
            <p:nvPr/>
          </p:nvSpPr>
          <p:spPr>
            <a:xfrm>
              <a:off x="4711454" y="1847850"/>
              <a:ext cx="6923084" cy="435133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0" name="Picture 309">
              <a:extLst>
                <a:ext uri="{FF2B5EF4-FFF2-40B4-BE49-F238E27FC236}">
                  <a16:creationId xmlns:a16="http://schemas.microsoft.com/office/drawing/2014/main" id="{CE9B109F-C400-4F1A-8099-1991D316F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085" y="1847850"/>
              <a:ext cx="6809822" cy="435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11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7F76-EC0E-4F4F-8216-5EE33A7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811" y="365125"/>
            <a:ext cx="5486400" cy="1325563"/>
          </a:xfrm>
        </p:spPr>
        <p:txBody>
          <a:bodyPr/>
          <a:lstStyle/>
          <a:p>
            <a:r>
              <a:rPr lang="en-US" dirty="0"/>
              <a:t>What is normal?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8EAF-727A-4C8B-8C53-95C7A475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B8469-19B1-4D20-8C35-86DB521E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981DC-9529-4EDC-B26C-563DB72DF902}"/>
              </a:ext>
            </a:extLst>
          </p:cNvPr>
          <p:cNvGrpSpPr/>
          <p:nvPr/>
        </p:nvGrpSpPr>
        <p:grpSpPr>
          <a:xfrm>
            <a:off x="838200" y="1823035"/>
            <a:ext cx="5486400" cy="3657600"/>
            <a:chOff x="4711454" y="1847850"/>
            <a:chExt cx="6923084" cy="43529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C2563A-730B-469B-BCFB-724338FF4010}"/>
                </a:ext>
              </a:extLst>
            </p:cNvPr>
            <p:cNvSpPr/>
            <p:nvPr/>
          </p:nvSpPr>
          <p:spPr>
            <a:xfrm>
              <a:off x="4711454" y="1847850"/>
              <a:ext cx="6923084" cy="4351338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83C6B7-76D1-457F-BB26-96350FC9A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085" y="1847850"/>
              <a:ext cx="6809822" cy="435292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1A07E0-6158-442C-9D7F-F1CE5294BA0C}"/>
              </a:ext>
            </a:extLst>
          </p:cNvPr>
          <p:cNvSpPr txBox="1"/>
          <p:nvPr/>
        </p:nvSpPr>
        <p:spPr>
          <a:xfrm>
            <a:off x="6521117" y="1823035"/>
            <a:ext cx="4832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Conceptually, if can define the distribution mathematically, we can calculate the probability of certain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p(-1 &lt; x &lt; +1)?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p(x &gt;= +2)?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practice, applied researchers let computers do these calculations, but it is very important to understand the concepts.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5B914-AD77-485E-987C-3C17A828C91E}"/>
              </a:ext>
            </a:extLst>
          </p:cNvPr>
          <p:cNvSpPr/>
          <p:nvPr/>
        </p:nvSpPr>
        <p:spPr>
          <a:xfrm>
            <a:off x="3356811" y="1823035"/>
            <a:ext cx="926431" cy="32663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2421A-844D-4D79-B02F-2433C1A8C490}"/>
              </a:ext>
            </a:extLst>
          </p:cNvPr>
          <p:cNvSpPr/>
          <p:nvPr/>
        </p:nvSpPr>
        <p:spPr>
          <a:xfrm>
            <a:off x="4700338" y="1823035"/>
            <a:ext cx="1395662" cy="32663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E081-DB93-4C0C-B950-DD5A05EE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the 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4988-808D-4388-B0EC-D6853910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712"/>
            <a:ext cx="10515600" cy="1379164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chemeClr val="accent3"/>
                </a:solidFill>
              </a:rPr>
              <a:t>any</a:t>
            </a:r>
            <a:r>
              <a:rPr lang="en-US" dirty="0"/>
              <a:t> distribution with mean μ and variance σ², the sampling distribution of the mean </a:t>
            </a:r>
            <a:r>
              <a:rPr lang="en-US" b="1" dirty="0">
                <a:solidFill>
                  <a:schemeClr val="accent3"/>
                </a:solidFill>
              </a:rPr>
              <a:t>approaches</a:t>
            </a:r>
            <a:r>
              <a:rPr lang="en-US" dirty="0"/>
              <a:t> a normal distribution with a mean (μ) and a </a:t>
            </a:r>
            <a:r>
              <a:rPr lang="en-US" b="1" dirty="0">
                <a:solidFill>
                  <a:schemeClr val="accent5"/>
                </a:solidFill>
              </a:rPr>
              <a:t>SEM = σ/(√N) </a:t>
            </a:r>
            <a:r>
              <a:rPr lang="en-US" dirty="0"/>
              <a:t>as N increases.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DB98-845C-4FD2-9C2B-4BFBD90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CE8-C2B5-47D1-B6F9-E43E58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E081-DB93-4C0C-B950-DD5A05EE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the 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4988-808D-4388-B0EC-D6853910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712"/>
            <a:ext cx="10515600" cy="1379164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b="1" dirty="0">
                <a:solidFill>
                  <a:schemeClr val="accent3"/>
                </a:solidFill>
              </a:rPr>
              <a:t>any</a:t>
            </a:r>
            <a:r>
              <a:rPr lang="en-US" dirty="0"/>
              <a:t> distribution with mean μ and variance σ², the sampling distribution of the mean </a:t>
            </a:r>
            <a:r>
              <a:rPr lang="en-US" b="1" dirty="0">
                <a:solidFill>
                  <a:schemeClr val="accent3"/>
                </a:solidFill>
              </a:rPr>
              <a:t>approaches</a:t>
            </a:r>
            <a:r>
              <a:rPr lang="en-US" dirty="0"/>
              <a:t> a normal distribution with a mean (μ) and a </a:t>
            </a:r>
            <a:r>
              <a:rPr lang="en-US" b="1" dirty="0">
                <a:solidFill>
                  <a:schemeClr val="accent5"/>
                </a:solidFill>
              </a:rPr>
              <a:t>SEM = σ/(√N) </a:t>
            </a:r>
            <a:r>
              <a:rPr lang="en-US" dirty="0"/>
              <a:t>as N increases.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DB98-845C-4FD2-9C2B-4BFBD90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CE8-C2B5-47D1-B6F9-E43E58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/>
              <p:nvPr/>
            </p:nvSpPr>
            <p:spPr>
              <a:xfrm>
                <a:off x="2693336" y="3132514"/>
                <a:ext cx="177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36" y="3132514"/>
                <a:ext cx="1776127" cy="276999"/>
              </a:xfrm>
              <a:prstGeom prst="rect">
                <a:avLst/>
              </a:prstGeom>
              <a:blipFill>
                <a:blip r:embed="rId2"/>
                <a:stretch>
                  <a:fillRect l="-2749" r="-34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/>
              <p:nvPr/>
            </p:nvSpPr>
            <p:spPr>
              <a:xfrm>
                <a:off x="8227262" y="3130938"/>
                <a:ext cx="1724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62" y="3130938"/>
                <a:ext cx="1724831" cy="276999"/>
              </a:xfrm>
              <a:prstGeom prst="rect">
                <a:avLst/>
              </a:prstGeom>
              <a:blipFill>
                <a:blip r:embed="rId3"/>
                <a:stretch>
                  <a:fillRect l="-2827" r="-282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838483-65DE-4C74-936C-082C9182E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407937"/>
            <a:ext cx="502920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AA1890-37AB-4B41-A758-85FD4541C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3407937"/>
            <a:ext cx="502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DB98-845C-4FD2-9C2B-4BFBD90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FE4-15CB-49DF-B5DB-5C5A9A39207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CE8-C2B5-47D1-B6F9-E43E58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A949093-1853-451B-9294-46C05178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/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0B430B-259A-4B67-A5FA-840B7E65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36" y="350214"/>
                <a:ext cx="1776127" cy="276999"/>
              </a:xfrm>
              <a:prstGeom prst="rect">
                <a:avLst/>
              </a:prstGeom>
              <a:blipFill>
                <a:blip r:embed="rId2"/>
                <a:stretch>
                  <a:fillRect l="-2749" r="-344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/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0342B4-9C3D-4504-830B-0A32FA61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62" y="348638"/>
                <a:ext cx="1724831" cy="276999"/>
              </a:xfrm>
              <a:prstGeom prst="rect">
                <a:avLst/>
              </a:prstGeom>
              <a:blipFill>
                <a:blip r:embed="rId3"/>
                <a:stretch>
                  <a:fillRect l="-2827" r="-282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838483-65DE-4C74-936C-082C9182E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625637"/>
            <a:ext cx="5029200" cy="25146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9F673B-0E68-4CDC-B752-9EC063449C01}"/>
              </a:ext>
            </a:extLst>
          </p:cNvPr>
          <p:cNvSpPr/>
          <p:nvPr/>
        </p:nvSpPr>
        <p:spPr>
          <a:xfrm>
            <a:off x="838200" y="3283329"/>
            <a:ext cx="10515600" cy="508719"/>
          </a:xfrm>
          <a:prstGeom prst="roundRect">
            <a:avLst/>
          </a:prstGeom>
          <a:solidFill>
            <a:srgbClr val="1A1A1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10,000 samples of n=10 from each population.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187B63-4FB2-4D84-902F-673367315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625637"/>
            <a:ext cx="5029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9399</TotalTime>
  <Words>921</Words>
  <Application>Microsoft Office PowerPoint</Application>
  <PresentationFormat>Widescreen</PresentationFormat>
  <Paragraphs>133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Equation</vt:lpstr>
      <vt:lpstr>Worksheet</vt:lpstr>
      <vt:lpstr>Research Design and Analysis: The Central Limit Theorem.</vt:lpstr>
      <vt:lpstr>The Central Limit Theorem</vt:lpstr>
      <vt:lpstr>Sampling Distributions</vt:lpstr>
      <vt:lpstr>PowerPoint Presentation</vt:lpstr>
      <vt:lpstr>What is normal?</vt:lpstr>
      <vt:lpstr>What is normal?</vt:lpstr>
      <vt:lpstr>The Power of the Central Limit Theorem</vt:lpstr>
      <vt:lpstr>The Power of the Central Limit Theorem</vt:lpstr>
      <vt:lpstr>PowerPoint Presentation</vt:lpstr>
      <vt:lpstr>PowerPoint Presentation</vt:lpstr>
      <vt:lpstr>PowerPoint Presentation</vt:lpstr>
      <vt:lpstr>PowerPoint Presentation</vt:lpstr>
      <vt:lpstr>The Power of the Central Limit Theorem</vt:lpstr>
      <vt:lpstr>Sampling Distributions as a function of n</vt:lpstr>
      <vt:lpstr>Sampling Distributions of the Mean</vt:lpstr>
      <vt:lpstr>How likely is a Sample Mean IQ of 103 or greater?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427</cp:revision>
  <dcterms:created xsi:type="dcterms:W3CDTF">2020-09-05T16:34:05Z</dcterms:created>
  <dcterms:modified xsi:type="dcterms:W3CDTF">2020-12-07T17:17:29Z</dcterms:modified>
</cp:coreProperties>
</file>