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41" r:id="rId3"/>
    <p:sldId id="342" r:id="rId4"/>
    <p:sldId id="359" r:id="rId5"/>
    <p:sldId id="360" r:id="rId6"/>
    <p:sldId id="276" r:id="rId7"/>
    <p:sldId id="277" r:id="rId8"/>
    <p:sldId id="363" r:id="rId9"/>
    <p:sldId id="364" r:id="rId10"/>
    <p:sldId id="278" r:id="rId11"/>
    <p:sldId id="365" r:id="rId12"/>
    <p:sldId id="279" r:id="rId13"/>
    <p:sldId id="280" r:id="rId14"/>
    <p:sldId id="281" r:id="rId15"/>
    <p:sldId id="282" r:id="rId16"/>
    <p:sldId id="283" r:id="rId17"/>
    <p:sldId id="334" r:id="rId18"/>
    <p:sldId id="3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CCC"/>
    <a:srgbClr val="1A1A1A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4B89F-7BAC-45FE-B4D8-437B5F1F43F8}" type="slidenum">
              <a:rPr lang="en-US">
                <a:ea typeface="ＭＳ Ｐゴシック" pitchFamily="34" charset="-128"/>
              </a:rPr>
              <a:pPr/>
              <a:t>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AB11B-7BF7-44BC-A149-A3E9FC65DE2B}" type="slidenum">
              <a:rPr lang="en-US">
                <a:ea typeface="ＭＳ Ｐゴシック" pitchFamily="34" charset="-128"/>
              </a:rPr>
              <a:pPr/>
              <a:t>15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8F0EF-8341-42E1-AEA2-D0593618DA77}" type="slidenum">
              <a:rPr lang="en-US">
                <a:ea typeface="ＭＳ Ｐゴシック" pitchFamily="34" charset="-128"/>
              </a:rPr>
              <a:pPr/>
              <a:t>16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78E08-DE37-4D2C-B6B1-BB5014407601}" type="slidenum">
              <a:rPr lang="en-US">
                <a:ea typeface="ＭＳ Ｐゴシック" pitchFamily="34" charset="-128"/>
              </a:rPr>
              <a:pPr/>
              <a:t>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78E08-DE37-4D2C-B6B1-BB5014407601}" type="slidenum">
              <a:rPr lang="en-US">
                <a:ea typeface="ＭＳ Ｐゴシック" pitchFamily="34" charset="-128"/>
              </a:rPr>
              <a:pPr/>
              <a:t>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51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78E08-DE37-4D2C-B6B1-BB5014407601}" type="slidenum">
              <a:rPr lang="en-US">
                <a:ea typeface="ＭＳ Ｐゴシック" pitchFamily="34" charset="-128"/>
              </a:rPr>
              <a:pPr/>
              <a:t>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25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0EC8F-2B96-459D-8C01-30FD9E7C1742}" type="slidenum">
              <a:rPr lang="en-US">
                <a:ea typeface="ＭＳ Ｐゴシック" pitchFamily="34" charset="-128"/>
              </a:rPr>
              <a:pPr/>
              <a:t>10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0EC8F-2B96-459D-8C01-30FD9E7C1742}" type="slidenum">
              <a:rPr lang="en-US">
                <a:ea typeface="ＭＳ Ｐゴシック" pitchFamily="34" charset="-128"/>
              </a:rPr>
              <a:pPr/>
              <a:t>11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02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D3222-545A-4EA7-8C63-11C34542D832}" type="slidenum">
              <a:rPr lang="en-US">
                <a:ea typeface="ＭＳ Ｐゴシック" pitchFamily="34" charset="-128"/>
              </a:rPr>
              <a:pPr/>
              <a:t>12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21278-7C86-4F16-A09D-EE20205B877B}" type="slidenum">
              <a:rPr lang="en-US">
                <a:ea typeface="ＭＳ Ｐゴシック" pitchFamily="34" charset="-128"/>
              </a:rPr>
              <a:pPr/>
              <a:t>13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C483E-7BF2-4618-8DDF-ADC7A4C65CBC}" type="slidenum">
              <a:rPr lang="en-US">
                <a:ea typeface="ＭＳ Ｐゴシック" pitchFamily="34" charset="-128"/>
              </a:rPr>
              <a:pPr/>
              <a:t>14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D471-DCB4-4762-823C-375657B3A2D1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075-3234-4FA8-88D8-4626C71860E8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0314-2631-40E4-B2BD-2BFF488AC35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510-8A17-4A97-8B91-6EC1975021D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7439-0A90-4ACF-B9E2-92A98B3133F3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FD2-FA99-4DC0-9951-FDA4C787A1E4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03AB-663D-461C-9616-9EB0281D8FA3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A60-1F12-461F-8ADE-4C61606C9CD2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A3F-36DD-4EED-AA36-B60BA10448AE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6EF-562F-4DB7-B062-044603ED0168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5463-7882-44C8-8499-C34F9AEA4A06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 sz="4000">
                <a:solidFill>
                  <a:schemeClr val="accent5"/>
                </a:solidFill>
              </a:rPr>
              <a:t>Z-Scores </a:t>
            </a:r>
            <a:r>
              <a:rPr lang="en-US" sz="4000" dirty="0">
                <a:solidFill>
                  <a:schemeClr val="accent5"/>
                </a:solidFill>
              </a:rPr>
              <a:t>and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334C-6463-46B3-A5D7-091FD0BC1F2D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98983"/>
            <a:ext cx="9826257" cy="577505"/>
          </a:xfrm>
        </p:spPr>
        <p:txBody>
          <a:bodyPr/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  <a:latin typeface="+mn-lt"/>
              </a:rPr>
              <a:t> What Values of the Mean would occur 95% of the time?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F81FE-72B1-47A8-8AC9-88A3A688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82F-CD8E-4D86-9127-B2C130C962F0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E4CF8-1501-4008-9410-D3524F48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4829BB-58EC-470A-AB39-C858792CE744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Confidence Intervals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BA036-3EBD-4E61-963E-6CB271F41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28" y="2376488"/>
            <a:ext cx="5714286" cy="38095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A791B6-CB18-48F7-8109-EA62D544DCD2}"/>
              </a:ext>
            </a:extLst>
          </p:cNvPr>
          <p:cNvSpPr/>
          <p:nvPr/>
        </p:nvSpPr>
        <p:spPr>
          <a:xfrm>
            <a:off x="8037095" y="2376488"/>
            <a:ext cx="1723131" cy="3230228"/>
          </a:xfrm>
          <a:prstGeom prst="rect">
            <a:avLst/>
          </a:prstGeom>
          <a:solidFill>
            <a:srgbClr val="3D9CCC">
              <a:alpha val="58824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9BD1B1C9-2526-4B5A-9B38-723573E696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6386" y="2376488"/>
                <a:ext cx="4832203" cy="3809524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defRPr/>
                </a:pPr>
                <a:r>
                  <a:rPr lang="en-US" sz="2400" b="0" dirty="0">
                    <a:solidFill>
                      <a:schemeClr val="tx2">
                        <a:satMod val="130000"/>
                      </a:schemeClr>
                    </a:solidFill>
                    <a:latin typeface="+mn-lt"/>
                  </a:rPr>
                  <a:t>On a normal curve, 95% of the values fall between +/- 1.96 standard deviations from the mean. </a:t>
                </a:r>
              </a:p>
              <a:p>
                <a:pPr algn="l">
                  <a:defRPr/>
                </a:pPr>
                <a:endParaRPr lang="en-US" sz="2400" dirty="0">
                  <a:solidFill>
                    <a:schemeClr val="tx2">
                      <a:satMod val="130000"/>
                    </a:schemeClr>
                  </a:solidFill>
                  <a:latin typeface="+mn-lt"/>
                </a:endParaRPr>
              </a:p>
              <a:p>
                <a:pPr algn="l">
                  <a:defRPr/>
                </a:pPr>
                <a:r>
                  <a:rPr lang="en-US" sz="2400" dirty="0">
                    <a:solidFill>
                      <a:schemeClr val="accent3"/>
                    </a:solidFill>
                    <a:latin typeface="+mn-lt"/>
                  </a:rPr>
                  <a:t>Thus, on </a:t>
                </a:r>
                <a:r>
                  <a:rPr lang="en-US" sz="2400" u="sng" dirty="0">
                    <a:solidFill>
                      <a:schemeClr val="accent3"/>
                    </a:solidFill>
                    <a:latin typeface="+mn-lt"/>
                  </a:rPr>
                  <a:t>any</a:t>
                </a:r>
                <a:r>
                  <a:rPr lang="en-US" sz="2400" dirty="0">
                    <a:solidFill>
                      <a:schemeClr val="accent3"/>
                    </a:solidFill>
                    <a:latin typeface="+mn-lt"/>
                  </a:rPr>
                  <a:t> normal curve, 95% of data will fall between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𝟗𝟔</m:t>
                    </m:r>
                    <m:r>
                      <a:rPr lang="en-US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dirty="0">
                    <a:solidFill>
                      <a:schemeClr val="tx2">
                        <a:satMod val="130000"/>
                      </a:schemeClr>
                    </a:solidFill>
                    <a:latin typeface="+mn-lt"/>
                  </a:rPr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1800" b="0" dirty="0">
                    <a:solidFill>
                      <a:schemeClr val="tx2">
                        <a:satMod val="130000"/>
                      </a:schemeClr>
                    </a:solidFill>
                    <a:latin typeface="+mn-lt"/>
                  </a:rPr>
                  <a:t>The same proportion applies, we just have to rescale it to the appropriate standard deviation.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endParaRPr lang="en-US" sz="1800" b="0" dirty="0">
                  <a:solidFill>
                    <a:schemeClr val="tx2">
                      <a:satMod val="130000"/>
                    </a:schemeClr>
                  </a:solidFill>
                  <a:latin typeface="+mn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1800" b="0" dirty="0">
                    <a:solidFill>
                      <a:schemeClr val="tx2">
                        <a:satMod val="130000"/>
                      </a:schemeClr>
                    </a:solidFill>
                    <a:latin typeface="+mn-lt"/>
                  </a:rPr>
                  <a:t>The farther away from normal the distribution is, the less accurate 1.96 will be.  </a:t>
                </a:r>
              </a:p>
              <a:p>
                <a:pPr algn="l">
                  <a:defRPr/>
                </a:pPr>
                <a:endParaRPr lang="en-US" sz="2400" dirty="0">
                  <a:solidFill>
                    <a:schemeClr val="tx2">
                      <a:satMod val="13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9BD1B1C9-2526-4B5A-9B38-723573E69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86" y="2376488"/>
                <a:ext cx="4832203" cy="3809524"/>
              </a:xfrm>
              <a:prstGeom prst="rect">
                <a:avLst/>
              </a:prstGeom>
              <a:blipFill>
                <a:blip r:embed="rId4"/>
                <a:stretch>
                  <a:fillRect l="-1892" t="-2240" r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98983"/>
            <a:ext cx="9826257" cy="577505"/>
          </a:xfrm>
        </p:spPr>
        <p:txBody>
          <a:bodyPr/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 What Values of the Mean would occur 95% of the time?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11425"/>
            <a:ext cx="10515600" cy="3844925"/>
          </a:xfrm>
        </p:spPr>
        <p:txBody>
          <a:bodyPr/>
          <a:lstStyle/>
          <a:p>
            <a:r>
              <a:rPr lang="en-US" sz="1800" dirty="0"/>
              <a:t>What Z score in a normal distribution separates the most extreme 5% of the scores from the middle-most 95% of the scores? But how do we get from the critical z-score (1.96) back to values?</a:t>
            </a:r>
          </a:p>
          <a:p>
            <a:endParaRPr lang="en-US" sz="1800" dirty="0"/>
          </a:p>
          <a:p>
            <a:r>
              <a:rPr lang="en-US" sz="1800" dirty="0"/>
              <a:t>±1.96</a:t>
            </a:r>
          </a:p>
          <a:p>
            <a:r>
              <a:rPr lang="en-US" sz="1800" dirty="0"/>
              <a:t>n = 25; standard error of the mean = 3.00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F81FE-72B1-47A8-8AC9-88A3A688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82F-CD8E-4D86-9127-B2C130C962F0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E4CF8-1501-4008-9410-D3524F48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4829BB-58EC-470A-AB39-C858792CE744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AAC4E-D35D-44F5-8EF0-32DD7117D02E}"/>
                  </a:ext>
                </a:extLst>
              </p:cNvPr>
              <p:cNvSpPr txBox="1"/>
              <p:nvPr/>
            </p:nvSpPr>
            <p:spPr>
              <a:xfrm>
                <a:off x="2025650" y="4718535"/>
                <a:ext cx="3111500" cy="57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1.96=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b="0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AAC4E-D35D-44F5-8EF0-32DD7117D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0" y="4718535"/>
                <a:ext cx="3111500" cy="57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20D090-A373-40AA-A9AB-008E95489C64}"/>
                  </a:ext>
                </a:extLst>
              </p:cNvPr>
              <p:cNvSpPr txBox="1"/>
              <p:nvPr/>
            </p:nvSpPr>
            <p:spPr>
              <a:xfrm>
                <a:off x="5950224" y="4581672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=100−1.96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=94.12</m:t>
                      </m:r>
                    </m:oMath>
                  </m:oMathPara>
                </a14:m>
                <a:endParaRPr lang="en-US" sz="2400" b="0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20D090-A373-40AA-A9AB-008E954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4" y="4581672"/>
                <a:ext cx="432683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393B4-F7DD-46B0-8AE3-3F13C93D2C71}"/>
                  </a:ext>
                </a:extLst>
              </p:cNvPr>
              <p:cNvSpPr txBox="1"/>
              <p:nvPr/>
            </p:nvSpPr>
            <p:spPr>
              <a:xfrm>
                <a:off x="5950223" y="5052255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𝑈𝐿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=100+1.96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=105.88</m:t>
                      </m:r>
                    </m:oMath>
                  </m:oMathPara>
                </a14:m>
                <a:endParaRPr lang="en-US" sz="2400" b="0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393B4-F7DD-46B0-8AE3-3F13C93D2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3" y="5052255"/>
                <a:ext cx="4326837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B85D2C9-1A16-4174-B000-BB70EA8B4D8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137150" y="4766338"/>
            <a:ext cx="813074" cy="24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7C193B-C2B1-4A76-BECA-4624DE9BDC6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137150" y="5006499"/>
            <a:ext cx="813073" cy="230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7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9314"/>
            <a:ext cx="7499350" cy="3651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What Values of the Mean would occur 95% of the time?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183476"/>
              </p:ext>
            </p:extLst>
          </p:nvPr>
        </p:nvGraphicFramePr>
        <p:xfrm>
          <a:off x="2133600" y="2057400"/>
          <a:ext cx="79248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Worksheet" r:id="rId4" imgW="10692384" imgH="5462016" progId="Excel.Sheet.8">
                  <p:embed/>
                </p:oleObj>
              </mc:Choice>
              <mc:Fallback>
                <p:oleObj name="Worksheet" r:id="rId4" imgW="10692384" imgH="5462016" progId="Excel.Shee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79248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Line 5"/>
          <p:cNvSpPr>
            <a:spLocks noChangeShapeType="1"/>
          </p:cNvSpPr>
          <p:nvPr/>
        </p:nvSpPr>
        <p:spPr bwMode="auto">
          <a:xfrm flipV="1">
            <a:off x="7772400" y="4204252"/>
            <a:ext cx="0" cy="1371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 flipV="1">
            <a:off x="4038600" y="4214191"/>
            <a:ext cx="0" cy="1371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874AB-D645-4671-A6A1-A9F5054F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58-DDD5-4210-BAB9-BFBAFD37204E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E33BB-7C82-4AB4-8F8A-56975FF6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081849-860A-4600-86DF-B5E147924A09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D81917-76FA-4817-B6BD-EE037849227E}"/>
                  </a:ext>
                </a:extLst>
              </p:cNvPr>
              <p:cNvSpPr txBox="1"/>
              <p:nvPr/>
            </p:nvSpPr>
            <p:spPr>
              <a:xfrm>
                <a:off x="1417981" y="6123333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=100−1.96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=94.12</m:t>
                      </m:r>
                    </m:oMath>
                  </m:oMathPara>
                </a14:m>
                <a:endParaRPr lang="en-US" sz="2400" b="0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D81917-76FA-4817-B6BD-EE0378492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81" y="6123333"/>
                <a:ext cx="4326837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D17FAD-1229-4180-B3F5-7C11BBB3DD4D}"/>
                  </a:ext>
                </a:extLst>
              </p:cNvPr>
              <p:cNvSpPr txBox="1"/>
              <p:nvPr/>
            </p:nvSpPr>
            <p:spPr>
              <a:xfrm>
                <a:off x="6324599" y="6123333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𝑈𝐿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=100+1.96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=105.88</m:t>
                      </m:r>
                    </m:oMath>
                  </m:oMathPara>
                </a14:m>
                <a:endParaRPr lang="en-US" sz="2400" b="0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D17FAD-1229-4180-B3F5-7C11BBB3D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6123333"/>
                <a:ext cx="4326837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644375"/>
            <a:ext cx="9133368" cy="532296"/>
          </a:xfrm>
        </p:spPr>
        <p:txBody>
          <a:bodyPr/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 What Values of the Mean would occur 95% of the time?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5513"/>
            <a:ext cx="10515600" cy="3811449"/>
          </a:xfrm>
        </p:spPr>
        <p:txBody>
          <a:bodyPr/>
          <a:lstStyle/>
          <a:p>
            <a:r>
              <a:rPr lang="en-US" sz="1800" dirty="0"/>
              <a:t>What Z score in a normal distribution separates the most extreme 5% of the scores from the middle-most 95% of the scores?</a:t>
            </a:r>
          </a:p>
          <a:p>
            <a:endParaRPr lang="en-US" sz="1800" dirty="0"/>
          </a:p>
          <a:p>
            <a:r>
              <a:rPr lang="en-US" sz="1800" dirty="0"/>
              <a:t>±1.96</a:t>
            </a:r>
          </a:p>
          <a:p>
            <a:r>
              <a:rPr lang="en-US" sz="1800" dirty="0"/>
              <a:t>n = 100, standard error of the Mean = 1.50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B6C6D-9EA4-42A5-92C6-DDEBB5C5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A9C-5BA5-4593-8587-6941A8FCAF3C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45C66-96CC-45A1-89D6-325C4997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9F92C0-87C7-4045-A84E-BF728510C9DE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C9D779-9BD9-452D-A0A0-74A3E65AE1BC}"/>
                  </a:ext>
                </a:extLst>
              </p:cNvPr>
              <p:cNvSpPr txBox="1"/>
              <p:nvPr/>
            </p:nvSpPr>
            <p:spPr>
              <a:xfrm>
                <a:off x="2025650" y="4718535"/>
                <a:ext cx="3111500" cy="57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1.96=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</m:den>
                    </m:f>
                  </m:oMath>
                </a14:m>
                <a:endParaRPr lang="en-US" sz="2400" b="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C9D779-9BD9-452D-A0A0-74A3E65AE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0" y="4718535"/>
                <a:ext cx="3111500" cy="57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76B145-23C5-4E30-AD69-E61F487268E0}"/>
                  </a:ext>
                </a:extLst>
              </p:cNvPr>
              <p:cNvSpPr txBox="1"/>
              <p:nvPr/>
            </p:nvSpPr>
            <p:spPr>
              <a:xfrm>
                <a:off x="5950224" y="4581672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=100−1.96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=97.06</m:t>
                      </m:r>
                    </m:oMath>
                  </m:oMathPara>
                </a14:m>
                <a:endParaRPr lang="en-US" sz="2400" b="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76B145-23C5-4E30-AD69-E61F48726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4" y="4581672"/>
                <a:ext cx="4326837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00B99C-AEB6-44AE-A358-427F5CDDBF4F}"/>
                  </a:ext>
                </a:extLst>
              </p:cNvPr>
              <p:cNvSpPr txBox="1"/>
              <p:nvPr/>
            </p:nvSpPr>
            <p:spPr>
              <a:xfrm>
                <a:off x="5950223" y="5052255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𝑈𝐿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=100+1.96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=102.94</m:t>
                      </m:r>
                    </m:oMath>
                  </m:oMathPara>
                </a14:m>
                <a:endParaRPr lang="en-US" sz="2400" b="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00B99C-AEB6-44AE-A358-427F5CDDB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3" y="5052255"/>
                <a:ext cx="4326837" cy="369332"/>
              </a:xfrm>
              <a:prstGeom prst="rect">
                <a:avLst/>
              </a:prstGeom>
              <a:blipFill>
                <a:blip r:embed="rId5"/>
                <a:stretch>
                  <a:fillRect l="-423" r="-7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0667C5-64AA-445C-B76C-41A15BFD0DE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137150" y="4766338"/>
            <a:ext cx="813074" cy="24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752ABF-D718-416C-9117-51E12E6624C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137150" y="5006499"/>
            <a:ext cx="813073" cy="230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66069"/>
            <a:ext cx="7499350" cy="3651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 What Values of the Mean would occur 95% of the time?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133600" y="2057400"/>
          <a:ext cx="79248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Worksheet" r:id="rId4" imgW="10692384" imgH="5462016" progId="Excel.Sheet.8">
                  <p:embed/>
                </p:oleObj>
              </mc:Choice>
              <mc:Fallback>
                <p:oleObj name="Worksheet" r:id="rId4" imgW="10692384" imgH="5462016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79248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781800" y="4171121"/>
            <a:ext cx="0" cy="1371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4953000" y="4171121"/>
            <a:ext cx="0" cy="1371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0A4E3-5E80-4AC3-B490-C5D275E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3024-C3FF-49CC-A353-3B2B49BE604A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986DD-EA9A-441C-B956-376AB6B3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614884-2969-4BBA-BDBD-1C758C8D29EA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5CB06-A03E-4900-9A70-5A2743B52B28}"/>
                  </a:ext>
                </a:extLst>
              </p:cNvPr>
              <p:cNvSpPr txBox="1"/>
              <p:nvPr/>
            </p:nvSpPr>
            <p:spPr>
              <a:xfrm>
                <a:off x="1623386" y="6118055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=100−1.96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=97.06</m:t>
                      </m:r>
                    </m:oMath>
                  </m:oMathPara>
                </a14:m>
                <a:endParaRPr lang="en-US" sz="2400" b="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5CB06-A03E-4900-9A70-5A2743B52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86" y="6118055"/>
                <a:ext cx="4326837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FF354D-D645-42B6-851F-963E187D2BE9}"/>
                  </a:ext>
                </a:extLst>
              </p:cNvPr>
              <p:cNvSpPr txBox="1"/>
              <p:nvPr/>
            </p:nvSpPr>
            <p:spPr>
              <a:xfrm>
                <a:off x="6174131" y="6118055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𝑈𝐿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=100+1.96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=102.94</m:t>
                      </m:r>
                    </m:oMath>
                  </m:oMathPara>
                </a14:m>
                <a:endParaRPr lang="en-US" sz="2400" b="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FF354D-D645-42B6-851F-963E187D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131" y="6118055"/>
                <a:ext cx="4326837" cy="369332"/>
              </a:xfrm>
              <a:prstGeom prst="rect">
                <a:avLst/>
              </a:prstGeom>
              <a:blipFill>
                <a:blip r:embed="rId7"/>
                <a:stretch>
                  <a:fillRect l="-563" r="-5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02733"/>
            <a:ext cx="9133368" cy="517871"/>
          </a:xfrm>
        </p:spPr>
        <p:txBody>
          <a:bodyPr/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 What Values of the Mean would occur 95% of the time?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84173"/>
            <a:ext cx="10515600" cy="3592789"/>
          </a:xfrm>
        </p:spPr>
        <p:txBody>
          <a:bodyPr/>
          <a:lstStyle/>
          <a:p>
            <a:r>
              <a:rPr lang="en-US" sz="1800" dirty="0"/>
              <a:t>What Z score in a normal distribution separates the most extreme 5% of the scores from the middle-most 95% of the scores?</a:t>
            </a:r>
          </a:p>
          <a:p>
            <a:endParaRPr lang="en-US" sz="1800" dirty="0"/>
          </a:p>
          <a:p>
            <a:r>
              <a:rPr lang="en-US" sz="1800" dirty="0"/>
              <a:t>±1.96</a:t>
            </a:r>
          </a:p>
          <a:p>
            <a:r>
              <a:rPr lang="en-US" sz="1800" dirty="0"/>
              <a:t>n = 400 , standard error of the Mean = 0.75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09C03-13E0-4446-B179-D0BFBD82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905-D847-4394-9D68-1C070DE158D3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29289-2AC0-4774-9119-C235346C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BE6BBD-B0F9-4EDA-8B71-D59D90ACF131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D6DD32-75C8-4404-8E16-A0F7E75766D4}"/>
                  </a:ext>
                </a:extLst>
              </p:cNvPr>
              <p:cNvSpPr txBox="1"/>
              <p:nvPr/>
            </p:nvSpPr>
            <p:spPr>
              <a:xfrm>
                <a:off x="2025650" y="4718535"/>
                <a:ext cx="3111500" cy="57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1.96=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0.75</m:t>
                        </m:r>
                      </m:den>
                    </m:f>
                  </m:oMath>
                </a14:m>
                <a:endParaRPr lang="en-US" sz="2400" b="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D6DD32-75C8-4404-8E16-A0F7E757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0" y="4718535"/>
                <a:ext cx="3111500" cy="57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3CFB6F-0AA1-4D59-AC40-5CE7054A250C}"/>
                  </a:ext>
                </a:extLst>
              </p:cNvPr>
              <p:cNvSpPr txBox="1"/>
              <p:nvPr/>
            </p:nvSpPr>
            <p:spPr>
              <a:xfrm>
                <a:off x="5950224" y="4581672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=100−1.96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=98.53</m:t>
                      </m:r>
                    </m:oMath>
                  </m:oMathPara>
                </a14:m>
                <a:endParaRPr lang="en-US" sz="2400" b="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3CFB6F-0AA1-4D59-AC40-5CE7054A2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4" y="4581672"/>
                <a:ext cx="4326837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F8BCA0-3F38-41CD-AD2B-2E08634F7368}"/>
                  </a:ext>
                </a:extLst>
              </p:cNvPr>
              <p:cNvSpPr txBox="1"/>
              <p:nvPr/>
            </p:nvSpPr>
            <p:spPr>
              <a:xfrm>
                <a:off x="5950223" y="5052255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=100+1.96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=101.47</m:t>
                      </m:r>
                    </m:oMath>
                  </m:oMathPara>
                </a14:m>
                <a:endParaRPr lang="en-US" sz="2400" b="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F8BCA0-3F38-41CD-AD2B-2E08634F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3" y="5052255"/>
                <a:ext cx="4326837" cy="369332"/>
              </a:xfrm>
              <a:prstGeom prst="rect">
                <a:avLst/>
              </a:prstGeom>
              <a:blipFill>
                <a:blip r:embed="rId5"/>
                <a:stretch>
                  <a:fillRect l="-423" r="-7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2D262E9-80A7-45EE-BDE5-1F91F684894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137150" y="4766338"/>
            <a:ext cx="813074" cy="24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80F550-B32F-4A9F-B97B-D316609FBD7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137150" y="5006499"/>
            <a:ext cx="813073" cy="230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133600" y="2057400"/>
          <a:ext cx="79248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Worksheet" r:id="rId4" imgW="10692384" imgH="5462016" progId="Excel.Sheet.8">
                  <p:embed/>
                </p:oleObj>
              </mc:Choice>
              <mc:Fallback>
                <p:oleObj name="Worksheet" r:id="rId4" imgW="10692384" imgH="5462016" progId="Excel.Sheet.8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79248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6324600" y="4187687"/>
            <a:ext cx="0" cy="1371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5410200" y="4187687"/>
            <a:ext cx="0" cy="1371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699DF-E894-4E58-9D3B-11075BF5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0E61-9806-4195-9207-4796AD2A95D8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40ABE-87C3-4794-980C-7895BEB5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B8426A-B8B3-4D7E-B251-F83B1569695A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Sampling Distributions of the Mean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03383"/>
            <a:ext cx="7499350" cy="58744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 What Values of the Mean would occur 95% of the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F072B-5E0E-4F77-8358-28FED2C6D5EC}"/>
                  </a:ext>
                </a:extLst>
              </p:cNvPr>
              <p:cNvSpPr txBox="1"/>
              <p:nvPr/>
            </p:nvSpPr>
            <p:spPr>
              <a:xfrm>
                <a:off x="1417981" y="6103938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98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53</m:t>
                      </m:r>
                    </m:oMath>
                  </m:oMathPara>
                </a14:m>
                <a:endParaRPr lang="en-US" sz="2400" b="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F072B-5E0E-4F77-8358-28FED2C6D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81" y="6103938"/>
                <a:ext cx="4326837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B1342-0881-43AE-B787-24A6E72883CE}"/>
                  </a:ext>
                </a:extLst>
              </p:cNvPr>
              <p:cNvSpPr txBox="1"/>
              <p:nvPr/>
            </p:nvSpPr>
            <p:spPr>
              <a:xfrm>
                <a:off x="6096000" y="6103938"/>
                <a:ext cx="4326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47</m:t>
                      </m:r>
                    </m:oMath>
                  </m:oMathPara>
                </a14:m>
                <a:endParaRPr lang="en-US" sz="2400" b="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B1342-0881-43AE-B787-24A6E728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03938"/>
                <a:ext cx="4326837" cy="369332"/>
              </a:xfrm>
              <a:prstGeom prst="rect">
                <a:avLst/>
              </a:prstGeom>
              <a:blipFill>
                <a:blip r:embed="rId7"/>
                <a:stretch>
                  <a:fillRect l="-423" r="-56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1.bp.blogspot.com/-kW7dfjLaj50/UTaeJz7IHZI/AAAAAAAABBw/fx1SpZdQkMA/s1600/Science+Joke+Cat-Helium+%281%29.jpg"/>
          <p:cNvPicPr>
            <a:picLocks noChangeAspect="1" noChangeArrowheads="1"/>
          </p:cNvPicPr>
          <p:nvPr/>
        </p:nvPicPr>
        <p:blipFill>
          <a:blip r:embed="rId2" cstate="print"/>
          <a:srcRect l="6669" t="13465" r="13304" b="9589"/>
          <a:stretch>
            <a:fillRect/>
          </a:stretch>
        </p:blipFill>
        <p:spPr bwMode="auto">
          <a:xfrm>
            <a:off x="7854211" y="1381538"/>
            <a:ext cx="3499589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ular Callout 5"/>
          <p:cNvSpPr/>
          <p:nvPr/>
        </p:nvSpPr>
        <p:spPr>
          <a:xfrm>
            <a:off x="838200" y="1381538"/>
            <a:ext cx="6616148" cy="4800601"/>
          </a:xfrm>
          <a:prstGeom prst="wedgeRoundRectCallout">
            <a:avLst>
              <a:gd name="adj1" fmla="val 67389"/>
              <a:gd name="adj2" fmla="val -29682"/>
              <a:gd name="adj3" fmla="val 16667"/>
            </a:avLst>
          </a:prstGeom>
          <a:solidFill>
            <a:srgbClr val="1A1A1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In this video, we’ve talked about calculating a 95% confidence interval. </a:t>
            </a:r>
          </a:p>
          <a:p>
            <a:pPr algn="ctr"/>
            <a:endParaRPr lang="en-CA" sz="2400" dirty="0">
              <a:solidFill>
                <a:schemeClr val="tx1"/>
              </a:solidFill>
            </a:endParaRP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Which one do you think will be wider: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A 95% CI or a 90%CI?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A 95% CI or a 99%CI?</a:t>
            </a:r>
          </a:p>
          <a:p>
            <a:pPr algn="ctr"/>
            <a:endParaRPr lang="en-CA" sz="2400" dirty="0">
              <a:solidFill>
                <a:schemeClr val="tx1"/>
              </a:solidFill>
            </a:endParaRPr>
          </a:p>
          <a:p>
            <a:pPr algn="ctr"/>
            <a:r>
              <a:rPr lang="en-CA" sz="2400" b="1" dirty="0">
                <a:solidFill>
                  <a:schemeClr val="accent5"/>
                </a:solidFill>
              </a:rPr>
              <a:t>Answer</a:t>
            </a:r>
            <a:r>
              <a:rPr lang="en-CA" sz="2400" dirty="0">
                <a:solidFill>
                  <a:schemeClr val="accent5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The 95% CI is wider than the 90% CI and the 99% CI is wider than the 95%.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ECE4-9C61-43CA-86A8-D808A967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4A4A-A8E4-48F9-8D12-DE055CC83C83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C7FD6-8030-4F02-940F-2446313B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4A89FE-410E-4FFD-8ADD-FE696B03B438}"/>
              </a:ext>
            </a:extLst>
          </p:cNvPr>
          <p:cNvGrpSpPr/>
          <p:nvPr/>
        </p:nvGrpSpPr>
        <p:grpSpPr>
          <a:xfrm>
            <a:off x="2773019" y="4971004"/>
            <a:ext cx="3371256" cy="1010916"/>
            <a:chOff x="2773019" y="4971004"/>
            <a:chExt cx="3371256" cy="10109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DAB1966-6EE3-4300-8890-98D182E7630D}"/>
                </a:ext>
              </a:extLst>
            </p:cNvPr>
            <p:cNvSpPr/>
            <p:nvPr/>
          </p:nvSpPr>
          <p:spPr>
            <a:xfrm>
              <a:off x="4031974" y="504137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F7358B-8D47-4B84-BAE0-9A72000011D3}"/>
                </a:ext>
              </a:extLst>
            </p:cNvPr>
            <p:cNvSpPr/>
            <p:nvPr/>
          </p:nvSpPr>
          <p:spPr>
            <a:xfrm>
              <a:off x="4031974" y="536216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5BA475-8C11-4F5E-B3C2-364A14D8AAD4}"/>
                </a:ext>
              </a:extLst>
            </p:cNvPr>
            <p:cNvSpPr/>
            <p:nvPr/>
          </p:nvSpPr>
          <p:spPr>
            <a:xfrm>
              <a:off x="4031974" y="568295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98BCFE-52AD-4149-AFA3-5B3F52F86761}"/>
                </a:ext>
              </a:extLst>
            </p:cNvPr>
            <p:cNvCxnSpPr/>
            <p:nvPr/>
          </p:nvCxnSpPr>
          <p:spPr>
            <a:xfrm>
              <a:off x="3230219" y="515567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7DC179-E5A9-4663-9C34-FA27EDA17A3C}"/>
                </a:ext>
              </a:extLst>
            </p:cNvPr>
            <p:cNvCxnSpPr/>
            <p:nvPr/>
          </p:nvCxnSpPr>
          <p:spPr>
            <a:xfrm>
              <a:off x="3001619" y="5486975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A42BEA-47FA-478D-B3F6-F4BD763558CC}"/>
                </a:ext>
              </a:extLst>
            </p:cNvPr>
            <p:cNvCxnSpPr/>
            <p:nvPr/>
          </p:nvCxnSpPr>
          <p:spPr>
            <a:xfrm>
              <a:off x="2773019" y="5797254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14788F-F729-4F8E-AE21-A01E6108AB0D}"/>
                </a:ext>
              </a:extLst>
            </p:cNvPr>
            <p:cNvSpPr txBox="1"/>
            <p:nvPr/>
          </p:nvSpPr>
          <p:spPr>
            <a:xfrm>
              <a:off x="5306867" y="4971004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147DBD-D229-4867-B870-B890A617656F}"/>
                </a:ext>
              </a:extLst>
            </p:cNvPr>
            <p:cNvSpPr txBox="1"/>
            <p:nvPr/>
          </p:nvSpPr>
          <p:spPr>
            <a:xfrm>
              <a:off x="5487033" y="5291796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F3B03A-2E46-4C95-BB67-69D70E00F348}"/>
                </a:ext>
              </a:extLst>
            </p:cNvPr>
            <p:cNvSpPr txBox="1"/>
            <p:nvPr/>
          </p:nvSpPr>
          <p:spPr>
            <a:xfrm>
              <a:off x="5725571" y="5612588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71"/>
          <p:cNvSpPr>
            <a:spLocks noChangeArrowheads="1"/>
          </p:cNvSpPr>
          <p:nvPr/>
        </p:nvSpPr>
        <p:spPr bwMode="auto">
          <a:xfrm>
            <a:off x="5708651" y="3741739"/>
            <a:ext cx="733425" cy="928687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72"/>
          <p:cNvSpPr>
            <a:spLocks noChangeArrowheads="1"/>
          </p:cNvSpPr>
          <p:nvPr/>
        </p:nvSpPr>
        <p:spPr bwMode="auto">
          <a:xfrm rot="-409178">
            <a:off x="2249489" y="3298826"/>
            <a:ext cx="7585075" cy="404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273"/>
          <p:cNvSpPr txBox="1">
            <a:spLocks noChangeArrowheads="1"/>
          </p:cNvSpPr>
          <p:nvPr/>
        </p:nvSpPr>
        <p:spPr bwMode="auto">
          <a:xfrm rot="-420000">
            <a:off x="2331342" y="3036422"/>
            <a:ext cx="194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Sample Size</a:t>
            </a:r>
          </a:p>
        </p:txBody>
      </p:sp>
      <p:sp>
        <p:nvSpPr>
          <p:cNvPr id="5" name="Text Box 274"/>
          <p:cNvSpPr txBox="1">
            <a:spLocks noChangeArrowheads="1"/>
          </p:cNvSpPr>
          <p:nvPr/>
        </p:nvSpPr>
        <p:spPr bwMode="auto">
          <a:xfrm rot="-420000">
            <a:off x="2997688" y="2306172"/>
            <a:ext cx="1684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Effect Size</a:t>
            </a:r>
          </a:p>
        </p:txBody>
      </p:sp>
      <p:sp>
        <p:nvSpPr>
          <p:cNvPr id="6" name="Text Box 275"/>
          <p:cNvSpPr txBox="1">
            <a:spLocks noChangeArrowheads="1"/>
          </p:cNvSpPr>
          <p:nvPr/>
        </p:nvSpPr>
        <p:spPr bwMode="auto">
          <a:xfrm rot="-420000">
            <a:off x="8079729" y="2379197"/>
            <a:ext cx="147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Variance</a:t>
            </a:r>
          </a:p>
        </p:txBody>
      </p:sp>
      <p:sp>
        <p:nvSpPr>
          <p:cNvPr id="7" name="Text Box 276"/>
          <p:cNvSpPr txBox="1">
            <a:spLocks noChangeArrowheads="1"/>
          </p:cNvSpPr>
          <p:nvPr/>
        </p:nvSpPr>
        <p:spPr bwMode="auto">
          <a:xfrm>
            <a:off x="7008813" y="5405439"/>
            <a:ext cx="11078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Math!</a:t>
            </a:r>
          </a:p>
        </p:txBody>
      </p:sp>
      <p:cxnSp>
        <p:nvCxnSpPr>
          <p:cNvPr id="8" name="AutoShape 277"/>
          <p:cNvCxnSpPr>
            <a:cxnSpLocks noChangeShapeType="1"/>
            <a:stCxn id="7" idx="1"/>
            <a:endCxn id="2" idx="3"/>
          </p:cNvCxnSpPr>
          <p:nvPr/>
        </p:nvCxnSpPr>
        <p:spPr bwMode="auto">
          <a:xfrm rot="10800000">
            <a:off x="6075365" y="4670427"/>
            <a:ext cx="933449" cy="996623"/>
          </a:xfrm>
          <a:prstGeom prst="curvedConnector2">
            <a:avLst/>
          </a:prstGeom>
          <a:noFill/>
          <a:ln w="9525">
            <a:solidFill>
              <a:schemeClr val="accent6"/>
            </a:solidFill>
            <a:round/>
            <a:headEnd/>
            <a:tailEnd type="arrow" w="lg" len="lg"/>
          </a:ln>
        </p:spPr>
      </p:cxnSp>
      <p:sp>
        <p:nvSpPr>
          <p:cNvPr id="9" name="Rounded Rectangle 8"/>
          <p:cNvSpPr/>
          <p:nvPr/>
        </p:nvSpPr>
        <p:spPr>
          <a:xfrm>
            <a:off x="5145932" y="745990"/>
            <a:ext cx="2592288" cy="57606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Sample Statistics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87688" y="1772816"/>
            <a:ext cx="1872208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Means, medians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48128" y="1700808"/>
            <a:ext cx="2160240" cy="64807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Standard deviations, ranges</a:t>
            </a:r>
          </a:p>
        </p:txBody>
      </p:sp>
      <p:cxnSp>
        <p:nvCxnSpPr>
          <p:cNvPr id="12" name="Curved Connector 11"/>
          <p:cNvCxnSpPr>
            <a:stCxn id="9" idx="2"/>
            <a:endCxn id="10" idx="0"/>
          </p:cNvCxnSpPr>
          <p:nvPr/>
        </p:nvCxnSpPr>
        <p:spPr>
          <a:xfrm rot="5400000">
            <a:off x="5107553" y="438293"/>
            <a:ext cx="450762" cy="221828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2"/>
            <a:endCxn id="11" idx="0"/>
          </p:cNvCxnSpPr>
          <p:nvPr/>
        </p:nvCxnSpPr>
        <p:spPr>
          <a:xfrm rot="16200000" flipH="1">
            <a:off x="7195785" y="568345"/>
            <a:ext cx="378754" cy="18861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40016" y="5949280"/>
            <a:ext cx="259228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Inferential Statistics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42934" y="5301657"/>
            <a:ext cx="3109051" cy="9966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kind of statistics would we expect due to sampling variability alone?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A04D8CE-76A6-4628-8020-3DEE7137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40C-0F25-4DC3-83B3-87CB87A71BF5}" type="datetime1">
              <a:rPr lang="en-US" smtClean="0"/>
              <a:t>12/7/2020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6DDA718-3BD1-4231-888C-9BAE408D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7F76-EC0E-4F4F-8216-5EE33A79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811" y="365125"/>
            <a:ext cx="5486400" cy="1325563"/>
          </a:xfrm>
        </p:spPr>
        <p:txBody>
          <a:bodyPr/>
          <a:lstStyle/>
          <a:p>
            <a:r>
              <a:rPr lang="en-US" dirty="0"/>
              <a:t>What is normal?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8EAF-727A-4C8B-8C53-95C7A47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8469-19B1-4D20-8C35-86DB521E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EB9379-C1EE-4328-A773-763DF6582993}"/>
                  </a:ext>
                </a:extLst>
              </p:cNvPr>
              <p:cNvSpPr txBox="1"/>
              <p:nvPr/>
            </p:nvSpPr>
            <p:spPr>
              <a:xfrm>
                <a:off x="557462" y="1830805"/>
                <a:ext cx="3898696" cy="1291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chemeClr val="accent2"/>
                    </a:solidFill>
                  </a:rPr>
                  <a:t>Probability Density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EB9379-C1EE-4328-A773-763DF658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2" y="1830805"/>
                <a:ext cx="3898696" cy="1291251"/>
              </a:xfrm>
              <a:prstGeom prst="rect">
                <a:avLst/>
              </a:prstGeom>
              <a:blipFill>
                <a:blip r:embed="rId2"/>
                <a:stretch>
                  <a:fillRect l="-125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0DE9C6D-8463-48E5-9176-FA00FD92CB5E}"/>
              </a:ext>
            </a:extLst>
          </p:cNvPr>
          <p:cNvGrpSpPr/>
          <p:nvPr/>
        </p:nvGrpSpPr>
        <p:grpSpPr>
          <a:xfrm>
            <a:off x="5577728" y="1690688"/>
            <a:ext cx="5486400" cy="3657600"/>
            <a:chOff x="4711454" y="1847850"/>
            <a:chExt cx="6923084" cy="43529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EFF8BB-50F2-41BE-9FFB-94E7ACE0B3BB}"/>
                </a:ext>
              </a:extLst>
            </p:cNvPr>
            <p:cNvSpPr/>
            <p:nvPr/>
          </p:nvSpPr>
          <p:spPr>
            <a:xfrm>
              <a:off x="4711454" y="1847850"/>
              <a:ext cx="6923084" cy="4351338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0" name="Picture 309">
              <a:extLst>
                <a:ext uri="{FF2B5EF4-FFF2-40B4-BE49-F238E27FC236}">
                  <a16:creationId xmlns:a16="http://schemas.microsoft.com/office/drawing/2014/main" id="{CE9B109F-C400-4F1A-8099-1991D316F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085" y="1847850"/>
              <a:ext cx="6809822" cy="435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11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7F76-EC0E-4F4F-8216-5EE33A79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811" y="365125"/>
            <a:ext cx="5486400" cy="1325563"/>
          </a:xfrm>
        </p:spPr>
        <p:txBody>
          <a:bodyPr/>
          <a:lstStyle/>
          <a:p>
            <a:r>
              <a:rPr lang="en-US" dirty="0"/>
              <a:t>What is normal?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8EAF-727A-4C8B-8C53-95C7A47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8469-19B1-4D20-8C35-86DB521E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981DC-9529-4EDC-B26C-563DB72DF902}"/>
              </a:ext>
            </a:extLst>
          </p:cNvPr>
          <p:cNvGrpSpPr/>
          <p:nvPr/>
        </p:nvGrpSpPr>
        <p:grpSpPr>
          <a:xfrm>
            <a:off x="838200" y="1823035"/>
            <a:ext cx="5486400" cy="3657600"/>
            <a:chOff x="4711454" y="1847850"/>
            <a:chExt cx="6923084" cy="43529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C2563A-730B-469B-BCFB-724338FF4010}"/>
                </a:ext>
              </a:extLst>
            </p:cNvPr>
            <p:cNvSpPr/>
            <p:nvPr/>
          </p:nvSpPr>
          <p:spPr>
            <a:xfrm>
              <a:off x="4711454" y="1847850"/>
              <a:ext cx="6923084" cy="4351338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83C6B7-76D1-457F-BB26-96350FC9A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085" y="1847850"/>
              <a:ext cx="6809822" cy="435292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1A07E0-6158-442C-9D7F-F1CE5294BA0C}"/>
              </a:ext>
            </a:extLst>
          </p:cNvPr>
          <p:cNvSpPr txBox="1"/>
          <p:nvPr/>
        </p:nvSpPr>
        <p:spPr>
          <a:xfrm>
            <a:off x="6521117" y="1823035"/>
            <a:ext cx="4832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Conceptually, if can define the distribution mathematically, we can calculate the probability of certain 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p(-1 &lt; x &lt; +1)?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p(x &gt;= +2)?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practice, applied researchers let computes do these calculations, but it is very important to understand the concepts.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5B914-AD77-485E-987C-3C17A828C91E}"/>
              </a:ext>
            </a:extLst>
          </p:cNvPr>
          <p:cNvSpPr/>
          <p:nvPr/>
        </p:nvSpPr>
        <p:spPr>
          <a:xfrm>
            <a:off x="3356811" y="1823035"/>
            <a:ext cx="926431" cy="326632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2421A-844D-4D79-B02F-2433C1A8C490}"/>
              </a:ext>
            </a:extLst>
          </p:cNvPr>
          <p:cNvSpPr/>
          <p:nvPr/>
        </p:nvSpPr>
        <p:spPr>
          <a:xfrm>
            <a:off x="4700338" y="1823035"/>
            <a:ext cx="1395662" cy="326632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7F76-EC0E-4F4F-8216-5EE33A79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242" y="365125"/>
            <a:ext cx="3621506" cy="1325563"/>
          </a:xfrm>
        </p:spPr>
        <p:txBody>
          <a:bodyPr/>
          <a:lstStyle/>
          <a:p>
            <a:r>
              <a:rPr lang="en-US" dirty="0"/>
              <a:t>Z-Scores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8EAF-727A-4C8B-8C53-95C7A47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8469-19B1-4D20-8C35-86DB521E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B6030C-6171-4212-AFE2-3491E4512343}"/>
                  </a:ext>
                </a:extLst>
              </p:cNvPr>
              <p:cNvSpPr txBox="1"/>
              <p:nvPr/>
            </p:nvSpPr>
            <p:spPr>
              <a:xfrm>
                <a:off x="2476575" y="1690688"/>
                <a:ext cx="1764907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B6030C-6171-4212-AFE2-3491E4512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75" y="1690688"/>
                <a:ext cx="1764907" cy="737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EB4153C-B8B0-413B-BA75-810F21718A69}"/>
              </a:ext>
            </a:extLst>
          </p:cNvPr>
          <p:cNvSpPr txBox="1"/>
          <p:nvPr/>
        </p:nvSpPr>
        <p:spPr>
          <a:xfrm>
            <a:off x="838200" y="2646948"/>
            <a:ext cx="48407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Z-scores are a way for standardizing the relative positions of scores (X’s) in distributions that have different means (</a:t>
            </a:r>
            <a:r>
              <a:rPr lang="el-GR" dirty="0"/>
              <a:t>μ</a:t>
            </a:r>
            <a:r>
              <a:rPr lang="en-US" dirty="0"/>
              <a:t>) and standard deviations (</a:t>
            </a:r>
            <a:r>
              <a:rPr lang="el-GR" dirty="0"/>
              <a:t>σ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Score or 15, with a mean of 10 and a standard deviation of 2.5? </a:t>
            </a:r>
          </a:p>
          <a:p>
            <a:endParaRPr lang="en-US" dirty="0"/>
          </a:p>
          <a:p>
            <a:r>
              <a:rPr lang="en-US" dirty="0"/>
              <a:t>Score or 130, with a mean of 100 and a standard deviation of 15?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D74274-6033-4E70-BE37-F9F4D4FD5134}"/>
                  </a:ext>
                </a:extLst>
              </p:cNvPr>
              <p:cNvSpPr txBox="1"/>
              <p:nvPr/>
            </p:nvSpPr>
            <p:spPr>
              <a:xfrm>
                <a:off x="7162800" y="3530490"/>
                <a:ext cx="3929922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15−</m:t>
                          </m:r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2.5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D74274-6033-4E70-BE37-F9F4D4FD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530490"/>
                <a:ext cx="3929922" cy="818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6D48F8-0237-4C45-835F-2435C09AFECE}"/>
                  </a:ext>
                </a:extLst>
              </p:cNvPr>
              <p:cNvSpPr txBox="1"/>
              <p:nvPr/>
            </p:nvSpPr>
            <p:spPr>
              <a:xfrm>
                <a:off x="6924754" y="5003335"/>
                <a:ext cx="440601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130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130−</m:t>
                          </m:r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6D48F8-0237-4C45-835F-2435C09AF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754" y="5003335"/>
                <a:ext cx="4406014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88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7F76-EC0E-4F4F-8216-5EE33A79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242" y="365125"/>
            <a:ext cx="3621506" cy="1325563"/>
          </a:xfrm>
        </p:spPr>
        <p:txBody>
          <a:bodyPr/>
          <a:lstStyle/>
          <a:p>
            <a:r>
              <a:rPr lang="en-US" dirty="0"/>
              <a:t>Z-Scores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8EAF-727A-4C8B-8C53-95C7A47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8469-19B1-4D20-8C35-86DB521E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E941E-B7EA-4602-BD18-308CA91BE706}"/>
                  </a:ext>
                </a:extLst>
              </p:cNvPr>
              <p:cNvSpPr txBox="1"/>
              <p:nvPr/>
            </p:nvSpPr>
            <p:spPr>
              <a:xfrm>
                <a:off x="2017446" y="4023437"/>
                <a:ext cx="1563954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E941E-B7EA-4602-BD18-308CA91B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46" y="4023437"/>
                <a:ext cx="1563954" cy="737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E1E97D9-6ADA-496C-8BA1-BE7C946D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31" y="2328361"/>
            <a:ext cx="5714286" cy="38095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6F94B-5D54-4BE9-BEF2-112CEE62F9E4}"/>
              </a:ext>
            </a:extLst>
          </p:cNvPr>
          <p:cNvCxnSpPr/>
          <p:nvPr/>
        </p:nvCxnSpPr>
        <p:spPr>
          <a:xfrm flipV="1">
            <a:off x="9035716" y="2328361"/>
            <a:ext cx="0" cy="320616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DE8908-A30E-44E3-BB06-D92204491324}"/>
              </a:ext>
            </a:extLst>
          </p:cNvPr>
          <p:cNvCxnSpPr/>
          <p:nvPr/>
        </p:nvCxnSpPr>
        <p:spPr>
          <a:xfrm flipV="1">
            <a:off x="9609222" y="2328360"/>
            <a:ext cx="0" cy="3206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98C0E965-CE75-47E9-836C-60B42C60EFCF}"/>
              </a:ext>
            </a:extLst>
          </p:cNvPr>
          <p:cNvSpPr/>
          <p:nvPr/>
        </p:nvSpPr>
        <p:spPr>
          <a:xfrm rot="16200000">
            <a:off x="9285492" y="5332861"/>
            <a:ext cx="73152" cy="548640"/>
          </a:xfrm>
          <a:prstGeom prst="leftBracket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4153C-B8B0-413B-BA75-810F21718A69}"/>
              </a:ext>
            </a:extLst>
          </p:cNvPr>
          <p:cNvSpPr txBox="1"/>
          <p:nvPr/>
        </p:nvSpPr>
        <p:spPr>
          <a:xfrm>
            <a:off x="838200" y="2646948"/>
            <a:ext cx="4840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Z-scores are a way for standardizing the relative positions of scores (X’s) in distributions that have different means (</a:t>
            </a:r>
            <a:r>
              <a:rPr lang="el-GR" dirty="0"/>
              <a:t>μ</a:t>
            </a:r>
            <a:r>
              <a:rPr lang="en-US" dirty="0"/>
              <a:t>) and standard deviations (</a:t>
            </a:r>
            <a:r>
              <a:rPr lang="el-GR" dirty="0"/>
              <a:t>σ</a:t>
            </a:r>
            <a:r>
              <a:rPr lang="en-US" dirty="0"/>
              <a:t>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CD356-D09D-48EC-8253-7BB43826BE8E}"/>
              </a:ext>
            </a:extLst>
          </p:cNvPr>
          <p:cNvSpPr txBox="1"/>
          <p:nvPr/>
        </p:nvSpPr>
        <p:spPr>
          <a:xfrm>
            <a:off x="838199" y="5214555"/>
            <a:ext cx="484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standard deviations above or below the mean are you?  </a:t>
            </a:r>
          </a:p>
        </p:txBody>
      </p:sp>
    </p:spTree>
    <p:extLst>
      <p:ext uri="{BB962C8B-B14F-4D97-AF65-F5344CB8AC3E}">
        <p14:creationId xmlns:p14="http://schemas.microsoft.com/office/powerpoint/2010/main" val="9878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76941" y="1483617"/>
            <a:ext cx="7499350" cy="936104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How likely is a Sample Mean IQ of 103 or greater?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09800" y="2415011"/>
          <a:ext cx="79248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Worksheet" r:id="rId4" imgW="10692384" imgH="5462016" progId="Excel.Sheet.8">
                  <p:embed/>
                </p:oleObj>
              </mc:Choice>
              <mc:Fallback>
                <p:oleObj name="Worksheet" r:id="rId4" imgW="10692384" imgH="5462016" progId="Excel.Shee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15011"/>
                        <a:ext cx="79248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Line 5"/>
          <p:cNvSpPr>
            <a:spLocks noChangeShapeType="1"/>
          </p:cNvSpPr>
          <p:nvPr/>
        </p:nvSpPr>
        <p:spPr bwMode="auto">
          <a:xfrm flipV="1">
            <a:off x="6891130" y="4591878"/>
            <a:ext cx="0" cy="13716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02359" y="1646095"/>
            <a:ext cx="551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ANSWER: It depends on how big the sample is. Larger samples make a 3 point deviation less likely.</a:t>
            </a:r>
            <a:endParaRPr lang="en-CA" b="1" dirty="0">
              <a:solidFill>
                <a:schemeClr val="accent5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86857-28C9-44B6-AA6C-80A02179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8A6-9E0A-4E34-9386-C9FB60036CE7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5FF15-6A1A-4688-AABE-55DB5EE0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901664-971F-4C07-A3B0-0364A047730E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Sampling Distributions of the Mean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14EAD13D-5AEA-4530-AF9E-1CC223C9D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776950"/>
              </p:ext>
            </p:extLst>
          </p:nvPr>
        </p:nvGraphicFramePr>
        <p:xfrm>
          <a:off x="3581400" y="1873171"/>
          <a:ext cx="79248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Worksheet" r:id="rId4" imgW="10692384" imgH="5462016" progId="Excel.Sheet.8">
                  <p:embed/>
                </p:oleObj>
              </mc:Choice>
              <mc:Fallback>
                <p:oleObj name="Worksheet" r:id="rId4" imgW="10692384" imgH="5462016" progId="Excel.Shee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73171"/>
                        <a:ext cx="79248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5">
            <a:extLst>
              <a:ext uri="{FF2B5EF4-FFF2-40B4-BE49-F238E27FC236}">
                <a16:creationId xmlns:a16="http://schemas.microsoft.com/office/drawing/2014/main" id="{854BB9C2-603E-41E5-80FE-CFE22A0D0E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2730" y="4050038"/>
            <a:ext cx="0" cy="13716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38781"/>
            <a:ext cx="9133368" cy="30506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How likely is a Sample Mean IQ of 103 or greater?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98789"/>
            <a:ext cx="2578768" cy="1363277"/>
          </a:xfrm>
        </p:spPr>
        <p:txBody>
          <a:bodyPr>
            <a:noAutofit/>
          </a:bodyPr>
          <a:lstStyle/>
          <a:p>
            <a:r>
              <a:rPr lang="el-GR" sz="2400" dirty="0"/>
              <a:t>μ</a:t>
            </a:r>
            <a:r>
              <a:rPr lang="en-US" sz="2400" dirty="0"/>
              <a:t> = 100</a:t>
            </a:r>
          </a:p>
          <a:p>
            <a:r>
              <a:rPr lang="el-GR" sz="2400" dirty="0"/>
              <a:t>σ</a:t>
            </a:r>
            <a:r>
              <a:rPr lang="en-US" sz="2400" dirty="0"/>
              <a:t> = 15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n = 25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Z = 1.0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P(z&gt;=1) = .1587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endParaRPr lang="en-US" sz="2400" dirty="0">
              <a:solidFill>
                <a:schemeClr val="accent3"/>
              </a:solidFill>
            </a:endParaRPr>
          </a:p>
          <a:p>
            <a:endParaRPr lang="en-US" sz="2400" dirty="0">
              <a:solidFill>
                <a:schemeClr val="accent3"/>
              </a:solidFill>
            </a:endParaRPr>
          </a:p>
          <a:p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5F0E7-EF18-4650-A1E3-48CBAC00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070-EABB-4143-A943-F918E2338982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EA8F1-691A-4618-AFE6-B09DF559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72F5EC-6E73-499C-B578-EFEBD448F622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Sampling Distributions of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1E797-160D-490F-B5A5-869EE9B01A0A}"/>
                  </a:ext>
                </a:extLst>
              </p:cNvPr>
              <p:cNvSpPr txBox="1"/>
              <p:nvPr/>
            </p:nvSpPr>
            <p:spPr>
              <a:xfrm>
                <a:off x="5304052" y="5978201"/>
                <a:ext cx="4479496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103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103−1</m:t>
                          </m:r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=1.00</m:t>
                      </m:r>
                    </m:oMath>
                  </m:oMathPara>
                </a14:m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1E797-160D-490F-B5A5-869EE9B01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52" y="5978201"/>
                <a:ext cx="4479496" cy="756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14EAD13D-5AEA-4530-AF9E-1CC223C9D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873171"/>
          <a:ext cx="79248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Worksheet" r:id="rId4" imgW="10692384" imgH="5462016" progId="Excel.Sheet.8">
                  <p:embed/>
                </p:oleObj>
              </mc:Choice>
              <mc:Fallback>
                <p:oleObj name="Worksheet" r:id="rId4" imgW="10692384" imgH="5462016" progId="Excel.Sheet.8">
                  <p:embed/>
                  <p:pic>
                    <p:nvPicPr>
                      <p:cNvPr id="10" name="Object 2">
                        <a:extLst>
                          <a:ext uri="{FF2B5EF4-FFF2-40B4-BE49-F238E27FC236}">
                            <a16:creationId xmlns:a16="http://schemas.microsoft.com/office/drawing/2014/main" id="{14EAD13D-5AEA-4530-AF9E-1CC223C9D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73171"/>
                        <a:ext cx="79248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5">
            <a:extLst>
              <a:ext uri="{FF2B5EF4-FFF2-40B4-BE49-F238E27FC236}">
                <a16:creationId xmlns:a16="http://schemas.microsoft.com/office/drawing/2014/main" id="{854BB9C2-603E-41E5-80FE-CFE22A0D0E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2730" y="4050038"/>
            <a:ext cx="0" cy="13716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38781"/>
            <a:ext cx="9133368" cy="30506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How likely is a Sample Mean IQ of 103 or greater?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98789"/>
            <a:ext cx="2578768" cy="1363277"/>
          </a:xfrm>
        </p:spPr>
        <p:txBody>
          <a:bodyPr>
            <a:noAutofit/>
          </a:bodyPr>
          <a:lstStyle/>
          <a:p>
            <a:r>
              <a:rPr lang="el-GR" sz="2400" dirty="0"/>
              <a:t>μ</a:t>
            </a:r>
            <a:r>
              <a:rPr lang="en-US" sz="2400" dirty="0"/>
              <a:t> = 100</a:t>
            </a:r>
          </a:p>
          <a:p>
            <a:r>
              <a:rPr lang="el-GR" sz="2400" dirty="0"/>
              <a:t>σ</a:t>
            </a:r>
            <a:r>
              <a:rPr lang="en-US" sz="2400" dirty="0"/>
              <a:t> = 15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n = 100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Z = 2.0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P(z&gt;=2) = .0228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5F0E7-EF18-4650-A1E3-48CBAC00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070-EABB-4143-A943-F918E2338982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EA8F1-691A-4618-AFE6-B09DF559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72F5EC-6E73-499C-B578-EFEBD448F622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Sampling Distributions of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1E797-160D-490F-B5A5-869EE9B01A0A}"/>
                  </a:ext>
                </a:extLst>
              </p:cNvPr>
              <p:cNvSpPr txBox="1"/>
              <p:nvPr/>
            </p:nvSpPr>
            <p:spPr>
              <a:xfrm>
                <a:off x="5304052" y="5978201"/>
                <a:ext cx="4479496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103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103−1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1.5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=2.00</m:t>
                      </m:r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1E797-160D-490F-B5A5-869EE9B01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52" y="5978201"/>
                <a:ext cx="4479496" cy="756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6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14EAD13D-5AEA-4530-AF9E-1CC223C9D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873171"/>
          <a:ext cx="79248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Worksheet" r:id="rId4" imgW="10692384" imgH="5462016" progId="Excel.Sheet.8">
                  <p:embed/>
                </p:oleObj>
              </mc:Choice>
              <mc:Fallback>
                <p:oleObj name="Worksheet" r:id="rId4" imgW="10692384" imgH="5462016" progId="Excel.Sheet.8">
                  <p:embed/>
                  <p:pic>
                    <p:nvPicPr>
                      <p:cNvPr id="10" name="Object 2">
                        <a:extLst>
                          <a:ext uri="{FF2B5EF4-FFF2-40B4-BE49-F238E27FC236}">
                            <a16:creationId xmlns:a16="http://schemas.microsoft.com/office/drawing/2014/main" id="{14EAD13D-5AEA-4530-AF9E-1CC223C9D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73171"/>
                        <a:ext cx="79248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5">
            <a:extLst>
              <a:ext uri="{FF2B5EF4-FFF2-40B4-BE49-F238E27FC236}">
                <a16:creationId xmlns:a16="http://schemas.microsoft.com/office/drawing/2014/main" id="{854BB9C2-603E-41E5-80FE-CFE22A0D0E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2730" y="4050038"/>
            <a:ext cx="0" cy="13716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38781"/>
            <a:ext cx="9133368" cy="30506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How likely is a Sample Mean IQ of 103 or greater?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98789"/>
            <a:ext cx="2578768" cy="1363277"/>
          </a:xfrm>
        </p:spPr>
        <p:txBody>
          <a:bodyPr>
            <a:noAutofit/>
          </a:bodyPr>
          <a:lstStyle/>
          <a:p>
            <a:r>
              <a:rPr lang="el-GR" sz="2400" dirty="0"/>
              <a:t>μ</a:t>
            </a:r>
            <a:r>
              <a:rPr lang="en-US" sz="2400" dirty="0"/>
              <a:t> = 100</a:t>
            </a:r>
          </a:p>
          <a:p>
            <a:r>
              <a:rPr lang="el-GR" sz="2400" dirty="0"/>
              <a:t>σ</a:t>
            </a:r>
            <a:r>
              <a:rPr lang="en-US" sz="2400" dirty="0"/>
              <a:t> = 15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n = 400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Z = 4.0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P(z&gt;=2) &lt; .0001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5F0E7-EF18-4650-A1E3-48CBAC00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070-EABB-4143-A943-F918E2338982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EA8F1-691A-4618-AFE6-B09DF559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72F5EC-6E73-499C-B578-EFEBD448F622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Sampling Distributions of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1E797-160D-490F-B5A5-869EE9B01A0A}"/>
                  </a:ext>
                </a:extLst>
              </p:cNvPr>
              <p:cNvSpPr txBox="1"/>
              <p:nvPr/>
            </p:nvSpPr>
            <p:spPr>
              <a:xfrm>
                <a:off x="5304052" y="5978201"/>
                <a:ext cx="4479496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103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103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1E797-160D-490F-B5A5-869EE9B01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52" y="5978201"/>
                <a:ext cx="4479496" cy="756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75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9475</TotalTime>
  <Words>993</Words>
  <Application>Microsoft Office PowerPoint</Application>
  <PresentationFormat>Widescreen</PresentationFormat>
  <Paragraphs>180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Worksheet</vt:lpstr>
      <vt:lpstr>Research Design and Analysis: Z-Scores and Probability</vt:lpstr>
      <vt:lpstr>What is normal?</vt:lpstr>
      <vt:lpstr>What is normal?</vt:lpstr>
      <vt:lpstr>Z-Scores</vt:lpstr>
      <vt:lpstr>Z-Scores</vt:lpstr>
      <vt:lpstr>How likely is a Sample Mean IQ of 103 or greater? </vt:lpstr>
      <vt:lpstr>How likely is a Sample Mean IQ of 103 or greater?</vt:lpstr>
      <vt:lpstr>How likely is a Sample Mean IQ of 103 or greater?</vt:lpstr>
      <vt:lpstr>How likely is a Sample Mean IQ of 103 or greater?</vt:lpstr>
      <vt:lpstr> What Values of the Mean would occur 95% of the time?</vt:lpstr>
      <vt:lpstr> What Values of the Mean would occur 95% of the time?</vt:lpstr>
      <vt:lpstr>What Values of the Mean would occur 95% of the time?</vt:lpstr>
      <vt:lpstr> What Values of the Mean would occur 95% of the time?</vt:lpstr>
      <vt:lpstr> What Values of the Mean would occur 95% of the time?</vt:lpstr>
      <vt:lpstr> What Values of the Mean would occur 95% of the time?</vt:lpstr>
      <vt:lpstr> What Values of the Mean would occur 95% of the time?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421</cp:revision>
  <dcterms:created xsi:type="dcterms:W3CDTF">2020-09-05T16:34:05Z</dcterms:created>
  <dcterms:modified xsi:type="dcterms:W3CDTF">2020-12-07T18:32:41Z</dcterms:modified>
</cp:coreProperties>
</file>