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404" r:id="rId16"/>
    <p:sldId id="399" r:id="rId17"/>
    <p:sldId id="401" r:id="rId18"/>
    <p:sldId id="402" r:id="rId19"/>
    <p:sldId id="403" r:id="rId20"/>
    <p:sldId id="3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00FFFF"/>
    <a:srgbClr val="FF7B71"/>
    <a:srgbClr val="000000"/>
    <a:srgbClr val="29AF8C"/>
    <a:srgbClr val="00C3C8"/>
    <a:srgbClr val="333333"/>
    <a:srgbClr val="3391AE"/>
    <a:srgbClr val="0D0D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11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8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86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7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3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93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06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58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78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9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7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3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4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2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84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94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85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86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3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D471-DCB4-4762-823C-375657B3A2D1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9075-3234-4FA8-88D8-4626C71860E8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0314-2631-40E4-B2BD-2BFF488AC355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BFE4-15CB-49DF-B5DB-5C5A9A392075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510-8A17-4A97-8B91-6EC1975021D4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7439-0A90-4ACF-B9E2-92A98B3133F3}" type="datetime1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4FD2-FA99-4DC0-9951-FDA4C787A1E4}" type="datetime1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03AB-663D-461C-9616-9EB0281D8FA3}" type="datetime1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7A60-1F12-461F-8ADE-4C61606C9CD2}" type="datetime1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4A3F-36DD-4EED-AA36-B60BA10448AE}" type="datetime1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6EF-562F-4DB7-B062-044603ED0168}" type="datetime1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5463-7882-44C8-8499-C34F9AEA4A06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Research Design and Analysis</a:t>
            </a:r>
            <a:r>
              <a:rPr lang="en-US" sz="4800" dirty="0">
                <a:solidFill>
                  <a:schemeClr val="accent1"/>
                </a:solidFill>
              </a:rPr>
              <a:t>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t-Scores and the t-Distribution.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334C-6463-46B3-A5D7-091FD0BC1F2D}" type="datetime1">
              <a:rPr lang="en-US" smtClean="0"/>
              <a:t>2/12/2021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49475"/>
            <a:ext cx="457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 sample mean?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23428" y="38345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3427" y="351497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10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D0F9BB7-1AD6-4963-A05B-818341838FD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869449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Recall from our previous video lectures that the distribution of sample means is </a:t>
            </a:r>
            <a:r>
              <a:rPr lang="en-US" b="1" dirty="0">
                <a:solidFill>
                  <a:schemeClr val="accent5"/>
                </a:solidFill>
              </a:rPr>
              <a:t>approximately</a:t>
            </a:r>
            <a:r>
              <a:rPr lang="en-US" dirty="0"/>
              <a:t> normal.</a:t>
            </a:r>
          </a:p>
        </p:txBody>
      </p:sp>
    </p:spTree>
    <p:extLst>
      <p:ext uri="{BB962C8B-B14F-4D97-AF65-F5344CB8AC3E}">
        <p14:creationId xmlns:p14="http://schemas.microsoft.com/office/powerpoint/2010/main" val="253975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49475"/>
            <a:ext cx="457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 sample mean?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9366" y="38345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9365" y="351497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9364" y="319537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 = 50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E04B71-F75E-4B3A-909C-31BD5BC3FDD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869449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Recall from our previous video lectures that the distribution of sample means is </a:t>
            </a:r>
            <a:r>
              <a:rPr lang="en-US" b="1" dirty="0">
                <a:solidFill>
                  <a:schemeClr val="accent5"/>
                </a:solidFill>
              </a:rPr>
              <a:t>approximately</a:t>
            </a:r>
            <a:r>
              <a:rPr lang="en-US" dirty="0"/>
              <a:t> normal.</a:t>
            </a:r>
          </a:p>
        </p:txBody>
      </p:sp>
    </p:spTree>
    <p:extLst>
      <p:ext uri="{BB962C8B-B14F-4D97-AF65-F5344CB8AC3E}">
        <p14:creationId xmlns:p14="http://schemas.microsoft.com/office/powerpoint/2010/main" val="371287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49475"/>
            <a:ext cx="457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 sample mean?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9366" y="38345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9365" y="351497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9364" y="319537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 = 50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1780" y="287577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 = ∞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EFF8C7B-AD4F-4958-B2A6-927E7FCEF02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869449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Recall from our previous video lectures that the distribution of sample means is </a:t>
            </a:r>
            <a:r>
              <a:rPr lang="en-US" b="1" dirty="0">
                <a:solidFill>
                  <a:schemeClr val="accent5"/>
                </a:solidFill>
              </a:rPr>
              <a:t>approximately</a:t>
            </a:r>
            <a:r>
              <a:rPr lang="en-US" dirty="0"/>
              <a:t> normal.</a:t>
            </a:r>
          </a:p>
        </p:txBody>
      </p:sp>
    </p:spTree>
    <p:extLst>
      <p:ext uri="{BB962C8B-B14F-4D97-AF65-F5344CB8AC3E}">
        <p14:creationId xmlns:p14="http://schemas.microsoft.com/office/powerpoint/2010/main" val="299452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49475"/>
            <a:ext cx="457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 sample mean?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9366" y="38345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9365" y="351497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9364" y="319537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 = 50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1780" y="287577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 = ∞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5871" y="2875772"/>
            <a:ext cx="40779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new distribution is the </a:t>
            </a:r>
            <a:r>
              <a:rPr lang="en-US" b="1" dirty="0">
                <a:solidFill>
                  <a:schemeClr val="accent2"/>
                </a:solidFill>
              </a:rPr>
              <a:t>t-distribution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It’s shape is similar to the normal distribution, but varies based on number of observations. </a:t>
            </a:r>
          </a:p>
          <a:p>
            <a:endParaRPr lang="en-US" dirty="0"/>
          </a:p>
          <a:p>
            <a:r>
              <a:rPr lang="en-US" dirty="0"/>
              <a:t>As we calculated z-values, we can also calculate </a:t>
            </a:r>
            <a:r>
              <a:rPr lang="en-US" b="1" dirty="0">
                <a:solidFill>
                  <a:schemeClr val="accent2"/>
                </a:solidFill>
              </a:rPr>
              <a:t>t-values</a:t>
            </a:r>
            <a:r>
              <a:rPr lang="en-US" dirty="0"/>
              <a:t>, that tell us how far the sample mean is from the true mean in units of </a:t>
            </a:r>
            <a:r>
              <a:rPr lang="en-US" b="1" dirty="0">
                <a:solidFill>
                  <a:schemeClr val="accent2"/>
                </a:solidFill>
              </a:rPr>
              <a:t>standard error</a:t>
            </a:r>
            <a:r>
              <a:rPr lang="en-US" dirty="0"/>
              <a:t>.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141584-C4D1-4D01-BF13-717779879A0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869449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Recall from our previous video lectures that the distribution of sample means is </a:t>
            </a:r>
            <a:r>
              <a:rPr lang="en-US" b="1" dirty="0">
                <a:solidFill>
                  <a:schemeClr val="accent5"/>
                </a:solidFill>
              </a:rPr>
              <a:t>approximately</a:t>
            </a:r>
            <a:r>
              <a:rPr lang="en-US" dirty="0"/>
              <a:t> normal.</a:t>
            </a:r>
          </a:p>
        </p:txBody>
      </p:sp>
    </p:spTree>
    <p:extLst>
      <p:ext uri="{BB962C8B-B14F-4D97-AF65-F5344CB8AC3E}">
        <p14:creationId xmlns:p14="http://schemas.microsoft.com/office/powerpoint/2010/main" val="349168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t-values.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4077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calculated z-values, we can also calculate </a:t>
            </a:r>
            <a:r>
              <a:rPr lang="en-US" b="1" dirty="0">
                <a:solidFill>
                  <a:schemeClr val="accent2"/>
                </a:solidFill>
              </a:rPr>
              <a:t>t-values</a:t>
            </a:r>
            <a:r>
              <a:rPr lang="en-US" dirty="0"/>
              <a:t>, that tell us how far the sample mean is from the true mean in units of </a:t>
            </a:r>
            <a:r>
              <a:rPr lang="en-US" b="1" dirty="0">
                <a:solidFill>
                  <a:schemeClr val="accent2"/>
                </a:solidFill>
              </a:rPr>
              <a:t>standard error</a:t>
            </a:r>
            <a:r>
              <a:rPr lang="en-US" dirty="0"/>
              <a:t>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38200" y="3821117"/>
                <a:ext cx="1903053" cy="8288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21117"/>
                <a:ext cx="1903053" cy="8288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838200" y="3298000"/>
            <a:ext cx="143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If </a:t>
            </a:r>
            <a:r>
              <a:rPr lang="el-GR" u="sng" dirty="0">
                <a:solidFill>
                  <a:schemeClr val="accent2"/>
                </a:solidFill>
              </a:rPr>
              <a:t>σ</a:t>
            </a:r>
            <a:r>
              <a:rPr lang="en-US" u="sng" dirty="0"/>
              <a:t> is known:</a:t>
            </a:r>
          </a:p>
        </p:txBody>
      </p:sp>
    </p:spTree>
    <p:extLst>
      <p:ext uri="{BB962C8B-B14F-4D97-AF65-F5344CB8AC3E}">
        <p14:creationId xmlns:p14="http://schemas.microsoft.com/office/powerpoint/2010/main" val="386729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t-values.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4077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calculated z-values, we can also calculate </a:t>
            </a:r>
            <a:r>
              <a:rPr lang="en-US" b="1" dirty="0">
                <a:solidFill>
                  <a:schemeClr val="accent2"/>
                </a:solidFill>
              </a:rPr>
              <a:t>t-values</a:t>
            </a:r>
            <a:r>
              <a:rPr lang="en-US" dirty="0"/>
              <a:t>, that tell us how far the sample mean is from the true mean in units of </a:t>
            </a:r>
            <a:r>
              <a:rPr lang="en-US" b="1" dirty="0">
                <a:solidFill>
                  <a:schemeClr val="accent2"/>
                </a:solidFill>
              </a:rPr>
              <a:t>standard error</a:t>
            </a:r>
            <a:r>
              <a:rPr lang="en-US" dirty="0"/>
              <a:t>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38200" y="3821117"/>
                <a:ext cx="1903053" cy="8288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21117"/>
                <a:ext cx="1903053" cy="8288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838200" y="3298000"/>
            <a:ext cx="143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If </a:t>
            </a:r>
            <a:r>
              <a:rPr lang="el-GR" u="sng" dirty="0">
                <a:solidFill>
                  <a:schemeClr val="accent2"/>
                </a:solidFill>
              </a:rPr>
              <a:t>σ</a:t>
            </a:r>
            <a:r>
              <a:rPr lang="en-US" u="sng" dirty="0"/>
              <a:t> is known: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E3D61-A740-48DC-B676-4247B4345CE1}"/>
              </a:ext>
            </a:extLst>
          </p:cNvPr>
          <p:cNvSpPr txBox="1"/>
          <p:nvPr/>
        </p:nvSpPr>
        <p:spPr>
          <a:xfrm>
            <a:off x="6571635" y="1690688"/>
            <a:ext cx="40779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major issue we will face, however, is that the population standard deviation (</a:t>
            </a:r>
            <a:r>
              <a:rPr lang="el-GR" dirty="0">
                <a:solidFill>
                  <a:schemeClr val="accent2"/>
                </a:solidFill>
              </a:rPr>
              <a:t>σ</a:t>
            </a:r>
            <a:r>
              <a:rPr lang="en-US" dirty="0"/>
              <a:t>) is often unknown.</a:t>
            </a:r>
          </a:p>
          <a:p>
            <a:endParaRPr lang="en-US" dirty="0"/>
          </a:p>
          <a:p>
            <a:r>
              <a:rPr lang="en-US" dirty="0"/>
              <a:t>In those cases, we need to estimate </a:t>
            </a:r>
            <a:r>
              <a:rPr lang="el-GR" dirty="0">
                <a:solidFill>
                  <a:schemeClr val="accent2"/>
                </a:solidFill>
              </a:rPr>
              <a:t>σ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using the standard deviation we observe in the sample (</a:t>
            </a:r>
            <a:r>
              <a:rPr lang="en-US" dirty="0">
                <a:solidFill>
                  <a:schemeClr val="accent5"/>
                </a:solidFill>
              </a:rPr>
              <a:t>s</a:t>
            </a:r>
            <a:r>
              <a:rPr lang="en-US" dirty="0"/>
              <a:t>).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1A4D9F-7BD3-434E-9488-748DBF0C2557}"/>
                  </a:ext>
                </a:extLst>
              </p:cNvPr>
              <p:cNvSpPr txBox="1"/>
              <p:nvPr/>
            </p:nvSpPr>
            <p:spPr>
              <a:xfrm>
                <a:off x="6571635" y="4312729"/>
                <a:ext cx="4202382" cy="811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1A4D9F-7BD3-434E-9488-748DBF0C2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635" y="4312729"/>
                <a:ext cx="4202382" cy="811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375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 of observing a sample mean in a </a:t>
            </a:r>
            <a:r>
              <a:rPr lang="en-US" u="sng" dirty="0"/>
              <a:t>t-distribution</a:t>
            </a:r>
            <a:r>
              <a:rPr lang="en-US" dirty="0"/>
              <a:t>, N = 10.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1946787"/>
                <a:ext cx="2705997" cy="2737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dirty="0"/>
                  <a:t>μ</a:t>
                </a:r>
                <a:r>
                  <a:rPr lang="en-US" sz="2400" dirty="0"/>
                  <a:t> = 100</a:t>
                </a:r>
              </a:p>
              <a:p>
                <a:r>
                  <a:rPr lang="el-GR" sz="2400" dirty="0"/>
                  <a:t>σ</a:t>
                </a:r>
                <a:r>
                  <a:rPr lang="en-US" sz="2400" dirty="0"/>
                  <a:t> = ???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accent5"/>
                    </a:solidFill>
                  </a:rPr>
                  <a:t> = 115</a:t>
                </a:r>
              </a:p>
              <a:p>
                <a:r>
                  <a:rPr lang="en-US" sz="2400" dirty="0">
                    <a:solidFill>
                      <a:schemeClr val="accent5"/>
                    </a:solidFill>
                  </a:rPr>
                  <a:t>s = 30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=9.487</m:t>
                      </m:r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(9)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=1.581</m:t>
                      </m:r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6787"/>
                <a:ext cx="2705997" cy="2737544"/>
              </a:xfrm>
              <a:prstGeom prst="rect">
                <a:avLst/>
              </a:prstGeom>
              <a:blipFill>
                <a:blip r:embed="rId3"/>
                <a:stretch>
                  <a:fillRect l="-3612" t="-1782" b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946787"/>
            <a:ext cx="4572000" cy="3810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289452" y="1946787"/>
            <a:ext cx="3583777" cy="3883910"/>
            <a:chOff x="8096946" y="2378950"/>
            <a:chExt cx="3583777" cy="3883910"/>
          </a:xfrm>
        </p:grpSpPr>
        <p:sp>
          <p:nvSpPr>
            <p:cNvPr id="8" name="TextBox 7"/>
            <p:cNvSpPr txBox="1"/>
            <p:nvPr/>
          </p:nvSpPr>
          <p:spPr>
            <a:xfrm>
              <a:off x="8096946" y="2378950"/>
              <a:ext cx="32568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Solve for </a:t>
              </a:r>
              <a:r>
                <a:rPr lang="en-US" sz="2400" b="1" i="1" dirty="0" err="1"/>
                <a:t>pt</a:t>
              </a:r>
              <a:r>
                <a:rPr lang="en-US" sz="2400" b="1" i="1" dirty="0"/>
                <a:t>(1.581, </a:t>
              </a:r>
              <a:r>
                <a:rPr lang="en-US" sz="2400" b="1" i="1" dirty="0" err="1"/>
                <a:t>df</a:t>
              </a:r>
              <a:r>
                <a:rPr lang="en-US" sz="2400" b="1" i="1" dirty="0"/>
                <a:t>=9)</a:t>
              </a:r>
            </a:p>
            <a:p>
              <a:r>
                <a:rPr lang="en-US" sz="2400" b="1" i="1" dirty="0"/>
                <a:t>p = </a:t>
              </a:r>
              <a:r>
                <a:rPr lang="en-US" sz="2400" b="1" i="1" dirty="0">
                  <a:solidFill>
                    <a:srgbClr val="00FFFF"/>
                  </a:solidFill>
                </a:rPr>
                <a:t>0.074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96947" y="3585204"/>
              <a:ext cx="35837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We would expect to observe a t-value of this size or greater about 7.4% of the time due to sampling variability alone, when the sample size is N=10.</a:t>
              </a:r>
              <a:endParaRPr lang="en-US" sz="2400" i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91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 of observing a sample mean in a </a:t>
            </a:r>
            <a:r>
              <a:rPr lang="en-US" u="sng" dirty="0"/>
              <a:t>t-distribution</a:t>
            </a:r>
            <a:r>
              <a:rPr lang="en-US" dirty="0"/>
              <a:t>, N = 50.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1946787"/>
                <a:ext cx="2704395" cy="2737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dirty="0"/>
                  <a:t>μ</a:t>
                </a:r>
                <a:r>
                  <a:rPr lang="en-US" sz="2400" dirty="0"/>
                  <a:t> = 100</a:t>
                </a:r>
              </a:p>
              <a:p>
                <a:r>
                  <a:rPr lang="el-GR" sz="2400" dirty="0"/>
                  <a:t>σ</a:t>
                </a:r>
                <a:r>
                  <a:rPr lang="en-US" sz="2400" dirty="0"/>
                  <a:t> = ???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accent5"/>
                    </a:solidFill>
                  </a:rPr>
                  <a:t> = 115</a:t>
                </a:r>
              </a:p>
              <a:p>
                <a:r>
                  <a:rPr lang="en-US" sz="2400" dirty="0">
                    <a:solidFill>
                      <a:schemeClr val="accent5"/>
                    </a:solidFill>
                  </a:rPr>
                  <a:t>s = 30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=4.243</m:t>
                      </m:r>
                    </m:oMath>
                  </m:oMathPara>
                </a14:m>
                <a:endParaRPr lang="en-US" sz="2400" b="0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(49)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=3.53</m:t>
                    </m:r>
                  </m:oMath>
                </a14:m>
                <a:r>
                  <a:rPr lang="en-US" sz="2400" dirty="0">
                    <a:solidFill>
                      <a:schemeClr val="accent5"/>
                    </a:solidFill>
                  </a:rPr>
                  <a:t>6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6787"/>
                <a:ext cx="2704395" cy="2737544"/>
              </a:xfrm>
              <a:prstGeom prst="rect">
                <a:avLst/>
              </a:prstGeom>
              <a:blipFill>
                <a:blip r:embed="rId3"/>
                <a:stretch>
                  <a:fillRect l="-3612" t="-1782" b="-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8238439" y="2094498"/>
            <a:ext cx="3583777" cy="3514578"/>
            <a:chOff x="8096946" y="2378950"/>
            <a:chExt cx="3583777" cy="3514578"/>
          </a:xfrm>
        </p:grpSpPr>
        <p:sp>
          <p:nvSpPr>
            <p:cNvPr id="8" name="TextBox 7"/>
            <p:cNvSpPr txBox="1"/>
            <p:nvPr/>
          </p:nvSpPr>
          <p:spPr>
            <a:xfrm>
              <a:off x="8096946" y="2378950"/>
              <a:ext cx="34123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Solve for </a:t>
              </a:r>
              <a:r>
                <a:rPr lang="en-US" sz="2400" b="1" i="1" dirty="0" err="1"/>
                <a:t>pt</a:t>
              </a:r>
              <a:r>
                <a:rPr lang="en-US" sz="2400" b="1" i="1" dirty="0"/>
                <a:t>(3.536, </a:t>
              </a:r>
              <a:r>
                <a:rPr lang="en-US" sz="2400" b="1" i="1" dirty="0" err="1"/>
                <a:t>df</a:t>
              </a:r>
              <a:r>
                <a:rPr lang="en-US" sz="2400" b="1" i="1" dirty="0"/>
                <a:t>=49)</a:t>
              </a:r>
            </a:p>
            <a:p>
              <a:r>
                <a:rPr lang="en-US" sz="2400" b="1" i="1" dirty="0"/>
                <a:t>p = </a:t>
              </a:r>
              <a:r>
                <a:rPr lang="en-US" sz="2400" b="1" i="1" dirty="0">
                  <a:solidFill>
                    <a:srgbClr val="00FFFF"/>
                  </a:solidFill>
                </a:rPr>
                <a:t>0.00045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96947" y="3585204"/>
              <a:ext cx="358377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We would expect to observe a t-value of this size or greater &lt; 0.1% of the time due to sampling variability alone, when the sample size is N=50.</a:t>
              </a:r>
              <a:endParaRPr lang="en-US" sz="2400" i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737" y="1946787"/>
            <a:ext cx="457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generalized form of the t-statistic.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199" y="1951213"/>
                <a:ext cx="2289464" cy="8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1213"/>
                <a:ext cx="2289464" cy="869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535A57-75A2-4D77-B0E7-3668A2B3ADCD}"/>
              </a:ext>
            </a:extLst>
          </p:cNvPr>
          <p:cNvSpPr txBox="1"/>
          <p:nvPr/>
        </p:nvSpPr>
        <p:spPr>
          <a:xfrm>
            <a:off x="4304110" y="1834134"/>
            <a:ext cx="7049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t-value we observe in our sample (because it would be different in a different sample), tells us how far our </a:t>
            </a:r>
            <a:r>
              <a:rPr lang="en-US" sz="2400" dirty="0">
                <a:solidFill>
                  <a:schemeClr val="accent2"/>
                </a:solidFill>
              </a:rPr>
              <a:t>estimated value </a:t>
            </a:r>
            <a:r>
              <a:rPr lang="en-US" sz="2400" dirty="0"/>
              <a:t>is away from a </a:t>
            </a:r>
            <a:r>
              <a:rPr lang="en-US" sz="2400" dirty="0">
                <a:solidFill>
                  <a:schemeClr val="accent3"/>
                </a:solidFill>
              </a:rPr>
              <a:t>hypothetical value</a:t>
            </a:r>
            <a:r>
              <a:rPr lang="en-US" sz="2400" dirty="0"/>
              <a:t>, in units of </a:t>
            </a:r>
            <a:r>
              <a:rPr lang="en-US" sz="2400" dirty="0">
                <a:solidFill>
                  <a:schemeClr val="accent5"/>
                </a:solidFill>
              </a:rPr>
              <a:t>standard error</a:t>
            </a:r>
            <a:r>
              <a:rPr lang="en-US" sz="2400" dirty="0"/>
              <a:t>. 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782BC-8C0D-4423-957F-C9F71AE2E597}"/>
              </a:ext>
            </a:extLst>
          </p:cNvPr>
          <p:cNvSpPr txBox="1"/>
          <p:nvPr/>
        </p:nvSpPr>
        <p:spPr>
          <a:xfrm>
            <a:off x="838199" y="3590033"/>
            <a:ext cx="10515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instance, we might </a:t>
            </a:r>
            <a:r>
              <a:rPr lang="en-US" sz="2400" dirty="0">
                <a:solidFill>
                  <a:schemeClr val="accent3"/>
                </a:solidFill>
              </a:rPr>
              <a:t>assume</a:t>
            </a:r>
            <a:r>
              <a:rPr lang="en-US" sz="2400" dirty="0"/>
              <a:t> that the mean resting heart rate is </a:t>
            </a:r>
            <a:r>
              <a:rPr lang="en-US" sz="2400" dirty="0">
                <a:solidFill>
                  <a:schemeClr val="accent3"/>
                </a:solidFill>
              </a:rPr>
              <a:t>68 bpm </a:t>
            </a:r>
            <a:r>
              <a:rPr lang="en-US" sz="2400" dirty="0"/>
              <a:t>for healthy young adults.</a:t>
            </a:r>
          </a:p>
          <a:p>
            <a:endParaRPr lang="en-US" sz="2400" dirty="0"/>
          </a:p>
          <a:p>
            <a:r>
              <a:rPr lang="en-US" sz="2400" dirty="0"/>
              <a:t>If we </a:t>
            </a:r>
            <a:r>
              <a:rPr lang="en-US" sz="2400" dirty="0">
                <a:solidFill>
                  <a:schemeClr val="accent2"/>
                </a:solidFill>
              </a:rPr>
              <a:t>observe</a:t>
            </a:r>
            <a:r>
              <a:rPr lang="en-US" sz="2400" dirty="0"/>
              <a:t> a mean heart rate of </a:t>
            </a:r>
            <a:r>
              <a:rPr lang="en-US" sz="2400" dirty="0">
                <a:solidFill>
                  <a:schemeClr val="accent2"/>
                </a:solidFill>
              </a:rPr>
              <a:t>60 bpm </a:t>
            </a:r>
            <a:r>
              <a:rPr lang="en-US" sz="2400" dirty="0"/>
              <a:t>in a random sample of young adults, how likely is it that result occurred due to sampling variability alone? </a:t>
            </a:r>
            <a:endParaRPr lang="en-US" sz="24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8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generalized form of the t-statistic.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200" y="1902038"/>
                <a:ext cx="2289464" cy="8288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68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2038"/>
                <a:ext cx="2289464" cy="8288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535A57-75A2-4D77-B0E7-3668A2B3ADCD}"/>
              </a:ext>
            </a:extLst>
          </p:cNvPr>
          <p:cNvSpPr txBox="1"/>
          <p:nvPr/>
        </p:nvSpPr>
        <p:spPr>
          <a:xfrm>
            <a:off x="4304112" y="1902038"/>
            <a:ext cx="7049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It depends! </a:t>
            </a:r>
            <a:r>
              <a:rPr lang="en-US" altLang="ja-JP" sz="2400" dirty="0"/>
              <a:t>¯\_(</a:t>
            </a:r>
            <a:r>
              <a:rPr lang="ja-JP" altLang="en-US" sz="2400" dirty="0"/>
              <a:t>ツ</a:t>
            </a:r>
            <a:r>
              <a:rPr lang="en-US" altLang="ja-JP" sz="2400" dirty="0"/>
              <a:t>)_/¯</a:t>
            </a:r>
            <a:endParaRPr lang="en-US" sz="2400" b="1" dirty="0"/>
          </a:p>
          <a:p>
            <a:endParaRPr lang="en-US" sz="2400" i="1" dirty="0">
              <a:solidFill>
                <a:srgbClr val="00B0F0"/>
              </a:solidFill>
            </a:endParaRPr>
          </a:p>
          <a:p>
            <a:r>
              <a:rPr lang="en-US" sz="2400" dirty="0"/>
              <a:t>How large is our sample? How variable is our sample?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782BC-8C0D-4423-957F-C9F71AE2E597}"/>
                  </a:ext>
                </a:extLst>
              </p:cNvPr>
              <p:cNvSpPr txBox="1"/>
              <p:nvPr/>
            </p:nvSpPr>
            <p:spPr>
              <a:xfrm>
                <a:off x="848957" y="3310329"/>
                <a:ext cx="1051559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same difference could lead us to very different conclusions.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instance, if 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s = 12 </a:t>
                </a:r>
                <a:r>
                  <a:rPr lang="en-US" sz="2400" dirty="0"/>
                  <a:t>and 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n = 5</a:t>
                </a:r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−1.49</m:t>
                    </m:r>
                  </m:oMath>
                </a14:m>
                <a:r>
                  <a:rPr lang="en-US" sz="2400" i="1" dirty="0"/>
                  <a:t>.</a:t>
                </a:r>
              </a:p>
              <a:p>
                <a:endParaRPr lang="en-US" sz="2400" i="1" dirty="0"/>
              </a:p>
              <a:p>
                <a:r>
                  <a:rPr lang="en-US" sz="2400" dirty="0"/>
                  <a:t>But if 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s = 12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and 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n = 20</a:t>
                </a:r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2.98</m:t>
                    </m:r>
                  </m:oMath>
                </a14:m>
                <a:r>
                  <a:rPr lang="en-US" sz="2400" i="1" dirty="0"/>
                  <a:t>.</a:t>
                </a:r>
              </a:p>
              <a:p>
                <a:endParaRPr lang="en-US" sz="2400" i="1" dirty="0"/>
              </a:p>
              <a:p>
                <a:r>
                  <a:rPr lang="en-US" sz="2400" i="1" dirty="0"/>
                  <a:t>Thus, the “surprise-value” of an effect depends on the size of the effect, the variability of the data, and the size of our sample.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782BC-8C0D-4423-957F-C9F71AE2E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57" y="3310329"/>
                <a:ext cx="10515599" cy="3046988"/>
              </a:xfrm>
              <a:prstGeom prst="rect">
                <a:avLst/>
              </a:prstGeom>
              <a:blipFill>
                <a:blip r:embed="rId4"/>
                <a:stretch>
                  <a:fillRect l="-870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74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probability of </a:t>
            </a:r>
            <a:r>
              <a:rPr lang="en-US" u="sng" dirty="0"/>
              <a:t>an event</a:t>
            </a:r>
            <a:r>
              <a:rPr lang="en-US" dirty="0"/>
              <a:t> in the </a:t>
            </a:r>
            <a:r>
              <a:rPr lang="en-US" u="sng" dirty="0"/>
              <a:t>normal</a:t>
            </a:r>
            <a:r>
              <a:rPr lang="en-US" dirty="0"/>
              <a:t> distribution.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8876"/>
            <a:ext cx="5029200" cy="419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11516" y="2429603"/>
            <a:ext cx="1112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μ</a:t>
            </a:r>
            <a:r>
              <a:rPr lang="en-US" sz="2400" dirty="0"/>
              <a:t> = 100</a:t>
            </a:r>
          </a:p>
          <a:p>
            <a:r>
              <a:rPr lang="el-GR" sz="2400" dirty="0"/>
              <a:t>σ</a:t>
            </a:r>
            <a:r>
              <a:rPr lang="en-US" sz="2400" dirty="0"/>
              <a:t> = 15</a:t>
            </a:r>
          </a:p>
        </p:txBody>
      </p:sp>
    </p:spTree>
    <p:extLst>
      <p:ext uri="{BB962C8B-B14F-4D97-AF65-F5344CB8AC3E}">
        <p14:creationId xmlns:p14="http://schemas.microsoft.com/office/powerpoint/2010/main" val="993146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71"/>
          <p:cNvSpPr>
            <a:spLocks noChangeArrowheads="1"/>
          </p:cNvSpPr>
          <p:nvPr/>
        </p:nvSpPr>
        <p:spPr bwMode="auto">
          <a:xfrm>
            <a:off x="5708651" y="3741739"/>
            <a:ext cx="733425" cy="928687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72"/>
          <p:cNvSpPr>
            <a:spLocks noChangeArrowheads="1"/>
          </p:cNvSpPr>
          <p:nvPr/>
        </p:nvSpPr>
        <p:spPr bwMode="auto">
          <a:xfrm rot="-409178">
            <a:off x="2249489" y="3298826"/>
            <a:ext cx="7585075" cy="404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273"/>
          <p:cNvSpPr txBox="1">
            <a:spLocks noChangeArrowheads="1"/>
          </p:cNvSpPr>
          <p:nvPr/>
        </p:nvSpPr>
        <p:spPr bwMode="auto">
          <a:xfrm rot="-420000">
            <a:off x="2331342" y="3036422"/>
            <a:ext cx="1942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Sample Size</a:t>
            </a:r>
          </a:p>
        </p:txBody>
      </p:sp>
      <p:sp>
        <p:nvSpPr>
          <p:cNvPr id="5" name="Text Box 274"/>
          <p:cNvSpPr txBox="1">
            <a:spLocks noChangeArrowheads="1"/>
          </p:cNvSpPr>
          <p:nvPr/>
        </p:nvSpPr>
        <p:spPr bwMode="auto">
          <a:xfrm rot="-420000">
            <a:off x="2997688" y="2306172"/>
            <a:ext cx="1684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Effect Size</a:t>
            </a:r>
          </a:p>
        </p:txBody>
      </p:sp>
      <p:sp>
        <p:nvSpPr>
          <p:cNvPr id="6" name="Text Box 275"/>
          <p:cNvSpPr txBox="1">
            <a:spLocks noChangeArrowheads="1"/>
          </p:cNvSpPr>
          <p:nvPr/>
        </p:nvSpPr>
        <p:spPr bwMode="auto">
          <a:xfrm rot="-420000">
            <a:off x="8079729" y="2379197"/>
            <a:ext cx="1472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Variance</a:t>
            </a:r>
          </a:p>
        </p:txBody>
      </p:sp>
      <p:sp>
        <p:nvSpPr>
          <p:cNvPr id="7" name="Text Box 276"/>
          <p:cNvSpPr txBox="1">
            <a:spLocks noChangeArrowheads="1"/>
          </p:cNvSpPr>
          <p:nvPr/>
        </p:nvSpPr>
        <p:spPr bwMode="auto">
          <a:xfrm>
            <a:off x="7008813" y="5405439"/>
            <a:ext cx="11078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Math!</a:t>
            </a:r>
          </a:p>
        </p:txBody>
      </p:sp>
      <p:cxnSp>
        <p:nvCxnSpPr>
          <p:cNvPr id="8" name="AutoShape 277"/>
          <p:cNvCxnSpPr>
            <a:cxnSpLocks noChangeShapeType="1"/>
            <a:stCxn id="7" idx="1"/>
            <a:endCxn id="2" idx="3"/>
          </p:cNvCxnSpPr>
          <p:nvPr/>
        </p:nvCxnSpPr>
        <p:spPr bwMode="auto">
          <a:xfrm rot="10800000">
            <a:off x="6075365" y="4670427"/>
            <a:ext cx="933449" cy="996623"/>
          </a:xfrm>
          <a:prstGeom prst="curvedConnector2">
            <a:avLst/>
          </a:prstGeom>
          <a:noFill/>
          <a:ln w="9525">
            <a:solidFill>
              <a:schemeClr val="accent6"/>
            </a:solidFill>
            <a:round/>
            <a:headEnd/>
            <a:tailEnd type="arrow" w="lg" len="lg"/>
          </a:ln>
        </p:spPr>
      </p:cxnSp>
      <p:sp>
        <p:nvSpPr>
          <p:cNvPr id="15" name="Rounded Rectangle 14"/>
          <p:cNvSpPr/>
          <p:nvPr/>
        </p:nvSpPr>
        <p:spPr>
          <a:xfrm>
            <a:off x="2842934" y="5301657"/>
            <a:ext cx="3109051" cy="9966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What kind of statistics would we expect due to sampling variability alone?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A04D8CE-76A6-4628-8020-3DEE7137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40C-0F25-4DC3-83B3-87CB87A71BF5}" type="datetime1">
              <a:rPr lang="en-US" smtClean="0"/>
              <a:t>2/12/2021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6DDA718-3BD1-4231-888C-9BAE408D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F4BFBB-4F5E-49CA-8F6C-E34EB64D29E2}"/>
                  </a:ext>
                </a:extLst>
              </p:cNvPr>
              <p:cNvSpPr txBox="1"/>
              <p:nvPr/>
            </p:nvSpPr>
            <p:spPr>
              <a:xfrm>
                <a:off x="3826042" y="646115"/>
                <a:ext cx="4572000" cy="811632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F4BFBB-4F5E-49CA-8F6C-E34EB64D2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042" y="646115"/>
                <a:ext cx="4572000" cy="811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8876"/>
            <a:ext cx="5029200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probability of </a:t>
            </a:r>
            <a:r>
              <a:rPr lang="en-US" u="sng" dirty="0"/>
              <a:t>an event</a:t>
            </a:r>
            <a:r>
              <a:rPr lang="en-US" dirty="0"/>
              <a:t> in the </a:t>
            </a:r>
            <a:r>
              <a:rPr lang="en-US" u="sng" dirty="0"/>
              <a:t>normal</a:t>
            </a:r>
            <a:r>
              <a:rPr lang="en-US" dirty="0"/>
              <a:t> distribution.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76984" y="2477729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μ</a:t>
            </a:r>
            <a:r>
              <a:rPr lang="en-US" sz="2400" dirty="0"/>
              <a:t> = 100</a:t>
            </a:r>
          </a:p>
          <a:p>
            <a:r>
              <a:rPr lang="el-GR" sz="2400" dirty="0"/>
              <a:t>σ</a:t>
            </a:r>
            <a:r>
              <a:rPr lang="en-US" sz="2400" dirty="0"/>
              <a:t> = 15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x = 130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4225" y="1947238"/>
            <a:ext cx="262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is p(x ≥ 130)?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1901" y="2477729"/>
            <a:ext cx="4284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Empirical</a:t>
            </a:r>
            <a:r>
              <a:rPr lang="en-US" sz="2400" dirty="0"/>
              <a:t> (if we have data): count the number of observations ≥ 130, divide by total number.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61901" y="4234265"/>
            <a:ext cx="4284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Theoretical</a:t>
            </a:r>
            <a:r>
              <a:rPr lang="en-US" sz="2400" dirty="0"/>
              <a:t> (if we know the distribution): integrate to find the area under the curve ≥ 130, divide by total area.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9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8876"/>
            <a:ext cx="5029200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probability of </a:t>
            </a:r>
            <a:r>
              <a:rPr lang="en-US" u="sng" dirty="0"/>
              <a:t>an event</a:t>
            </a:r>
            <a:r>
              <a:rPr lang="en-US" dirty="0"/>
              <a:t> in the </a:t>
            </a:r>
            <a:r>
              <a:rPr lang="en-US" u="sng" dirty="0"/>
              <a:t>normal</a:t>
            </a:r>
            <a:r>
              <a:rPr lang="en-US" dirty="0"/>
              <a:t> distribution.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64947" y="2477729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μ</a:t>
            </a:r>
            <a:r>
              <a:rPr lang="en-US" sz="2400" dirty="0"/>
              <a:t> = 100</a:t>
            </a:r>
          </a:p>
          <a:p>
            <a:r>
              <a:rPr lang="el-GR" sz="2400" dirty="0"/>
              <a:t>σ</a:t>
            </a:r>
            <a:r>
              <a:rPr lang="en-US" sz="2400" dirty="0"/>
              <a:t> = 15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x = 130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81718" y="1947238"/>
            <a:ext cx="262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is p(x ≥ 130)?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9394" y="4234265"/>
            <a:ext cx="4284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Theoretical</a:t>
            </a:r>
            <a:r>
              <a:rPr lang="en-US" sz="2400" dirty="0"/>
              <a:t> (if we know the distribution): integrate to find the area under the curve ≥ 130, divide by total area.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940031" y="4547871"/>
            <a:ext cx="2543132" cy="1256054"/>
            <a:chOff x="4463977" y="6004619"/>
            <a:chExt cx="2543132" cy="12560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904194" y="6004619"/>
                  <a:ext cx="1662699" cy="7034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194" y="6004619"/>
                  <a:ext cx="1662699" cy="7034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4463977" y="6799008"/>
              <a:ext cx="254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Solve for </a:t>
              </a:r>
              <a:r>
                <a:rPr lang="en-US" sz="2400" b="1" i="1" dirty="0" err="1"/>
                <a:t>pnorm</a:t>
              </a:r>
              <a:r>
                <a:rPr lang="en-US" sz="2400" b="1" i="1" dirty="0"/>
                <a:t>(z)</a:t>
              </a:r>
              <a:endParaRPr lang="en-US" sz="2400" b="1" i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69561E4-C195-420B-84BC-9C780F51A2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</a:blip>
          <a:srcRect l="20255" t="11130" r="12184" b="20520"/>
          <a:stretch/>
        </p:blipFill>
        <p:spPr>
          <a:xfrm>
            <a:off x="1600199" y="2328920"/>
            <a:ext cx="3770665" cy="286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-0.00143 -0.252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8876"/>
            <a:ext cx="5029200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probability of </a:t>
            </a:r>
            <a:r>
              <a:rPr lang="en-US" u="sng" dirty="0"/>
              <a:t>an event</a:t>
            </a:r>
            <a:r>
              <a:rPr lang="en-US" dirty="0"/>
              <a:t> in the </a:t>
            </a:r>
            <a:r>
              <a:rPr lang="en-US" u="sng" dirty="0"/>
              <a:t>normal</a:t>
            </a:r>
            <a:r>
              <a:rPr lang="en-US" dirty="0"/>
              <a:t> distribution.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89003" y="2477729"/>
            <a:ext cx="11128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μ</a:t>
            </a:r>
            <a:r>
              <a:rPr lang="en-US" sz="2400" dirty="0"/>
              <a:t> = 100</a:t>
            </a:r>
          </a:p>
          <a:p>
            <a:r>
              <a:rPr lang="el-GR" sz="2400" dirty="0"/>
              <a:t>σ</a:t>
            </a:r>
            <a:r>
              <a:rPr lang="en-US" sz="2400" dirty="0"/>
              <a:t> = 15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x = 130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z = 2.0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81718" y="1947238"/>
            <a:ext cx="262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is p(x ≥ 130)?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2746" y="2576965"/>
            <a:ext cx="4284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Theoretical</a:t>
            </a:r>
            <a:r>
              <a:rPr lang="en-US" sz="2400" dirty="0"/>
              <a:t> (if we know the distribution): integrate to find the area under the curve ≥ 130, divide by total area.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62747" y="4404875"/>
            <a:ext cx="3878129" cy="1625386"/>
            <a:chOff x="4463977" y="6004619"/>
            <a:chExt cx="2298408" cy="16253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904194" y="6004619"/>
                  <a:ext cx="1858191" cy="7034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(130−100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=2.0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194" y="6004619"/>
                  <a:ext cx="1858191" cy="7034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4463977" y="6799008"/>
              <a:ext cx="16601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Solve for </a:t>
              </a:r>
              <a:r>
                <a:rPr lang="en-US" sz="2400" b="1" i="1" dirty="0" err="1"/>
                <a:t>pnorm</a:t>
              </a:r>
              <a:r>
                <a:rPr lang="en-US" sz="2400" b="1" i="1" dirty="0"/>
                <a:t>(2.0)</a:t>
              </a:r>
            </a:p>
            <a:p>
              <a:r>
                <a:rPr lang="en-US" sz="2400" b="1" i="1" dirty="0"/>
                <a:t>p(z ≥ 2.0) = </a:t>
              </a:r>
              <a:r>
                <a:rPr lang="en-US" sz="2400" b="1" i="1" dirty="0">
                  <a:solidFill>
                    <a:srgbClr val="00FFFF"/>
                  </a:solidFill>
                </a:rPr>
                <a:t>0.023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72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 sample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from our previous video lectures that the distribution of sample means is </a:t>
            </a:r>
            <a:r>
              <a:rPr lang="en-US" b="1" dirty="0">
                <a:solidFill>
                  <a:schemeClr val="accent5"/>
                </a:solidFill>
              </a:rPr>
              <a:t>approximately</a:t>
            </a:r>
            <a:r>
              <a:rPr lang="en-US" dirty="0"/>
              <a:t> normal.</a:t>
            </a:r>
          </a:p>
          <a:p>
            <a:pPr lvl="1"/>
            <a:r>
              <a:rPr lang="en-US" dirty="0"/>
              <a:t>This is true even if the parent distribution is not normally distributed.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 as we showed, this distribution becomes more normal the larger our sample size gets.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allows us to calculate the probability of observing a sample mean in a very useful way!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6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 sample mean?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365-48B9-4CE9-9604-727AE8FB1773}" type="datetime1">
              <a:rPr lang="en-US" smtClean="0"/>
              <a:t>2/12/2021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9519"/>
            <a:ext cx="36576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130187"/>
            <a:ext cx="190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Parent Population</a:t>
            </a:r>
          </a:p>
        </p:txBody>
      </p:sp>
    </p:spTree>
    <p:extLst>
      <p:ext uri="{BB962C8B-B14F-4D97-AF65-F5344CB8AC3E}">
        <p14:creationId xmlns:p14="http://schemas.microsoft.com/office/powerpoint/2010/main" val="355735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 sample mean?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365-48B9-4CE9-9604-727AE8FB1773}" type="datetime1">
              <a:rPr lang="en-US" smtClean="0"/>
              <a:t>2/12/2021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9519"/>
            <a:ext cx="36576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130187"/>
            <a:ext cx="190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Parent Population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428" y="1453316"/>
            <a:ext cx="2857143" cy="2857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16729"/>
          <a:stretch/>
        </p:blipFill>
        <p:spPr>
          <a:xfrm>
            <a:off x="4667427" y="3864333"/>
            <a:ext cx="2857143" cy="2379152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 flipV="1">
            <a:off x="4495800" y="2881888"/>
            <a:ext cx="171628" cy="114163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4495800" y="4023519"/>
            <a:ext cx="171627" cy="103039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09027" y="1278709"/>
                <a:ext cx="1903053" cy="703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027" y="1278709"/>
                <a:ext cx="1903053" cy="7034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762707" y="2071228"/>
            <a:ext cx="37956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problem is that </a:t>
            </a:r>
            <a:r>
              <a:rPr lang="el-GR" sz="2400" dirty="0"/>
              <a:t>σ</a:t>
            </a:r>
            <a:r>
              <a:rPr lang="en-US" sz="2400" dirty="0"/>
              <a:t> for the sampling distribution varies as a function sample size.</a:t>
            </a:r>
          </a:p>
          <a:p>
            <a:pPr algn="ctr"/>
            <a:endParaRPr lang="en-US" sz="2400" i="1" dirty="0">
              <a:solidFill>
                <a:srgbClr val="FF0000"/>
              </a:solidFill>
            </a:endParaRPr>
          </a:p>
          <a:p>
            <a:pPr algn="ctr"/>
            <a:r>
              <a:rPr lang="en-US" sz="2400" i="1" dirty="0"/>
              <a:t>Specifically,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218973" y="4019560"/>
                <a:ext cx="2883151" cy="699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𝑆𝐸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973" y="4019560"/>
                <a:ext cx="2883151" cy="6991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762705" y="4739836"/>
                <a:ext cx="379568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This special case of the standard deviation is referred to as the standard error of the mean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</m:oMath>
                </a14:m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705" y="4739836"/>
                <a:ext cx="3795689" cy="1569660"/>
              </a:xfrm>
              <a:prstGeom prst="rect">
                <a:avLst/>
              </a:prstGeom>
              <a:blipFill>
                <a:blip r:embed="rId8"/>
                <a:stretch>
                  <a:fillRect t="-3113" r="-482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495800" y="1321356"/>
            <a:ext cx="3122009" cy="369332"/>
          </a:xfrm>
          <a:prstGeom prst="rect">
            <a:avLst/>
          </a:prstGeom>
          <a:solidFill>
            <a:srgbClr val="1A1A1A"/>
          </a:solidFill>
        </p:spPr>
        <p:txBody>
          <a:bodyPr wrap="none" rtlCol="0">
            <a:spAutoFit/>
          </a:bodyPr>
          <a:lstStyle/>
          <a:p>
            <a:r>
              <a:rPr lang="en-US" b="1" u="sng" dirty="0"/>
              <a:t>Distributions of Sample Means</a:t>
            </a:r>
          </a:p>
        </p:txBody>
      </p:sp>
    </p:spTree>
    <p:extLst>
      <p:ext uri="{BB962C8B-B14F-4D97-AF65-F5344CB8AC3E}">
        <p14:creationId xmlns:p14="http://schemas.microsoft.com/office/powerpoint/2010/main" val="60169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49475"/>
            <a:ext cx="457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 sample mean?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9366" y="38345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9449"/>
          </a:xfrm>
          <a:solidFill>
            <a:srgbClr val="1A1A1A"/>
          </a:solidFill>
        </p:spPr>
        <p:txBody>
          <a:bodyPr/>
          <a:lstStyle/>
          <a:p>
            <a:r>
              <a:rPr lang="en-US" dirty="0"/>
              <a:t>Recall from our previous video lectures that the distribution of sample means is </a:t>
            </a:r>
            <a:r>
              <a:rPr lang="en-US" b="1" dirty="0">
                <a:solidFill>
                  <a:schemeClr val="accent5"/>
                </a:solidFill>
              </a:rPr>
              <a:t>approximately</a:t>
            </a:r>
            <a:r>
              <a:rPr lang="en-US" dirty="0"/>
              <a:t> normal.</a:t>
            </a:r>
          </a:p>
        </p:txBody>
      </p:sp>
    </p:spTree>
    <p:extLst>
      <p:ext uri="{BB962C8B-B14F-4D97-AF65-F5344CB8AC3E}">
        <p14:creationId xmlns:p14="http://schemas.microsoft.com/office/powerpoint/2010/main" val="20264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9461</TotalTime>
  <Words>1186</Words>
  <Application>Microsoft Office PowerPoint</Application>
  <PresentationFormat>Widescreen</PresentationFormat>
  <Paragraphs>199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Research Design and Analysis: t-Scores and the t-Distribution.</vt:lpstr>
      <vt:lpstr>Finding the probability of an event in the normal distribution. </vt:lpstr>
      <vt:lpstr>Finding the probability of an event in the normal distribution. </vt:lpstr>
      <vt:lpstr>Finding the probability of an event in the normal distribution. </vt:lpstr>
      <vt:lpstr>Finding the probability of an event in the normal distribution. </vt:lpstr>
      <vt:lpstr>What about a sample mean?</vt:lpstr>
      <vt:lpstr>What about a sample mean?</vt:lpstr>
      <vt:lpstr>What about a sample mean?</vt:lpstr>
      <vt:lpstr>What about a sample mean?</vt:lpstr>
      <vt:lpstr>What about a sample mean?</vt:lpstr>
      <vt:lpstr>What about a sample mean?</vt:lpstr>
      <vt:lpstr>What about a sample mean?</vt:lpstr>
      <vt:lpstr>What about a sample mean?</vt:lpstr>
      <vt:lpstr>Calculating t-values.</vt:lpstr>
      <vt:lpstr>Calculating t-values.</vt:lpstr>
      <vt:lpstr>What is probability of observing a sample mean in a t-distribution, N = 10. </vt:lpstr>
      <vt:lpstr>What is probability of observing a sample mean in a t-distribution, N = 50. </vt:lpstr>
      <vt:lpstr>A generalized form of the t-statistic.</vt:lpstr>
      <vt:lpstr>A generalized form of the t-statistic.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423</cp:revision>
  <dcterms:created xsi:type="dcterms:W3CDTF">2020-09-05T16:34:05Z</dcterms:created>
  <dcterms:modified xsi:type="dcterms:W3CDTF">2021-02-12T20:19:27Z</dcterms:modified>
</cp:coreProperties>
</file>