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58" r:id="rId3"/>
    <p:sldId id="297" r:id="rId4"/>
    <p:sldId id="259" r:id="rId5"/>
    <p:sldId id="360" r:id="rId6"/>
    <p:sldId id="361" r:id="rId7"/>
    <p:sldId id="359" r:id="rId8"/>
    <p:sldId id="362" r:id="rId9"/>
    <p:sldId id="363" r:id="rId10"/>
    <p:sldId id="365" r:id="rId11"/>
    <p:sldId id="366" r:id="rId12"/>
    <p:sldId id="367" r:id="rId13"/>
    <p:sldId id="364" r:id="rId14"/>
    <p:sldId id="368" r:id="rId15"/>
    <p:sldId id="303" r:id="rId16"/>
    <p:sldId id="304" r:id="rId17"/>
    <p:sldId id="305" r:id="rId18"/>
    <p:sldId id="369" r:id="rId19"/>
    <p:sldId id="370" r:id="rId20"/>
    <p:sldId id="306" r:id="rId21"/>
    <p:sldId id="371" r:id="rId22"/>
    <p:sldId id="372" r:id="rId23"/>
    <p:sldId id="373" r:id="rId24"/>
    <p:sldId id="374" r:id="rId25"/>
    <p:sldId id="375" r:id="rId26"/>
    <p:sldId id="376" r:id="rId27"/>
    <p:sldId id="3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7B71"/>
    <a:srgbClr val="000000"/>
    <a:srgbClr val="29AF8C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8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25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08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5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3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1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0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4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7262-7994-46C6-A73C-BB67C16C032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7D34-3B72-4C3A-BCEC-CF5FE2A1190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3356-EF2A-46BC-AFE0-D52180BBDCF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306-240F-4833-A314-E21EE014307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96A5-FEB6-4A64-9E85-68E1D754BDE3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69F2-E4FE-4F2F-A7AD-9762F87F2110}" type="datetime1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1F5F-D643-4D66-8EFC-10CFCEC68AA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126-BB9C-4FA1-BBD0-581BCC091297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4DB3-C001-4720-801A-6D775167575D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0F2D-ED95-42FE-BBD0-B29B1204E264}" type="datetime1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F3FE-B41B-47A9-B877-06F36BD60F74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The Null Hypothesis Significance Test.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0F0-BBE7-4D1C-9B22-03266CF7AC06}" type="datetime1">
              <a:rPr lang="en-US" smtClean="0"/>
              <a:t>12/11/2020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14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So what makes a result “significant”?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7EAE-571C-43F4-B3FA-609B3BE7A75A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80C8C-BD5D-4ADF-92CB-4389F6636C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1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“Significance” in this case, is really just short hand for “statistically interesting”.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7728710" y="6233696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857463-4E16-4114-91EF-07482FCE6A71}"/>
              </a:ext>
            </a:extLst>
          </p:cNvPr>
          <p:cNvSpPr/>
          <p:nvPr/>
        </p:nvSpPr>
        <p:spPr>
          <a:xfrm>
            <a:off x="8649183" y="5261003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C8C2CD-6EC7-4EA8-A3D0-61AE51B5A659}"/>
              </a:ext>
            </a:extLst>
          </p:cNvPr>
          <p:cNvSpPr txBox="1">
            <a:spLocks/>
          </p:cNvSpPr>
          <p:nvPr/>
        </p:nvSpPr>
        <p:spPr>
          <a:xfrm>
            <a:off x="870284" y="2563159"/>
            <a:ext cx="4543927" cy="3563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So, let’s say that observed a mean 0.1. Is that statistically interesting? </a:t>
            </a:r>
          </a:p>
          <a:p>
            <a:endParaRPr lang="en-US" sz="2400" dirty="0"/>
          </a:p>
          <a:p>
            <a:r>
              <a:rPr lang="en-US" sz="2400" dirty="0"/>
              <a:t>No, under the </a:t>
            </a:r>
            <a:r>
              <a:rPr lang="en-US" sz="2400" b="1" dirty="0">
                <a:solidFill>
                  <a:schemeClr val="accent5"/>
                </a:solidFill>
              </a:rPr>
              <a:t>null hypothesis</a:t>
            </a:r>
            <a:r>
              <a:rPr lang="en-US" sz="2400" dirty="0"/>
              <a:t>, a mean of 0.1 is well within the bounds of what we would expect due to sampling variability alone.</a:t>
            </a:r>
          </a:p>
        </p:txBody>
      </p:sp>
    </p:spTree>
    <p:extLst>
      <p:ext uri="{BB962C8B-B14F-4D97-AF65-F5344CB8AC3E}">
        <p14:creationId xmlns:p14="http://schemas.microsoft.com/office/powerpoint/2010/main" val="31616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14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So what makes a result “significant”?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EF32-ECF1-4937-A420-190613410AC8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80C8C-BD5D-4ADF-92CB-4389F6636C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1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“Significance” in this case, is really just short hand for “statistically interesting”.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7728710" y="6233696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857463-4E16-4114-91EF-07482FCE6A71}"/>
              </a:ext>
            </a:extLst>
          </p:cNvPr>
          <p:cNvSpPr/>
          <p:nvPr/>
        </p:nvSpPr>
        <p:spPr>
          <a:xfrm>
            <a:off x="10911122" y="5261003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C8C2CD-6EC7-4EA8-A3D0-61AE51B5A659}"/>
              </a:ext>
            </a:extLst>
          </p:cNvPr>
          <p:cNvSpPr txBox="1">
            <a:spLocks/>
          </p:cNvSpPr>
          <p:nvPr/>
        </p:nvSpPr>
        <p:spPr>
          <a:xfrm>
            <a:off x="870284" y="2563159"/>
            <a:ext cx="4543927" cy="3563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about a mean of 4.0? </a:t>
            </a:r>
          </a:p>
          <a:p>
            <a:endParaRPr lang="en-US" sz="2400" dirty="0"/>
          </a:p>
          <a:p>
            <a:r>
              <a:rPr lang="en-US" sz="2400" dirty="0"/>
              <a:t>Yes, under the </a:t>
            </a:r>
            <a:r>
              <a:rPr lang="en-US" sz="2400" b="1" dirty="0">
                <a:solidFill>
                  <a:schemeClr val="accent5"/>
                </a:solidFill>
              </a:rPr>
              <a:t>null hypothesis</a:t>
            </a:r>
            <a:r>
              <a:rPr lang="en-US" sz="2400" dirty="0"/>
              <a:t>, a mean very unlikely to arise. </a:t>
            </a:r>
          </a:p>
          <a:p>
            <a:pPr lvl="1"/>
            <a:r>
              <a:rPr lang="en-US" sz="2000" dirty="0"/>
              <a:t>Thus we would reject the null hypothesis as an explanation for these data.</a:t>
            </a:r>
          </a:p>
          <a:p>
            <a:pPr lvl="1"/>
            <a:r>
              <a:rPr lang="en-US" sz="2000" dirty="0"/>
              <a:t>Something systematic &gt; sampling variability. </a:t>
            </a:r>
          </a:p>
        </p:txBody>
      </p:sp>
    </p:spTree>
    <p:extLst>
      <p:ext uri="{BB962C8B-B14F-4D97-AF65-F5344CB8AC3E}">
        <p14:creationId xmlns:p14="http://schemas.microsoft.com/office/powerpoint/2010/main" val="5981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14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So what makes a result “significant”?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754E-2DFC-435D-9F3B-8759F01728A2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80C8C-BD5D-4ADF-92CB-4389F6636C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1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“Significance” in this case, is really just short hand for “statistically interesting”.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7728710" y="6233696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857463-4E16-4114-91EF-07482FCE6A71}"/>
              </a:ext>
            </a:extLst>
          </p:cNvPr>
          <p:cNvSpPr/>
          <p:nvPr/>
        </p:nvSpPr>
        <p:spPr>
          <a:xfrm>
            <a:off x="9780150" y="5261003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C8C2CD-6EC7-4EA8-A3D0-61AE51B5A659}"/>
              </a:ext>
            </a:extLst>
          </p:cNvPr>
          <p:cNvSpPr txBox="1">
            <a:spLocks/>
          </p:cNvSpPr>
          <p:nvPr/>
        </p:nvSpPr>
        <p:spPr>
          <a:xfrm>
            <a:off x="870284" y="2563159"/>
            <a:ext cx="4543927" cy="3563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about a mean of 2.0? </a:t>
            </a:r>
          </a:p>
          <a:p>
            <a:endParaRPr lang="en-US" sz="2400" dirty="0"/>
          </a:p>
          <a:p>
            <a:r>
              <a:rPr lang="en-US" sz="2400" dirty="0"/>
              <a:t>This is harder to say… under the </a:t>
            </a:r>
            <a:r>
              <a:rPr lang="en-US" sz="2400" b="1" dirty="0">
                <a:solidFill>
                  <a:schemeClr val="accent5"/>
                </a:solidFill>
              </a:rPr>
              <a:t>null hypothesis</a:t>
            </a:r>
            <a:r>
              <a:rPr lang="en-US" sz="2400" dirty="0"/>
              <a:t>, a 2 is unlikely, but how unlikely does it need to be? </a:t>
            </a:r>
          </a:p>
        </p:txBody>
      </p:sp>
    </p:spTree>
    <p:extLst>
      <p:ext uri="{BB962C8B-B14F-4D97-AF65-F5344CB8AC3E}">
        <p14:creationId xmlns:p14="http://schemas.microsoft.com/office/powerpoint/2010/main" val="21970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57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So what makes a result “significant”?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23A3-1581-4FFB-8D6E-E2D4D7F9D09D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195" y="1416552"/>
                <a:ext cx="10515600" cy="86944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Setting the Type 1 (false positive) error rate,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In practice, we often set alpha to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0.05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95" y="1416552"/>
                <a:ext cx="10515600" cy="869449"/>
              </a:xfrm>
              <a:prstGeom prst="rect">
                <a:avLst/>
              </a:prstGeom>
              <a:blipFill>
                <a:blip r:embed="rId4"/>
                <a:stretch>
                  <a:fillRect l="-754" t="-9790" b="-16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5328053" y="6233696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87D64-1A81-443D-8292-076143393541}"/>
              </a:ext>
            </a:extLst>
          </p:cNvPr>
          <p:cNvCxnSpPr/>
          <p:nvPr/>
        </p:nvCxnSpPr>
        <p:spPr>
          <a:xfrm>
            <a:off x="7515511" y="2424172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D3D61-BD28-4682-AA07-D1EA7F644843}"/>
              </a:ext>
            </a:extLst>
          </p:cNvPr>
          <p:cNvCxnSpPr/>
          <p:nvPr/>
        </p:nvCxnSpPr>
        <p:spPr>
          <a:xfrm>
            <a:off x="5255003" y="2436204"/>
            <a:ext cx="0" cy="299805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6857463-4E16-4114-91EF-07482FCE6A71}"/>
              </a:ext>
            </a:extLst>
          </p:cNvPr>
          <p:cNvSpPr/>
          <p:nvPr/>
        </p:nvSpPr>
        <p:spPr>
          <a:xfrm>
            <a:off x="6248097" y="5281048"/>
            <a:ext cx="274320" cy="27432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AE308-16F5-45BF-96CC-52A1A232911C}"/>
              </a:ext>
            </a:extLst>
          </p:cNvPr>
          <p:cNvSpPr txBox="1"/>
          <p:nvPr/>
        </p:nvSpPr>
        <p:spPr>
          <a:xfrm>
            <a:off x="4086294" y="2968096"/>
            <a:ext cx="8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2.5%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E99CE-C80B-4FD5-8973-05B34FFB2875}"/>
              </a:ext>
            </a:extLst>
          </p:cNvPr>
          <p:cNvSpPr txBox="1"/>
          <p:nvPr/>
        </p:nvSpPr>
        <p:spPr>
          <a:xfrm>
            <a:off x="7746174" y="2968096"/>
            <a:ext cx="8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2.5%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22CB9-F542-458C-8FC4-4AE9B918C5B9}"/>
              </a:ext>
            </a:extLst>
          </p:cNvPr>
          <p:cNvSpPr txBox="1"/>
          <p:nvPr/>
        </p:nvSpPr>
        <p:spPr>
          <a:xfrm>
            <a:off x="6016505" y="2108597"/>
            <a:ext cx="8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95%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DF0E75-2881-49B2-9C35-11E002DB9826}"/>
              </a:ext>
            </a:extLst>
          </p:cNvPr>
          <p:cNvSpPr/>
          <p:nvPr/>
        </p:nvSpPr>
        <p:spPr>
          <a:xfrm>
            <a:off x="7600620" y="5281048"/>
            <a:ext cx="274320" cy="27432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2E873E-F080-4D51-B3FE-009A8000322A}"/>
              </a:ext>
            </a:extLst>
          </p:cNvPr>
          <p:cNvSpPr/>
          <p:nvPr/>
        </p:nvSpPr>
        <p:spPr>
          <a:xfrm>
            <a:off x="3982559" y="5285065"/>
            <a:ext cx="274320" cy="27432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27E2E-9527-4655-9535-774C4BDE8207}"/>
              </a:ext>
            </a:extLst>
          </p:cNvPr>
          <p:cNvSpPr/>
          <p:nvPr/>
        </p:nvSpPr>
        <p:spPr>
          <a:xfrm>
            <a:off x="6901596" y="5281048"/>
            <a:ext cx="274320" cy="27432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782308-BB31-47C0-B8D2-8A60B4E6FA9E}"/>
              </a:ext>
            </a:extLst>
          </p:cNvPr>
          <p:cNvSpPr/>
          <p:nvPr/>
        </p:nvSpPr>
        <p:spPr>
          <a:xfrm>
            <a:off x="5304917" y="5281048"/>
            <a:ext cx="274320" cy="27432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57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So what makes a result “significant”?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2C2-9B7E-44DB-AA65-D57069A60661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80C8C-BD5D-4ADF-92CB-4389F6636CED}"/>
              </a:ext>
            </a:extLst>
          </p:cNvPr>
          <p:cNvSpPr txBox="1">
            <a:spLocks/>
          </p:cNvSpPr>
          <p:nvPr/>
        </p:nvSpPr>
        <p:spPr>
          <a:xfrm>
            <a:off x="836195" y="1645155"/>
            <a:ext cx="10515600" cy="869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Thus, when the null-hypothesis is true, we would only erroneously reject it about 5% of the time.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5328053" y="6233696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87D64-1A81-443D-8292-076143393541}"/>
              </a:ext>
            </a:extLst>
          </p:cNvPr>
          <p:cNvCxnSpPr/>
          <p:nvPr/>
        </p:nvCxnSpPr>
        <p:spPr>
          <a:xfrm>
            <a:off x="7515511" y="2424172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D3D61-BD28-4682-AA07-D1EA7F644843}"/>
              </a:ext>
            </a:extLst>
          </p:cNvPr>
          <p:cNvCxnSpPr/>
          <p:nvPr/>
        </p:nvCxnSpPr>
        <p:spPr>
          <a:xfrm>
            <a:off x="5255003" y="2436204"/>
            <a:ext cx="0" cy="299805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6857463-4E16-4114-91EF-07482FCE6A71}"/>
              </a:ext>
            </a:extLst>
          </p:cNvPr>
          <p:cNvSpPr/>
          <p:nvPr/>
        </p:nvSpPr>
        <p:spPr>
          <a:xfrm>
            <a:off x="6248097" y="5281048"/>
            <a:ext cx="274320" cy="27432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AE308-16F5-45BF-96CC-52A1A232911C}"/>
              </a:ext>
            </a:extLst>
          </p:cNvPr>
          <p:cNvSpPr txBox="1"/>
          <p:nvPr/>
        </p:nvSpPr>
        <p:spPr>
          <a:xfrm>
            <a:off x="4086294" y="2968096"/>
            <a:ext cx="8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2.5%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E99CE-C80B-4FD5-8973-05B34FFB2875}"/>
              </a:ext>
            </a:extLst>
          </p:cNvPr>
          <p:cNvSpPr txBox="1"/>
          <p:nvPr/>
        </p:nvSpPr>
        <p:spPr>
          <a:xfrm>
            <a:off x="7746174" y="2968096"/>
            <a:ext cx="8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2.5%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22CB9-F542-458C-8FC4-4AE9B918C5B9}"/>
              </a:ext>
            </a:extLst>
          </p:cNvPr>
          <p:cNvSpPr txBox="1"/>
          <p:nvPr/>
        </p:nvSpPr>
        <p:spPr>
          <a:xfrm>
            <a:off x="6016505" y="2108597"/>
            <a:ext cx="8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95%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DF0E75-2881-49B2-9C35-11E002DB9826}"/>
              </a:ext>
            </a:extLst>
          </p:cNvPr>
          <p:cNvSpPr/>
          <p:nvPr/>
        </p:nvSpPr>
        <p:spPr>
          <a:xfrm>
            <a:off x="7600620" y="5281048"/>
            <a:ext cx="274320" cy="27432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2E873E-F080-4D51-B3FE-009A8000322A}"/>
              </a:ext>
            </a:extLst>
          </p:cNvPr>
          <p:cNvSpPr/>
          <p:nvPr/>
        </p:nvSpPr>
        <p:spPr>
          <a:xfrm>
            <a:off x="3982559" y="5285065"/>
            <a:ext cx="274320" cy="27432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27E2E-9527-4655-9535-774C4BDE8207}"/>
              </a:ext>
            </a:extLst>
          </p:cNvPr>
          <p:cNvSpPr/>
          <p:nvPr/>
        </p:nvSpPr>
        <p:spPr>
          <a:xfrm>
            <a:off x="6901596" y="5281048"/>
            <a:ext cx="274320" cy="27432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782308-BB31-47C0-B8D2-8A60B4E6FA9E}"/>
              </a:ext>
            </a:extLst>
          </p:cNvPr>
          <p:cNvSpPr/>
          <p:nvPr/>
        </p:nvSpPr>
        <p:spPr>
          <a:xfrm>
            <a:off x="5304917" y="5281048"/>
            <a:ext cx="274320" cy="27432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α</a:t>
            </a:r>
            <a:r>
              <a:rPr lang="en-US" dirty="0"/>
              <a:t> (alpha) = the Type 1 Error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changing the alpha level we can change the threshold for what we find statistically interesting. This has costs:</a:t>
            </a:r>
          </a:p>
          <a:p>
            <a:pPr lvl="1"/>
            <a:r>
              <a:rPr lang="en-US" dirty="0"/>
              <a:t>Claiming a research “finding”,</a:t>
            </a:r>
          </a:p>
          <a:p>
            <a:pPr lvl="1"/>
            <a:r>
              <a:rPr lang="en-US" dirty="0"/>
              <a:t>Doing more research in this area, </a:t>
            </a:r>
          </a:p>
          <a:p>
            <a:pPr lvl="1"/>
            <a:r>
              <a:rPr lang="en-US" dirty="0"/>
              <a:t>Affecting clinical practice.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So, why is alpha .05 and no 0.001? </a:t>
            </a:r>
          </a:p>
          <a:p>
            <a:pPr lvl="1"/>
            <a:r>
              <a:rPr lang="en-US" dirty="0"/>
              <a:t>Errors are bad, so why not reduce the risk of Type 1 Errors?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C95B-DB92-42DB-9AC6-6D0D6FC4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9088-DF84-4994-802C-EBA7D0ACC8FA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2034D-52B7-40B2-8FF1-6DE58D8D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α</a:t>
            </a:r>
            <a:r>
              <a:rPr lang="en-US" dirty="0"/>
              <a:t> (alpha) = the significance criterion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1" y="1524000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we decide: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1" y="289560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reality: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37739"/>
              </p:ext>
            </p:extLst>
          </p:nvPr>
        </p:nvGraphicFramePr>
        <p:xfrm>
          <a:off x="3124200" y="1981200"/>
          <a:ext cx="7239000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the Null</a:t>
                      </a: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r>
                        <a:rPr lang="en-US" baseline="0" dirty="0"/>
                        <a:t> to Reject the Null</a:t>
                      </a:r>
                      <a:endParaRPr lang="en-US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</a:t>
                      </a:r>
                    </a:p>
                    <a:p>
                      <a:r>
                        <a:rPr lang="en-US" dirty="0"/>
                        <a:t>(Miss!)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  <a:p>
                      <a:r>
                        <a:rPr lang="en-US" dirty="0"/>
                        <a:t>(False alarm!)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39001" y="4267200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we decide: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1" y="563880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reality: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43131"/>
              </p:ext>
            </p:extLst>
          </p:nvPr>
        </p:nvGraphicFramePr>
        <p:xfrm>
          <a:off x="3200400" y="4724400"/>
          <a:ext cx="7239000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 fire</a:t>
                      </a: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is no fire</a:t>
                      </a:r>
                    </a:p>
                  </a:txBody>
                  <a:tcPr>
                    <a:solidFill>
                      <a:srgbClr val="1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There is a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</a:t>
                      </a:r>
                    </a:p>
                    <a:p>
                      <a:r>
                        <a:rPr lang="en-US" dirty="0"/>
                        <a:t>(Miss!)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There is no 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  <a:p>
                      <a:r>
                        <a:rPr lang="en-US" dirty="0"/>
                        <a:t>(False alarm!)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DE340-B90E-47DC-8AF8-42A07BFF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D0E-F887-4F27-A137-5C62CACCB494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03FE4-4C08-4B92-AD4F-ED758772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2801" y="2037348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we decide: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5053" y="3471362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reality: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13696"/>
              </p:ext>
            </p:extLst>
          </p:nvPr>
        </p:nvGraphicFramePr>
        <p:xfrm>
          <a:off x="3124200" y="2494548"/>
          <a:ext cx="7239000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the Null</a:t>
                      </a: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r>
                        <a:rPr lang="en-US" baseline="0" dirty="0"/>
                        <a:t> to Reject the Null</a:t>
                      </a:r>
                      <a:endParaRPr lang="en-US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</a:t>
                      </a:r>
                    </a:p>
                    <a:p>
                      <a:r>
                        <a:rPr lang="en-US" dirty="0"/>
                        <a:t>(Miss!)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  <a:p>
                      <a:r>
                        <a:rPr lang="en-US" dirty="0"/>
                        <a:t>(False alarm!)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rot="5400000" flipH="1" flipV="1">
            <a:off x="6858000" y="3485148"/>
            <a:ext cx="21336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3300" y="4611667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Alpha = .05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2CBF4E0-6D44-4483-A776-54EA419E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6" y="365125"/>
            <a:ext cx="5522496" cy="1325563"/>
          </a:xfrm>
        </p:spPr>
        <p:txBody>
          <a:bodyPr>
            <a:normAutofit/>
          </a:bodyPr>
          <a:lstStyle/>
          <a:p>
            <a:r>
              <a:rPr lang="en-US" dirty="0"/>
              <a:t>Setting </a:t>
            </a:r>
            <a:r>
              <a:rPr lang="el-GR" dirty="0"/>
              <a:t>α</a:t>
            </a:r>
            <a:r>
              <a:rPr lang="en-US" dirty="0"/>
              <a:t> = 0.05.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B96EE24-FB47-4DBB-BFFE-E2FD903D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4684"/>
            <a:ext cx="10515600" cy="493295"/>
          </a:xfrm>
        </p:spPr>
        <p:txBody>
          <a:bodyPr/>
          <a:lstStyle/>
          <a:p>
            <a:r>
              <a:rPr lang="en-US" dirty="0"/>
              <a:t>When the null is true, we will only falsely reject it 5% of the time.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15120-340E-4271-9028-4732166F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CF34-2650-417C-B38C-3420CE136707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CC612-3C5B-4DBA-9BA9-472F3B4D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2801" y="304800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we decide: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3570" y="2438037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we decide: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9570" y="3809637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reality: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24376"/>
              </p:ext>
            </p:extLst>
          </p:nvPr>
        </p:nvGraphicFramePr>
        <p:xfrm>
          <a:off x="2654969" y="2895237"/>
          <a:ext cx="75438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the Null</a:t>
                      </a: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r>
                        <a:rPr lang="en-US" baseline="0" dirty="0"/>
                        <a:t> to Reject the Null</a:t>
                      </a:r>
                      <a:endParaRPr lang="en-US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</a:t>
                      </a:r>
                    </a:p>
                    <a:p>
                      <a:r>
                        <a:rPr lang="en-US" dirty="0"/>
                        <a:t>(Miss!)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False Positive</a:t>
                      </a:r>
                    </a:p>
                    <a:p>
                      <a:r>
                        <a:rPr lang="en-US" sz="2800" dirty="0"/>
                        <a:t>(False alarm!)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5400000" flipH="1" flipV="1">
            <a:off x="6922169" y="4102769"/>
            <a:ext cx="24384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64751" y="5297541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Alpha = .15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36183" y="1912188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Rejection rate goes up, but so does false alarm rate!</a:t>
            </a:r>
          </a:p>
        </p:txBody>
      </p:sp>
      <p:cxnSp>
        <p:nvCxnSpPr>
          <p:cNvPr id="25" name="Straight Arrow Connector 24"/>
          <p:cNvCxnSpPr>
            <a:cxnSpLocks/>
            <a:stCxn id="23" idx="3"/>
          </p:cNvCxnSpPr>
          <p:nvPr/>
        </p:nvCxnSpPr>
        <p:spPr>
          <a:xfrm>
            <a:off x="3674583" y="2373853"/>
            <a:ext cx="1494986" cy="1347916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42CBF4E0-6D44-4483-A776-54EA419E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</p:spPr>
        <p:txBody>
          <a:bodyPr>
            <a:normAutofit/>
          </a:bodyPr>
          <a:lstStyle/>
          <a:p>
            <a:r>
              <a:rPr lang="en-US" dirty="0"/>
              <a:t>What if we set a more liberal criterion?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480B2-FE0F-4949-8DA1-8FDC502E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6058-3519-42C8-8CE7-9C76EAC24CB1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6C5EF-A056-4A93-8A61-C643E15F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62801" y="304800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we decide: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7952" y="2392156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we decide: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3987" y="380929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reality: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21161"/>
              </p:ext>
            </p:extLst>
          </p:nvPr>
        </p:nvGraphicFramePr>
        <p:xfrm>
          <a:off x="2324100" y="2902188"/>
          <a:ext cx="7543800" cy="214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6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the Null</a:t>
                      </a: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r>
                        <a:rPr lang="en-US" baseline="0" dirty="0"/>
                        <a:t> to Reject the Null</a:t>
                      </a:r>
                      <a:endParaRPr lang="en-US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False Negative </a:t>
                      </a:r>
                    </a:p>
                    <a:p>
                      <a:r>
                        <a:rPr lang="en-US" sz="2800" dirty="0"/>
                        <a:t>(Miss!)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Positive</a:t>
                      </a:r>
                    </a:p>
                    <a:p>
                      <a:r>
                        <a:rPr lang="en-US" sz="1800" dirty="0"/>
                        <a:t>(False alarm!)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rot="5400000" flipH="1" flipV="1">
            <a:off x="5532123" y="3948668"/>
            <a:ext cx="219456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91870" y="5135848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Alpha = .001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91244" y="5470546"/>
            <a:ext cx="336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positives go down, but then the rate of false negative goes up!</a:t>
            </a:r>
          </a:p>
        </p:txBody>
      </p:sp>
      <p:cxnSp>
        <p:nvCxnSpPr>
          <p:cNvPr id="25" name="Straight Arrow Connector 24"/>
          <p:cNvCxnSpPr>
            <a:cxnSpLocks/>
            <a:stCxn id="23" idx="0"/>
          </p:cNvCxnSpPr>
          <p:nvPr/>
        </p:nvCxnSpPr>
        <p:spPr>
          <a:xfrm flipH="1" flipV="1">
            <a:off x="9210444" y="3993964"/>
            <a:ext cx="462078" cy="1476582"/>
          </a:xfrm>
          <a:prstGeom prst="straightConnector1">
            <a:avLst/>
          </a:prstGeom>
          <a:ln w="3492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42CBF4E0-6D44-4483-A776-54EA419E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</p:spPr>
        <p:txBody>
          <a:bodyPr>
            <a:normAutofit/>
          </a:bodyPr>
          <a:lstStyle/>
          <a:p>
            <a:r>
              <a:rPr lang="en-US" dirty="0"/>
              <a:t>What if we’re more conservative?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480B2-FE0F-4949-8DA1-8FDC502E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6058-3519-42C8-8CE7-9C76EAC24CB1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6C5EF-A056-4A93-8A61-C643E15F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71"/>
          <p:cNvSpPr>
            <a:spLocks noChangeArrowheads="1"/>
          </p:cNvSpPr>
          <p:nvPr/>
        </p:nvSpPr>
        <p:spPr bwMode="auto">
          <a:xfrm>
            <a:off x="5708651" y="3741739"/>
            <a:ext cx="733425" cy="928687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72"/>
          <p:cNvSpPr>
            <a:spLocks noChangeArrowheads="1"/>
          </p:cNvSpPr>
          <p:nvPr/>
        </p:nvSpPr>
        <p:spPr bwMode="auto">
          <a:xfrm rot="-409178">
            <a:off x="2249489" y="3298826"/>
            <a:ext cx="7585075" cy="404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273"/>
          <p:cNvSpPr txBox="1">
            <a:spLocks noChangeArrowheads="1"/>
          </p:cNvSpPr>
          <p:nvPr/>
        </p:nvSpPr>
        <p:spPr bwMode="auto">
          <a:xfrm rot="-420000">
            <a:off x="2331342" y="3036422"/>
            <a:ext cx="194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Sample Size</a:t>
            </a:r>
          </a:p>
        </p:txBody>
      </p:sp>
      <p:sp>
        <p:nvSpPr>
          <p:cNvPr id="5" name="Text Box 274"/>
          <p:cNvSpPr txBox="1">
            <a:spLocks noChangeArrowheads="1"/>
          </p:cNvSpPr>
          <p:nvPr/>
        </p:nvSpPr>
        <p:spPr bwMode="auto">
          <a:xfrm rot="-420000">
            <a:off x="2997688" y="2306172"/>
            <a:ext cx="1684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Effect Size</a:t>
            </a:r>
          </a:p>
        </p:txBody>
      </p:sp>
      <p:sp>
        <p:nvSpPr>
          <p:cNvPr id="6" name="Text Box 275"/>
          <p:cNvSpPr txBox="1">
            <a:spLocks noChangeArrowheads="1"/>
          </p:cNvSpPr>
          <p:nvPr/>
        </p:nvSpPr>
        <p:spPr bwMode="auto">
          <a:xfrm rot="-420000">
            <a:off x="8079729" y="2379197"/>
            <a:ext cx="1472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Variance</a:t>
            </a:r>
          </a:p>
        </p:txBody>
      </p:sp>
      <p:sp>
        <p:nvSpPr>
          <p:cNvPr id="7" name="Text Box 276"/>
          <p:cNvSpPr txBox="1">
            <a:spLocks noChangeArrowheads="1"/>
          </p:cNvSpPr>
          <p:nvPr/>
        </p:nvSpPr>
        <p:spPr bwMode="auto">
          <a:xfrm>
            <a:off x="7008813" y="5405439"/>
            <a:ext cx="11078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Math!</a:t>
            </a:r>
          </a:p>
        </p:txBody>
      </p:sp>
      <p:cxnSp>
        <p:nvCxnSpPr>
          <p:cNvPr id="8" name="AutoShape 277"/>
          <p:cNvCxnSpPr>
            <a:cxnSpLocks noChangeShapeType="1"/>
            <a:stCxn id="7" idx="1"/>
            <a:endCxn id="2" idx="3"/>
          </p:cNvCxnSpPr>
          <p:nvPr/>
        </p:nvCxnSpPr>
        <p:spPr bwMode="auto">
          <a:xfrm rot="10800000">
            <a:off x="6075365" y="4670427"/>
            <a:ext cx="933449" cy="996623"/>
          </a:xfrm>
          <a:prstGeom prst="curvedConnector2">
            <a:avLst/>
          </a:prstGeom>
          <a:noFill/>
          <a:ln w="9525">
            <a:solidFill>
              <a:schemeClr val="accent6"/>
            </a:solidFill>
            <a:round/>
            <a:headEnd/>
            <a:tailEnd type="arrow" w="lg" len="lg"/>
          </a:ln>
        </p:spPr>
      </p:cxnSp>
      <p:sp>
        <p:nvSpPr>
          <p:cNvPr id="15" name="Rounded Rectangle 14"/>
          <p:cNvSpPr/>
          <p:nvPr/>
        </p:nvSpPr>
        <p:spPr>
          <a:xfrm>
            <a:off x="2842934" y="5301657"/>
            <a:ext cx="3109051" cy="9966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What kind of statistics would we expect due to sampling variability alone?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A04D8CE-76A6-4628-8020-3DEE7137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1754-E602-4C68-8B1D-48AC90EB090B}" type="datetime1">
              <a:rPr lang="en-US" smtClean="0"/>
              <a:t>12/11/2020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6DDA718-3BD1-4231-888C-9BAE408D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F4BFBB-4F5E-49CA-8F6C-E34EB64D29E2}"/>
                  </a:ext>
                </a:extLst>
              </p:cNvPr>
              <p:cNvSpPr txBox="1"/>
              <p:nvPr/>
            </p:nvSpPr>
            <p:spPr>
              <a:xfrm>
                <a:off x="3826042" y="646115"/>
                <a:ext cx="4572000" cy="811632"/>
              </a:xfrm>
              <a:prstGeom prst="rect">
                <a:avLst/>
              </a:prstGeom>
              <a:solidFill>
                <a:srgbClr val="1A1A1A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F4BFBB-4F5E-49CA-8F6C-E34EB64D2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042" y="646115"/>
                <a:ext cx="4572000" cy="811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836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So why .05?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9" y="4347123"/>
            <a:ext cx="10479506" cy="20092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Null hypothesis tests are only one of many statistical tools.</a:t>
            </a:r>
          </a:p>
          <a:p>
            <a:endParaRPr lang="en-US" dirty="0"/>
          </a:p>
          <a:p>
            <a:r>
              <a:rPr lang="en-US" dirty="0"/>
              <a:t>They have many limitations, but their real strength is Type 1 Error control. </a:t>
            </a:r>
          </a:p>
          <a:p>
            <a:pPr lvl="1"/>
            <a:r>
              <a:rPr lang="en-US" dirty="0"/>
              <a:t>Other types of statistical analyses can be very informative, but require more assumptions about the state of the world.  </a:t>
            </a:r>
          </a:p>
          <a:p>
            <a:pPr lvl="1"/>
            <a:r>
              <a:rPr lang="en-US" dirty="0"/>
              <a:t>Our analysis are only as good as the assumptions they rest 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2801" y="1066800"/>
            <a:ext cx="179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we decide: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1" y="2438400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reality: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61352"/>
              </p:ext>
            </p:extLst>
          </p:nvPr>
        </p:nvGraphicFramePr>
        <p:xfrm>
          <a:off x="3124200" y="1524000"/>
          <a:ext cx="7239000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the Null</a:t>
                      </a:r>
                    </a:p>
                  </a:txBody>
                  <a:tcPr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  <a:r>
                        <a:rPr lang="en-US" baseline="0" dirty="0"/>
                        <a:t> to Reject the Null</a:t>
                      </a:r>
                      <a:endParaRPr lang="en-US" dirty="0"/>
                    </a:p>
                  </a:txBody>
                  <a:tcPr>
                    <a:solidFill>
                      <a:srgbClr val="1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</a:t>
                      </a:r>
                    </a:p>
                    <a:p>
                      <a:r>
                        <a:rPr lang="en-US" dirty="0"/>
                        <a:t>(Miss!)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Null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  <a:p>
                      <a:r>
                        <a:rPr lang="en-US" dirty="0"/>
                        <a:t>(False alarm!)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rot="5400000" flipH="1" flipV="1">
            <a:off x="6858000" y="2514600"/>
            <a:ext cx="21336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2478" y="3657600"/>
            <a:ext cx="486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accent5"/>
                </a:solidFill>
              </a:rPr>
              <a:t>α</a:t>
            </a:r>
            <a:r>
              <a:rPr lang="en-US" b="1" dirty="0">
                <a:solidFill>
                  <a:schemeClr val="accent5"/>
                </a:solidFill>
              </a:rPr>
              <a:t> = .05 = the probability of making a type 1 error.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1084" y="3423027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Type 1 Error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4801066" y="3118227"/>
            <a:ext cx="793618" cy="489466"/>
          </a:xfrm>
          <a:prstGeom prst="straightConnector1">
            <a:avLst/>
          </a:prstGeom>
          <a:ln w="317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57780" y="530140"/>
            <a:ext cx="3014736" cy="646331"/>
          </a:xfrm>
          <a:prstGeom prst="rect">
            <a:avLst/>
          </a:prstGeom>
          <a:solidFill>
            <a:srgbClr val="1A1A1A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Type 2 Error</a:t>
            </a:r>
          </a:p>
          <a:p>
            <a:pPr algn="ctr"/>
            <a:r>
              <a:rPr lang="el-GR" b="1" dirty="0">
                <a:solidFill>
                  <a:schemeClr val="accent5"/>
                </a:solidFill>
              </a:rPr>
              <a:t>β</a:t>
            </a:r>
            <a:r>
              <a:rPr lang="en-US" b="1" dirty="0">
                <a:solidFill>
                  <a:schemeClr val="accent5"/>
                </a:solidFill>
              </a:rPr>
              <a:t> = probability of type 2 error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9501230" y="1471221"/>
            <a:ext cx="1258671" cy="669168"/>
          </a:xfrm>
          <a:prstGeom prst="straightConnector1">
            <a:avLst/>
          </a:prstGeom>
          <a:ln w="317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B0C1A78-C60B-4BB8-A6E8-C70F04F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8C12-332A-4265-967B-2CCE9ADDC085}" type="datetime1">
              <a:rPr lang="en-US" smtClean="0"/>
              <a:t>12/11/2020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803F528-62AB-4067-ACD1-00A5AA48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2CF1-F68D-4D24-A80B-E7B9191E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correctly, </a:t>
            </a:r>
            <a:r>
              <a:rPr lang="en-US" b="1" dirty="0">
                <a:solidFill>
                  <a:schemeClr val="accent2"/>
                </a:solidFill>
              </a:rPr>
              <a:t>frequentist</a:t>
            </a:r>
            <a:r>
              <a:rPr lang="en-US" dirty="0"/>
              <a:t> p-values can be a very useful tool in science. </a:t>
            </a:r>
          </a:p>
          <a:p>
            <a:endParaRPr lang="en-US" dirty="0"/>
          </a:p>
          <a:p>
            <a:r>
              <a:rPr lang="en-US" dirty="0"/>
              <a:t>Unfortunately, it is also very easy to misinterpret a p-value and this can lead to many misunderstandings.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4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Used correctly, </a:t>
                </a:r>
                <a:r>
                  <a:rPr lang="en-US" b="1" dirty="0">
                    <a:solidFill>
                      <a:schemeClr val="accent2"/>
                    </a:solidFill>
                  </a:rPr>
                  <a:t>frequentist</a:t>
                </a:r>
                <a:r>
                  <a:rPr lang="en-US" dirty="0"/>
                  <a:t> p-values can be a very useful tool in science. </a:t>
                </a:r>
              </a:p>
              <a:p>
                <a:pPr lvl="1"/>
                <a:r>
                  <a:rPr lang="en-US" b="1" dirty="0">
                    <a:solidFill>
                      <a:schemeClr val="accent3"/>
                    </a:solidFill>
                  </a:rPr>
                  <a:t>Correct interpretation</a:t>
                </a:r>
                <a:r>
                  <a:rPr lang="en-US" dirty="0"/>
                  <a:t>: The p-value is probability of observing data these extreme or more extreme under the null hypothesis,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assuming that all of our assumptions hold (e.g., sampling variability is the only factor affecting our data).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P-values can indicate how incompatible the data are with a specified statistical model (i.e., null hypothesis and all other assumptions)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Thus, if p&lt;0.05, that is unusual under the null hypothesis and suggests that </a:t>
                </a:r>
                <a:r>
                  <a:rPr lang="en-US" i="1" dirty="0"/>
                  <a:t>something</a:t>
                </a:r>
                <a:r>
                  <a:rPr lang="en-US" dirty="0"/>
                  <a:t> systematic might be going on.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2CF1-F68D-4D24-A80B-E7B9191E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Unfortunately, it is also very easy to misinterpret a p-value and this can lead to many misunderstandings.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Incorrect interpretations</a:t>
            </a:r>
            <a:r>
              <a:rPr lang="en-US" dirty="0">
                <a:solidFill>
                  <a:schemeClr val="accent5"/>
                </a:solidFill>
              </a:rPr>
              <a:t>: 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P &lt; 0.05 means that an effect is “real”. </a:t>
            </a:r>
          </a:p>
          <a:p>
            <a:pPr lvl="3"/>
            <a:r>
              <a:rPr lang="en-US" dirty="0"/>
              <a:t>Recall that false positives can happen 5% of the time on each and every (independent) test when the null is true.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4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2CF1-F68D-4D24-A80B-E7B9191E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Unfortunately, it is also very easy to misinterpret a p-value and this can lead to many misunderstandings.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Incorrect interpretations</a:t>
            </a:r>
            <a:r>
              <a:rPr lang="en-US" dirty="0">
                <a:solidFill>
                  <a:schemeClr val="accent5"/>
                </a:solidFill>
              </a:rPr>
              <a:t>: </a:t>
            </a:r>
          </a:p>
          <a:p>
            <a:pPr lvl="2"/>
            <a:r>
              <a:rPr lang="en-US" strike="sngStrike" dirty="0">
                <a:solidFill>
                  <a:schemeClr val="accent5"/>
                </a:solidFill>
              </a:rPr>
              <a:t>P &lt; 0.05 means that an effect is “real”. 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P &gt; 0.05 means that there was no effect/no difference. </a:t>
            </a:r>
          </a:p>
          <a:p>
            <a:pPr lvl="3"/>
            <a:r>
              <a:rPr lang="en-US" dirty="0"/>
              <a:t>If the difference between too means in your sample was 5 mL/kg and p = 0.6, the difference was still 5 mL/kg.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Unfortunately, it is also very easy to misinterpret a p-value and this can lead to many misunderstandings. </a:t>
                </a:r>
              </a:p>
              <a:p>
                <a:pPr lvl="1"/>
                <a:r>
                  <a:rPr lang="en-US" b="1" dirty="0">
                    <a:solidFill>
                      <a:schemeClr val="accent5"/>
                    </a:solidFill>
                  </a:rPr>
                  <a:t>Incorrect interpretations</a:t>
                </a:r>
                <a:r>
                  <a:rPr lang="en-US" dirty="0">
                    <a:solidFill>
                      <a:schemeClr val="accent5"/>
                    </a:solidFill>
                  </a:rPr>
                  <a:t>: </a:t>
                </a:r>
              </a:p>
              <a:p>
                <a:pPr lvl="2"/>
                <a:r>
                  <a:rPr lang="en-US" strike="sngStrike" dirty="0">
                    <a:solidFill>
                      <a:schemeClr val="accent5"/>
                    </a:solidFill>
                  </a:rPr>
                  <a:t>P &lt; 0.05 means that an effect is “real”. </a:t>
                </a:r>
              </a:p>
              <a:p>
                <a:pPr lvl="2"/>
                <a:r>
                  <a:rPr lang="en-US" strike="sngStrike" dirty="0">
                    <a:solidFill>
                      <a:schemeClr val="accent5"/>
                    </a:solidFill>
                  </a:rPr>
                  <a:t>P &gt; 0.05 means that there was no effect/no difference. </a:t>
                </a:r>
              </a:p>
              <a:p>
                <a:pPr lvl="2"/>
                <a:r>
                  <a:rPr lang="en-US" dirty="0">
                    <a:solidFill>
                      <a:schemeClr val="accent5"/>
                    </a:solidFill>
                  </a:rPr>
                  <a:t>The p-value is probably that the null hypothesis is correct. </a:t>
                </a:r>
              </a:p>
              <a:p>
                <a:pPr lvl="3"/>
                <a:r>
                  <a:rPr lang="en-US" dirty="0"/>
                  <a:t>Recall that we can only calculate the p-value assuming the null is true: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3"/>
                <a:r>
                  <a:rPr lang="en-US" dirty="0"/>
                  <a:t>If we want to know the probability of a hypothesis given the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this would require a different set of statistical tools (</a:t>
                </a:r>
                <a:r>
                  <a:rPr lang="en-US" b="1" dirty="0">
                    <a:solidFill>
                      <a:schemeClr val="accent2"/>
                    </a:solidFill>
                  </a:rPr>
                  <a:t>Bayesian statistics</a:t>
                </a:r>
                <a:r>
                  <a:rPr lang="en-US" dirty="0"/>
                  <a:t>) and more model assumptions.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Interpretation of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2CF1-F68D-4D24-A80B-E7B9191E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Unfortunately, it is also very easy to misinterpret a p-value and this can lead to many misunderstandings. 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Incorrect interpretations</a:t>
            </a:r>
            <a:r>
              <a:rPr lang="en-US" dirty="0">
                <a:solidFill>
                  <a:schemeClr val="accent5"/>
                </a:solidFill>
              </a:rPr>
              <a:t>: </a:t>
            </a:r>
          </a:p>
          <a:p>
            <a:pPr lvl="2"/>
            <a:r>
              <a:rPr lang="en-US" strike="sngStrike" dirty="0">
                <a:solidFill>
                  <a:schemeClr val="accent5"/>
                </a:solidFill>
              </a:rPr>
              <a:t>P &lt; 0.05 means that an effect is “real”. </a:t>
            </a:r>
          </a:p>
          <a:p>
            <a:pPr lvl="2"/>
            <a:r>
              <a:rPr lang="en-US" strike="sngStrike" dirty="0">
                <a:solidFill>
                  <a:schemeClr val="accent5"/>
                </a:solidFill>
              </a:rPr>
              <a:t>P &gt; 0.05 means that there was no effect/no difference. </a:t>
            </a:r>
          </a:p>
          <a:p>
            <a:pPr lvl="2"/>
            <a:r>
              <a:rPr lang="en-US" strike="sngStrike" dirty="0">
                <a:solidFill>
                  <a:schemeClr val="accent5"/>
                </a:solidFill>
              </a:rPr>
              <a:t>The p-value is probably that the null hypothesis is correct. 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The p-value is the probability that these results occurred due to chance. </a:t>
            </a:r>
          </a:p>
          <a:p>
            <a:pPr lvl="3"/>
            <a:r>
              <a:rPr lang="en-US" dirty="0"/>
              <a:t>This kind of works as a lay-person short hand, but it is technically incorrect. The p-value reflects the compatibility of the observed data with a specific null hypothesis.</a:t>
            </a:r>
          </a:p>
          <a:p>
            <a:pPr lvl="3"/>
            <a:r>
              <a:rPr lang="en-US" dirty="0"/>
              <a:t>If the null hypothesis were different, than the p-value would be different, but the same chance (i.e., sampling variability) would still be a factor both times.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6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AED2-AE1D-4BF7-B8A1-A146C9F6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4" y="365125"/>
            <a:ext cx="7305262" cy="1325563"/>
          </a:xfrm>
        </p:spPr>
        <p:txBody>
          <a:bodyPr/>
          <a:lstStyle/>
          <a:p>
            <a:r>
              <a:rPr lang="en-US" dirty="0"/>
              <a:t>P-values as coin flips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helpful way to think about p-values is in terms of coin flips. </a:t>
                </a:r>
              </a:p>
              <a:p>
                <a:r>
                  <a:rPr lang="en-US" dirty="0"/>
                  <a:t>That is, what is the probability of getting tails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times in a row?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02CF1-F68D-4D24-A80B-E7B9191E2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D17B-99D4-43B3-AB9B-C465C401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D8C0-F284-4879-8A29-AFED4C00565C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4B29C-F50D-42B4-A6F7-DD107A1F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4FCCC93-8E43-4E0B-AC3C-A8328283F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203823"/>
                  </p:ext>
                </p:extLst>
              </p:nvPr>
            </p:nvGraphicFramePr>
            <p:xfrm>
              <a:off x="848141" y="2872409"/>
              <a:ext cx="3643242" cy="376514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414">
                      <a:extLst>
                        <a:ext uri="{9D8B030D-6E8A-4147-A177-3AD203B41FA5}">
                          <a16:colId xmlns:a16="http://schemas.microsoft.com/office/drawing/2014/main" val="4126203831"/>
                        </a:ext>
                      </a:extLst>
                    </a:gridCol>
                    <a:gridCol w="1214414">
                      <a:extLst>
                        <a:ext uri="{9D8B030D-6E8A-4147-A177-3AD203B41FA5}">
                          <a16:colId xmlns:a16="http://schemas.microsoft.com/office/drawing/2014/main" val="528374904"/>
                        </a:ext>
                      </a:extLst>
                    </a:gridCol>
                    <a:gridCol w="1214414">
                      <a:extLst>
                        <a:ext uri="{9D8B030D-6E8A-4147-A177-3AD203B41FA5}">
                          <a16:colId xmlns:a16="http://schemas.microsoft.com/office/drawing/2014/main" val="2508639040"/>
                        </a:ext>
                      </a:extLst>
                    </a:gridCol>
                  </a:tblGrid>
                  <a:tr h="40750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P-Value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1800" b="1" i="1" u="none" strike="noStrike" baseline="-250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# of Tails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09145172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3.321928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97436519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3.473931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4762569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945068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3.836501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80508128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4.058894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9323883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4.321928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933679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8506926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5.058894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7909381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7247166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6208756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9.965784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41017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4FCCC93-8E43-4E0B-AC3C-A8328283F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203823"/>
                  </p:ext>
                </p:extLst>
              </p:nvPr>
            </p:nvGraphicFramePr>
            <p:xfrm>
              <a:off x="848141" y="2872409"/>
              <a:ext cx="3643242" cy="376514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14414">
                      <a:extLst>
                        <a:ext uri="{9D8B030D-6E8A-4147-A177-3AD203B41FA5}">
                          <a16:colId xmlns:a16="http://schemas.microsoft.com/office/drawing/2014/main" val="4126203831"/>
                        </a:ext>
                      </a:extLst>
                    </a:gridCol>
                    <a:gridCol w="1214414">
                      <a:extLst>
                        <a:ext uri="{9D8B030D-6E8A-4147-A177-3AD203B41FA5}">
                          <a16:colId xmlns:a16="http://schemas.microsoft.com/office/drawing/2014/main" val="528374904"/>
                        </a:ext>
                      </a:extLst>
                    </a:gridCol>
                    <a:gridCol w="1214414">
                      <a:extLst>
                        <a:ext uri="{9D8B030D-6E8A-4147-A177-3AD203B41FA5}">
                          <a16:colId xmlns:a16="http://schemas.microsoft.com/office/drawing/2014/main" val="2508639040"/>
                        </a:ext>
                      </a:extLst>
                    </a:gridCol>
                  </a:tblGrid>
                  <a:tr h="40750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P-Value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00000" t="-1493" r="-101500" b="-849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# of Tails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09145172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3.321928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97436519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3.473931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34762569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945068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3.836501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80508128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4.058894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99323883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4.321928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37933679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708506926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5.058894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7909381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172471661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6.643856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936208756"/>
                      </a:ext>
                    </a:extLst>
                  </a:tr>
                  <a:tr h="30524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9.965784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410179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A888916-D0F3-4471-967C-C0F4C6EE9C88}"/>
              </a:ext>
            </a:extLst>
          </p:cNvPr>
          <p:cNvGrpSpPr/>
          <p:nvPr/>
        </p:nvGrpSpPr>
        <p:grpSpPr>
          <a:xfrm>
            <a:off x="838200" y="4604101"/>
            <a:ext cx="4168474" cy="430887"/>
            <a:chOff x="838200" y="4604101"/>
            <a:chExt cx="4168474" cy="43088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255F775-BE3D-4A82-9E28-9A2C681EAD5F}"/>
                </a:ext>
              </a:extLst>
            </p:cNvPr>
            <p:cNvCxnSpPr/>
            <p:nvPr/>
          </p:nvCxnSpPr>
          <p:spPr>
            <a:xfrm>
              <a:off x="838200" y="4820477"/>
              <a:ext cx="3749040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7012723-EE0E-4FF8-BAE5-D071E741551A}"/>
                    </a:ext>
                  </a:extLst>
                </p:cNvPr>
                <p:cNvSpPr txBox="1"/>
                <p:nvPr/>
              </p:nvSpPr>
              <p:spPr>
                <a:xfrm>
                  <a:off x="4699218" y="4604101"/>
                  <a:ext cx="3074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7012723-EE0E-4FF8-BAE5-D071E7415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218" y="4604101"/>
                  <a:ext cx="30745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CDDE46-D86F-42D1-B0C6-04629C675163}"/>
              </a:ext>
            </a:extLst>
          </p:cNvPr>
          <p:cNvSpPr txBox="1">
            <a:spLocks/>
          </p:cNvSpPr>
          <p:nvPr/>
        </p:nvSpPr>
        <p:spPr>
          <a:xfrm>
            <a:off x="5317436" y="3250095"/>
            <a:ext cx="6188764" cy="3079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helps to illustrate that there is nothing magic about 0.05. </a:t>
            </a:r>
          </a:p>
          <a:p>
            <a:endParaRPr lang="en-US" dirty="0"/>
          </a:p>
          <a:p>
            <a:r>
              <a:rPr lang="en-US" dirty="0"/>
              <a:t>In fact, it is not even a super high degree of evidence (about as unusual as 4 coin flips). </a:t>
            </a:r>
          </a:p>
          <a:p>
            <a:endParaRPr lang="en-US" dirty="0"/>
          </a:p>
          <a:p>
            <a:r>
              <a:rPr lang="en-US" dirty="0"/>
              <a:t>But remember that Type 1 and Type 2 errors trade off, so we don’t necessarily want </a:t>
            </a:r>
            <a:r>
              <a:rPr lang="el-GR" dirty="0"/>
              <a:t>α</a:t>
            </a:r>
            <a:r>
              <a:rPr lang="en-US" dirty="0"/>
              <a:t>=0.001 either!</a:t>
            </a:r>
          </a:p>
        </p:txBody>
      </p:sp>
    </p:spTree>
    <p:extLst>
      <p:ext uri="{BB962C8B-B14F-4D97-AF65-F5344CB8AC3E}">
        <p14:creationId xmlns:p14="http://schemas.microsoft.com/office/powerpoint/2010/main" val="8341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811" y="365125"/>
            <a:ext cx="5522494" cy="1325563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I leave my oven on?</a:t>
            </a:r>
          </a:p>
          <a:p>
            <a:pPr lvl="1"/>
            <a:r>
              <a:rPr lang="en-US" dirty="0"/>
              <a:t>H0: my oven is off</a:t>
            </a:r>
          </a:p>
          <a:p>
            <a:pPr lvl="1"/>
            <a:r>
              <a:rPr lang="en-US" dirty="0"/>
              <a:t>HA: my oven not off</a:t>
            </a:r>
          </a:p>
          <a:p>
            <a:r>
              <a:rPr lang="en-US" dirty="0"/>
              <a:t>Do freshman KIN students have a higher IQ than the general population?</a:t>
            </a:r>
          </a:p>
          <a:p>
            <a:pPr lvl="1"/>
            <a:r>
              <a:rPr lang="en-US" dirty="0"/>
              <a:t>H0: </a:t>
            </a:r>
            <a:r>
              <a:rPr lang="el-GR" dirty="0"/>
              <a:t>μ</a:t>
            </a:r>
            <a:r>
              <a:rPr lang="en-US" dirty="0"/>
              <a:t> = 100</a:t>
            </a:r>
          </a:p>
          <a:p>
            <a:pPr lvl="1"/>
            <a:r>
              <a:rPr lang="en-US" dirty="0"/>
              <a:t>HA: </a:t>
            </a:r>
            <a:r>
              <a:rPr lang="el-GR" dirty="0"/>
              <a:t>μ</a:t>
            </a:r>
            <a:r>
              <a:rPr lang="en-US" dirty="0"/>
              <a:t> does not equal 100</a:t>
            </a:r>
          </a:p>
          <a:p>
            <a:r>
              <a:rPr lang="en-US" dirty="0"/>
              <a:t>Does </a:t>
            </a:r>
            <a:r>
              <a:rPr lang="en-US" dirty="0" err="1"/>
              <a:t>muscimol</a:t>
            </a:r>
            <a:r>
              <a:rPr lang="en-US" dirty="0"/>
              <a:t> act as an agonist of GABA</a:t>
            </a:r>
            <a:r>
              <a:rPr lang="en-US" baseline="-25000" dirty="0"/>
              <a:t>A</a:t>
            </a:r>
            <a:r>
              <a:rPr lang="en-US" dirty="0"/>
              <a:t> receptors?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CA" dirty="0">
                <a:latin typeface="Calibri"/>
              </a:rPr>
              <a:t>H0: </a:t>
            </a:r>
            <a:r>
              <a:rPr lang="el-GR" dirty="0">
                <a:latin typeface="Calibri"/>
              </a:rPr>
              <a:t>μ</a:t>
            </a:r>
            <a:r>
              <a:rPr lang="en-CA" baseline="-25000" dirty="0">
                <a:latin typeface="Calibri"/>
              </a:rPr>
              <a:t>treatment</a:t>
            </a:r>
            <a:r>
              <a:rPr lang="en-US" baseline="-25000" dirty="0">
                <a:latin typeface="Calibri"/>
              </a:rPr>
              <a:t> </a:t>
            </a:r>
            <a:r>
              <a:rPr lang="en-US" dirty="0">
                <a:latin typeface="Calibri"/>
              </a:rPr>
              <a:t>= </a:t>
            </a:r>
            <a:r>
              <a:rPr lang="el-GR" dirty="0">
                <a:latin typeface="Calibri"/>
              </a:rPr>
              <a:t>μ</a:t>
            </a:r>
            <a:r>
              <a:rPr lang="en-CA" baseline="-25000" dirty="0">
                <a:latin typeface="Calibri"/>
              </a:rPr>
              <a:t>control</a:t>
            </a:r>
          </a:p>
          <a:p>
            <a:pPr lvl="1"/>
            <a:r>
              <a:rPr lang="en-CA" dirty="0">
                <a:latin typeface="Calibri"/>
              </a:rPr>
              <a:t>HA: </a:t>
            </a:r>
            <a:r>
              <a:rPr lang="el-GR" dirty="0"/>
              <a:t>μ</a:t>
            </a:r>
            <a:r>
              <a:rPr lang="en-CA" baseline="-25000" dirty="0"/>
              <a:t>treatment</a:t>
            </a:r>
            <a:r>
              <a:rPr lang="en-US" baseline="-25000" dirty="0"/>
              <a:t> </a:t>
            </a:r>
            <a:r>
              <a:rPr lang="en-US" dirty="0">
                <a:latin typeface="Calibri"/>
              </a:rPr>
              <a:t>≠</a:t>
            </a:r>
            <a:r>
              <a:rPr lang="en-US" dirty="0"/>
              <a:t> </a:t>
            </a:r>
            <a:r>
              <a:rPr lang="el-GR" dirty="0"/>
              <a:t>μ</a:t>
            </a:r>
            <a:r>
              <a:rPr lang="en-CA" baseline="-25000" dirty="0"/>
              <a:t>control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01E635-EABD-4A59-8B5A-313BE061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10D8-7804-41FF-8174-DC7D95089B3F}" type="datetime1">
              <a:rPr lang="en-US" smtClean="0"/>
              <a:t>12/11/2020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3168-1002-4C8F-A89E-8E4BD81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What is a null hypothesis?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DEE1-2751-4AD1-AA45-131BC4DCCAC3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80C8C-BD5D-4ADF-92CB-4389F6636CED}"/>
              </a:ext>
            </a:extLst>
          </p:cNvPr>
          <p:cNvSpPr txBox="1">
            <a:spLocks/>
          </p:cNvSpPr>
          <p:nvPr/>
        </p:nvSpPr>
        <p:spPr>
          <a:xfrm>
            <a:off x="838201" y="1825624"/>
            <a:ext cx="10515600" cy="3352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accent5"/>
                </a:solidFill>
              </a:rPr>
              <a:t>null-hypothesis </a:t>
            </a:r>
            <a:r>
              <a:rPr lang="en-US" dirty="0"/>
              <a:t>is the hypothesis “to be nullified”. </a:t>
            </a:r>
          </a:p>
          <a:p>
            <a:endParaRPr lang="en-US" dirty="0"/>
          </a:p>
          <a:p>
            <a:r>
              <a:rPr lang="en-US" dirty="0"/>
              <a:t>We want to make a set of assumptions (our null hypothesis). </a:t>
            </a:r>
          </a:p>
          <a:p>
            <a:pPr lvl="1"/>
            <a:r>
              <a:rPr lang="en-US" dirty="0"/>
              <a:t>If our data strongly conflict with those assumptions, then we would reject the hypothesis.  </a:t>
            </a:r>
          </a:p>
        </p:txBody>
      </p:sp>
    </p:spTree>
    <p:extLst>
      <p:ext uri="{BB962C8B-B14F-4D97-AF65-F5344CB8AC3E}">
        <p14:creationId xmlns:p14="http://schemas.microsoft.com/office/powerpoint/2010/main" val="230368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2" y="1758156"/>
            <a:ext cx="5029200" cy="33528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What is a null hypothesis?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3A16-DF2A-44E2-9774-79E0DC0A6FB2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7189" y="1825624"/>
                <a:ext cx="5566611" cy="45307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Often, we make an assumption that there is no effect.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>
                  <a:solidFill>
                    <a:schemeClr val="accent5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Assuming that the true mean is zero, the distribution of sample means will look like the figure on the right. </a:t>
                </a:r>
              </a:p>
              <a:p>
                <a:pPr lvl="1"/>
                <a:r>
                  <a:rPr lang="en-US" sz="2000" dirty="0"/>
                  <a:t>Note that under the central limit theorem, it doesn’t matter what the population distribution looks like. </a:t>
                </a:r>
              </a:p>
              <a:p>
                <a:pPr lvl="1"/>
                <a:r>
                  <a:rPr lang="en-US" sz="2000" dirty="0"/>
                  <a:t>The distribution of sample means will be “approximately” normal at sufficiently large N.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89" y="1825624"/>
                <a:ext cx="5566611" cy="4530726"/>
              </a:xfrm>
              <a:prstGeom prst="rect">
                <a:avLst/>
              </a:prstGeom>
              <a:blipFill>
                <a:blip r:embed="rId4"/>
                <a:stretch>
                  <a:fillRect l="-1422" t="-1882" r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2042503" y="5179655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</p:spTree>
    <p:extLst>
      <p:ext uri="{BB962C8B-B14F-4D97-AF65-F5344CB8AC3E}">
        <p14:creationId xmlns:p14="http://schemas.microsoft.com/office/powerpoint/2010/main" val="343717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32" y="1758156"/>
            <a:ext cx="5029200" cy="33528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What is a null hypothesis?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54C2-A88C-4151-BF6C-7BCE671DC6CD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7189" y="1825624"/>
                <a:ext cx="5566611" cy="45307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Often, we make an assumption that there is no effect.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>
                  <a:solidFill>
                    <a:schemeClr val="accent5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r>
                  <a:rPr lang="en-US" sz="2400" b="1" dirty="0">
                    <a:solidFill>
                      <a:schemeClr val="accent2"/>
                    </a:solidFill>
                  </a:rPr>
                  <a:t>Also note that we don’t have to assume the true mean is 0. </a:t>
                </a:r>
              </a:p>
              <a:p>
                <a:pPr lvl="1"/>
                <a:r>
                  <a:rPr lang="en-US" sz="2000" dirty="0">
                    <a:solidFill>
                      <a:schemeClr val="accent2"/>
                    </a:solidFill>
                  </a:rPr>
                  <a:t>Minimal effect tests assume that the true mean is a meaningful non-zero value. </a:t>
                </a:r>
              </a:p>
              <a:p>
                <a:pPr lvl="1"/>
                <a:r>
                  <a:rPr lang="en-US" sz="2000" dirty="0">
                    <a:solidFill>
                      <a:schemeClr val="accent2"/>
                    </a:solidFill>
                  </a:rPr>
                  <a:t>E.g., was the observed change greater/less than a clinically meaningful value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89" y="1825624"/>
                <a:ext cx="5566611" cy="4530726"/>
              </a:xfrm>
              <a:prstGeom prst="rect">
                <a:avLst/>
              </a:prstGeom>
              <a:blipFill>
                <a:blip r:embed="rId4"/>
                <a:stretch>
                  <a:fillRect l="-1422" t="-1882" r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2042503" y="5179655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</p:spTree>
    <p:extLst>
      <p:ext uri="{BB962C8B-B14F-4D97-AF65-F5344CB8AC3E}">
        <p14:creationId xmlns:p14="http://schemas.microsoft.com/office/powerpoint/2010/main" val="207092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Null Hypothesis Significance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0BF-9A72-41CB-B323-6D4EDDE90CBE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null-hypothesis significance test (NHST)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  <a:blipFill>
                <a:blip r:embed="rId4"/>
                <a:stretch>
                  <a:fillRect l="-1043" t="-19753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2880987" y="6283565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9720-E28E-4961-8B86-3D60284A5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589" y="2452252"/>
                <a:ext cx="4652211" cy="390409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Assuming the null is true, what is the probability of observing data this extreme or more extreme?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sz="1800" dirty="0"/>
              </a:p>
              <a:p>
                <a:r>
                  <a:rPr lang="en-US" sz="2200" dirty="0"/>
                  <a:t>We call this a two-sided hypothesis test.</a:t>
                </a:r>
              </a:p>
              <a:p>
                <a:pPr lvl="1"/>
                <a:r>
                  <a:rPr lang="en-US" sz="1800" dirty="0"/>
                  <a:t>They are the most common tests in scientific research.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9720-E28E-4961-8B86-3D60284A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89" y="2452252"/>
                <a:ext cx="4652211" cy="3904097"/>
              </a:xfrm>
              <a:prstGeom prst="rect">
                <a:avLst/>
              </a:prstGeom>
              <a:blipFill>
                <a:blip r:embed="rId5"/>
                <a:stretch>
                  <a:fillRect l="-1702" t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72512D-0EAA-4109-ACB0-4111C6D1D8CA}"/>
              </a:ext>
            </a:extLst>
          </p:cNvPr>
          <p:cNvCxnSpPr/>
          <p:nvPr/>
        </p:nvCxnSpPr>
        <p:spPr>
          <a:xfrm>
            <a:off x="2844891" y="2416156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87D64-1A81-443D-8292-076143393541}"/>
              </a:ext>
            </a:extLst>
          </p:cNvPr>
          <p:cNvCxnSpPr/>
          <p:nvPr/>
        </p:nvCxnSpPr>
        <p:spPr>
          <a:xfrm>
            <a:off x="5114854" y="2424172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5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Null Hypothesis Significance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CC27-7D87-4800-A66E-0AADC2928906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null-hypothesis significance test (NHST)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  <a:blipFill>
                <a:blip r:embed="rId4"/>
                <a:stretch>
                  <a:fillRect l="-1043" t="-19753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2880987" y="6283565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9720-E28E-4961-8B86-3D60284A5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589" y="2452252"/>
                <a:ext cx="4652211" cy="390409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We can also set these thresholds in a direction way (if we have a really strong hypothesis)?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9720-E28E-4961-8B86-3D60284A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89" y="2452252"/>
                <a:ext cx="4652211" cy="3904097"/>
              </a:xfrm>
              <a:prstGeom prst="rect">
                <a:avLst/>
              </a:prstGeom>
              <a:blipFill>
                <a:blip r:embed="rId5"/>
                <a:stretch>
                  <a:fillRect l="-1702" t="-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87D64-1A81-443D-8292-076143393541}"/>
              </a:ext>
            </a:extLst>
          </p:cNvPr>
          <p:cNvCxnSpPr/>
          <p:nvPr/>
        </p:nvCxnSpPr>
        <p:spPr>
          <a:xfrm>
            <a:off x="5114854" y="2424172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D27A4-6E6E-4936-ACB4-09454A6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7315"/>
            <a:ext cx="5714286" cy="3809524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11951-C9A6-4C47-8FD1-BD33A51D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011" y="365125"/>
            <a:ext cx="9131968" cy="1325563"/>
          </a:xfrm>
        </p:spPr>
        <p:txBody>
          <a:bodyPr/>
          <a:lstStyle/>
          <a:p>
            <a:r>
              <a:rPr lang="en-US" dirty="0"/>
              <a:t>Null Hypothesis Significance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327EF-DAC6-49D0-A793-9A11840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1D0E-7F7C-44BC-ACE5-D565C5E58F4E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12B7-42E6-48A2-B48D-726EEA02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null-hypothesis significance test (NHST)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980C8C-BD5D-4ADF-92CB-4389F66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91690"/>
              </a:xfrm>
              <a:prstGeom prst="rect">
                <a:avLst/>
              </a:prstGeom>
              <a:blipFill>
                <a:blip r:embed="rId4"/>
                <a:stretch>
                  <a:fillRect l="-1043" t="-19753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E2FCC1-B28C-4CB1-BEFA-0EC8A17AC5B9}"/>
              </a:ext>
            </a:extLst>
          </p:cNvPr>
          <p:cNvSpPr txBox="1"/>
          <p:nvPr/>
        </p:nvSpPr>
        <p:spPr>
          <a:xfrm>
            <a:off x="2880987" y="6283565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The Null-Distribution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9720-E28E-4961-8B86-3D60284A5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589" y="2452252"/>
                <a:ext cx="4652211" cy="390409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We can also set these thresholds in a direction way (if we have a really strong hypothesis)?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/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400" dirty="0">
                  <a:solidFill>
                    <a:schemeClr val="accent1"/>
                  </a:solidFill>
                </a:endParaRPr>
              </a:p>
              <a:p>
                <a:pPr lvl="1"/>
                <a:endParaRPr lang="en-US" sz="1400" dirty="0">
                  <a:solidFill>
                    <a:schemeClr val="accent1"/>
                  </a:solidFill>
                </a:endParaRPr>
              </a:p>
              <a:p>
                <a:r>
                  <a:rPr lang="en-US" sz="2400" dirty="0"/>
                  <a:t>We call these one-sided or directional hypothesis tests.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9720-E28E-4961-8B86-3D60284A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89" y="2452252"/>
                <a:ext cx="4652211" cy="3904097"/>
              </a:xfrm>
              <a:prstGeom prst="rect">
                <a:avLst/>
              </a:prstGeom>
              <a:blipFill>
                <a:blip r:embed="rId5"/>
                <a:stretch>
                  <a:fillRect l="-1702" t="-2184" b="-6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87D64-1A81-443D-8292-076143393541}"/>
              </a:ext>
            </a:extLst>
          </p:cNvPr>
          <p:cNvCxnSpPr/>
          <p:nvPr/>
        </p:nvCxnSpPr>
        <p:spPr>
          <a:xfrm>
            <a:off x="5114854" y="2424172"/>
            <a:ext cx="0" cy="29980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D3D61-BD28-4682-AA07-D1EA7F644843}"/>
              </a:ext>
            </a:extLst>
          </p:cNvPr>
          <p:cNvCxnSpPr/>
          <p:nvPr/>
        </p:nvCxnSpPr>
        <p:spPr>
          <a:xfrm>
            <a:off x="2854346" y="2436204"/>
            <a:ext cx="0" cy="2998053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9488</TotalTime>
  <Words>2010</Words>
  <Application>Microsoft Office PowerPoint</Application>
  <PresentationFormat>Widescreen</PresentationFormat>
  <Paragraphs>363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Research Design and Analysis: The Null Hypothesis Significance Test.</vt:lpstr>
      <vt:lpstr>PowerPoint Presentation</vt:lpstr>
      <vt:lpstr>Hypothesis Testing</vt:lpstr>
      <vt:lpstr>What is a null hypothesis?</vt:lpstr>
      <vt:lpstr>What is a null hypothesis?</vt:lpstr>
      <vt:lpstr>What is a null hypothesis?</vt:lpstr>
      <vt:lpstr>Null Hypothesis Significance Testing</vt:lpstr>
      <vt:lpstr>Null Hypothesis Significance Testing</vt:lpstr>
      <vt:lpstr>Null Hypothesis Significance Testing</vt:lpstr>
      <vt:lpstr>So what makes a result “significant”?</vt:lpstr>
      <vt:lpstr>So what makes a result “significant”?</vt:lpstr>
      <vt:lpstr>So what makes a result “significant”?</vt:lpstr>
      <vt:lpstr>So what makes a result “significant”?</vt:lpstr>
      <vt:lpstr>So what makes a result “significant”?</vt:lpstr>
      <vt:lpstr>α (alpha) = the Type 1 Error Rate</vt:lpstr>
      <vt:lpstr>α (alpha) = the significance criterion</vt:lpstr>
      <vt:lpstr>Setting α = 0.05.</vt:lpstr>
      <vt:lpstr>What if we set a more liberal criterion?</vt:lpstr>
      <vt:lpstr>What if we’re more conservative?</vt:lpstr>
      <vt:lpstr>So why .05?</vt:lpstr>
      <vt:lpstr>Interpretation of p-values</vt:lpstr>
      <vt:lpstr>Interpretation of p-values</vt:lpstr>
      <vt:lpstr>Interpretation of p-values</vt:lpstr>
      <vt:lpstr>Interpretation of p-values</vt:lpstr>
      <vt:lpstr>Interpretation of p-values</vt:lpstr>
      <vt:lpstr>Interpretation of p-values</vt:lpstr>
      <vt:lpstr>P-values as coin flips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435</cp:revision>
  <dcterms:created xsi:type="dcterms:W3CDTF">2020-09-05T16:34:05Z</dcterms:created>
  <dcterms:modified xsi:type="dcterms:W3CDTF">2020-12-11T17:00:59Z</dcterms:modified>
</cp:coreProperties>
</file>