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59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7B71"/>
    <a:srgbClr val="000000"/>
    <a:srgbClr val="29AF8C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262-7994-46C6-A73C-BB67C16C032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7D34-3B72-4C3A-BCEC-CF5FE2A1190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356-EF2A-46BC-AFE0-D52180BBDCF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306-240F-4833-A314-E21EE014307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6A5-FEB6-4A64-9E85-68E1D754BDE3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69F2-E4FE-4F2F-A7AD-9762F87F2110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F5F-D643-4D66-8EFC-10CFCEC68AA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126-BB9C-4FA1-BBD0-581BCC091297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DB3-C001-4720-801A-6D775167575D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F2D-ED95-42FE-BBD0-B29B1204E264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F3FE-B41B-47A9-B877-06F36BD60F7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Interpreting P-Values.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0F0-BBE7-4D1C-9B22-03266CF7AC06}" type="datetime1">
              <a:rPr lang="en-US" smtClean="0"/>
              <a:t>12/11/2020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Null Hypothesis Significance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0BF-9A72-41CB-B323-6D4EDDE90CBE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4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Assuming the null is true, what is the probability of observing data this extreme or more extreme?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sz="1800" dirty="0"/>
              </a:p>
              <a:p>
                <a:r>
                  <a:rPr lang="en-US" sz="2200" dirty="0"/>
                  <a:t>We call this a two-sided hypothesis test.</a:t>
                </a:r>
              </a:p>
              <a:p>
                <a:pPr lvl="1"/>
                <a:r>
                  <a:rPr lang="en-US" sz="1800" dirty="0"/>
                  <a:t>They are the most common tests in scientific research.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  <a:blipFill>
                <a:blip r:embed="rId5"/>
                <a:stretch>
                  <a:fillRect l="-1702"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72512D-0EAA-4109-ACB0-4111C6D1D8CA}"/>
              </a:ext>
            </a:extLst>
          </p:cNvPr>
          <p:cNvCxnSpPr/>
          <p:nvPr/>
        </p:nvCxnSpPr>
        <p:spPr>
          <a:xfrm>
            <a:off x="2844891" y="2416156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5114854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correctly, </a:t>
            </a:r>
            <a:r>
              <a:rPr lang="en-US" b="1" dirty="0">
                <a:solidFill>
                  <a:schemeClr val="accent2"/>
                </a:solidFill>
              </a:rPr>
              <a:t>frequentist</a:t>
            </a:r>
            <a:r>
              <a:rPr lang="en-US" dirty="0"/>
              <a:t> p-values can be a very useful tool in science. </a:t>
            </a:r>
          </a:p>
          <a:p>
            <a:endParaRPr lang="en-US" dirty="0"/>
          </a:p>
          <a:p>
            <a:r>
              <a:rPr lang="en-US" dirty="0"/>
              <a:t>Unfortunately, it is also very easy to misinterpret a p-value and this can lead to many misunderstandings.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4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Used correctly, </a:t>
                </a:r>
                <a:r>
                  <a:rPr lang="en-US" b="1" dirty="0">
                    <a:solidFill>
                      <a:schemeClr val="accent2"/>
                    </a:solidFill>
                  </a:rPr>
                  <a:t>frequentist</a:t>
                </a:r>
                <a:r>
                  <a:rPr lang="en-US" dirty="0"/>
                  <a:t> p-values can be a very useful tool in science. </a:t>
                </a: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Correct interpretation</a:t>
                </a:r>
                <a:r>
                  <a:rPr lang="en-US" dirty="0"/>
                  <a:t>: The p-value is probability of observing data these extreme or more extreme under the null hypothesis,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assuming that all of our assumptions hold (e.g., sampling variability is the only factor affecting our data).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P-values can indicate how incompatible the data are with a specified statistical model (i.e., null hypothesis and all other assumptions)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if p&lt;0.05, then that is unusual under the null hypothesis and suggests that </a:t>
                </a:r>
                <a:r>
                  <a:rPr lang="en-US" i="1" dirty="0"/>
                  <a:t>something</a:t>
                </a:r>
                <a:r>
                  <a:rPr lang="en-US" dirty="0"/>
                  <a:t> systematic might be going on.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3"/>
            <a:r>
              <a:rPr lang="en-US" dirty="0"/>
              <a:t>Recall that false positives can happen 5% of the time on each and every (independent) test when the null is true.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P &gt; 0.05 means that there was no effect/no difference. </a:t>
            </a:r>
          </a:p>
          <a:p>
            <a:pPr lvl="3"/>
            <a:r>
              <a:rPr lang="en-US" dirty="0"/>
              <a:t>If the difference </a:t>
            </a:r>
            <a:r>
              <a:rPr lang="en-US"/>
              <a:t>between two </a:t>
            </a:r>
            <a:r>
              <a:rPr lang="en-US" dirty="0"/>
              <a:t>means in your sample was 5 mL/kg and p = 0.6, the difference was still 5 mL/kg.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Unfortunately, it is also very easy to misinterpret a p-value and this can lead to many misunderstandings. </a:t>
                </a:r>
              </a:p>
              <a:p>
                <a:pPr lvl="1"/>
                <a:r>
                  <a:rPr lang="en-US" b="1" dirty="0">
                    <a:solidFill>
                      <a:schemeClr val="accent5"/>
                    </a:solidFill>
                  </a:rPr>
                  <a:t>Incorrect interpretations</a:t>
                </a:r>
                <a:r>
                  <a:rPr lang="en-US" dirty="0">
                    <a:solidFill>
                      <a:schemeClr val="accent5"/>
                    </a:solidFill>
                  </a:rPr>
                  <a:t>: </a:t>
                </a:r>
              </a:p>
              <a:p>
                <a:pPr lvl="2"/>
                <a:r>
                  <a:rPr lang="en-US" strike="sngStrike" dirty="0">
                    <a:solidFill>
                      <a:schemeClr val="accent5"/>
                    </a:solidFill>
                  </a:rPr>
                  <a:t>P &lt; 0.05 means that an effect is “real”. </a:t>
                </a:r>
              </a:p>
              <a:p>
                <a:pPr lvl="2"/>
                <a:r>
                  <a:rPr lang="en-US" strike="sngStrike" dirty="0">
                    <a:solidFill>
                      <a:schemeClr val="accent5"/>
                    </a:solidFill>
                  </a:rPr>
                  <a:t>P &gt; 0.05 means that there was no effect/no difference. </a:t>
                </a:r>
              </a:p>
              <a:p>
                <a:pPr lvl="2"/>
                <a:r>
                  <a:rPr lang="en-US" dirty="0">
                    <a:solidFill>
                      <a:schemeClr val="accent5"/>
                    </a:solidFill>
                  </a:rPr>
                  <a:t>The p-value is probably that the null hypothesis is correct. </a:t>
                </a:r>
              </a:p>
              <a:p>
                <a:pPr lvl="3"/>
                <a:r>
                  <a:rPr lang="en-US" dirty="0"/>
                  <a:t>Recall that we can only calculate the p-value assuming the null is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3"/>
                <a:r>
                  <a:rPr lang="en-US" dirty="0"/>
                  <a:t>If we want to know the probability of a hypothesis given the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this would require a different set of statistical tools (</a:t>
                </a:r>
                <a:r>
                  <a:rPr lang="en-US" b="1" dirty="0">
                    <a:solidFill>
                      <a:schemeClr val="accent2"/>
                    </a:solidFill>
                  </a:rPr>
                  <a:t>Bayesian statistics</a:t>
                </a:r>
                <a:r>
                  <a:rPr lang="en-US" dirty="0"/>
                  <a:t>) and more model assumptions.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&gt; 0.05 means that there was no effect/no difference.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The p-value is probably that the null hypothesis is correct.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The p-value is the probability that these results occurred due to chance. </a:t>
            </a:r>
          </a:p>
          <a:p>
            <a:pPr lvl="3"/>
            <a:r>
              <a:rPr lang="en-US" dirty="0"/>
              <a:t>This kind of works as a lay-person short hand, but it is technically incorrect. The p-value reflects the compatibility of the observed data with a specific null hypothesis.</a:t>
            </a:r>
          </a:p>
          <a:p>
            <a:pPr lvl="3"/>
            <a:r>
              <a:rPr lang="en-US" dirty="0"/>
              <a:t>If the null hypothesis were different, than the p-value would be different, but the same chance (i.e., sampling variability) would still be a factor both times.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P-values as coin flips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helpful way to think about p-values is in terms of coin flips. </a:t>
                </a:r>
              </a:p>
              <a:p>
                <a:r>
                  <a:rPr lang="en-US" dirty="0"/>
                  <a:t>That is, what is the probability of getting tails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times in a row?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FCCC93-8E43-4E0B-AC3C-A8328283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203823"/>
                  </p:ext>
                </p:extLst>
              </p:nvPr>
            </p:nvGraphicFramePr>
            <p:xfrm>
              <a:off x="848141" y="2872409"/>
              <a:ext cx="3643242" cy="37651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414">
                      <a:extLst>
                        <a:ext uri="{9D8B030D-6E8A-4147-A177-3AD203B41FA5}">
                          <a16:colId xmlns:a16="http://schemas.microsoft.com/office/drawing/2014/main" val="4126203831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528374904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2508639040"/>
                        </a:ext>
                      </a:extLst>
                    </a:gridCol>
                  </a:tblGrid>
                  <a:tr h="40750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P-Value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1" i="1" u="none" strike="noStrike" baseline="-250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# of Tails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09145172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9743651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3.473931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476256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4506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3.836501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050812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9323883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33679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850692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909381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247166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620875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9.965784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41017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FCCC93-8E43-4E0B-AC3C-A8328283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203823"/>
                  </p:ext>
                </p:extLst>
              </p:nvPr>
            </p:nvGraphicFramePr>
            <p:xfrm>
              <a:off x="848141" y="2872409"/>
              <a:ext cx="3643242" cy="37651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414">
                      <a:extLst>
                        <a:ext uri="{9D8B030D-6E8A-4147-A177-3AD203B41FA5}">
                          <a16:colId xmlns:a16="http://schemas.microsoft.com/office/drawing/2014/main" val="4126203831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528374904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2508639040"/>
                        </a:ext>
                      </a:extLst>
                    </a:gridCol>
                  </a:tblGrid>
                  <a:tr h="40750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P-Value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0000" t="-1493" r="-101500" b="-849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# of Tails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09145172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9743651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3.473931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476256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4506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3.836501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050812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9323883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33679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850692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909381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247166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620875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9.965784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410179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88916-D0F3-4471-967C-C0F4C6EE9C88}"/>
              </a:ext>
            </a:extLst>
          </p:cNvPr>
          <p:cNvGrpSpPr/>
          <p:nvPr/>
        </p:nvGrpSpPr>
        <p:grpSpPr>
          <a:xfrm>
            <a:off x="838200" y="4604101"/>
            <a:ext cx="4168474" cy="430887"/>
            <a:chOff x="838200" y="4604101"/>
            <a:chExt cx="4168474" cy="43088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55F775-BE3D-4A82-9E28-9A2C681EAD5F}"/>
                </a:ext>
              </a:extLst>
            </p:cNvPr>
            <p:cNvCxnSpPr/>
            <p:nvPr/>
          </p:nvCxnSpPr>
          <p:spPr>
            <a:xfrm>
              <a:off x="838200" y="4820477"/>
              <a:ext cx="374904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7012723-EE0E-4FF8-BAE5-D071E741551A}"/>
                    </a:ext>
                  </a:extLst>
                </p:cNvPr>
                <p:cNvSpPr txBox="1"/>
                <p:nvPr/>
              </p:nvSpPr>
              <p:spPr>
                <a:xfrm>
                  <a:off x="4699218" y="4604101"/>
                  <a:ext cx="3074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7012723-EE0E-4FF8-BAE5-D071E7415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218" y="4604101"/>
                  <a:ext cx="30745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DDE46-D86F-42D1-B0C6-04629C675163}"/>
              </a:ext>
            </a:extLst>
          </p:cNvPr>
          <p:cNvSpPr txBox="1">
            <a:spLocks/>
          </p:cNvSpPr>
          <p:nvPr/>
        </p:nvSpPr>
        <p:spPr>
          <a:xfrm>
            <a:off x="5317436" y="3250095"/>
            <a:ext cx="6188764" cy="3079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helps to illustrate that there is nothing magic about 0.05. </a:t>
            </a:r>
          </a:p>
          <a:p>
            <a:endParaRPr lang="en-US" dirty="0"/>
          </a:p>
          <a:p>
            <a:r>
              <a:rPr lang="en-US" dirty="0"/>
              <a:t>In fact, it is not even a super high degree of evidence (about as unusual as 4 coin flips). </a:t>
            </a:r>
          </a:p>
          <a:p>
            <a:endParaRPr lang="en-US" dirty="0"/>
          </a:p>
          <a:p>
            <a:r>
              <a:rPr lang="en-US" dirty="0"/>
              <a:t>But remember that Type 1 and Type 2 errors trade off, so we don’t necessarily want </a:t>
            </a:r>
            <a:r>
              <a:rPr lang="el-GR" dirty="0"/>
              <a:t>α</a:t>
            </a:r>
            <a:r>
              <a:rPr lang="en-US" dirty="0"/>
              <a:t>=0.001 either!</a:t>
            </a:r>
          </a:p>
        </p:txBody>
      </p:sp>
    </p:spTree>
    <p:extLst>
      <p:ext uri="{BB962C8B-B14F-4D97-AF65-F5344CB8AC3E}">
        <p14:creationId xmlns:p14="http://schemas.microsoft.com/office/powerpoint/2010/main" val="8341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9644</TotalTime>
  <Words>804</Words>
  <Application>Microsoft Office PowerPoint</Application>
  <PresentationFormat>Widescreen</PresentationFormat>
  <Paragraphs>120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Research Design and Analysis: Interpreting P-Values.</vt:lpstr>
      <vt:lpstr>Null Hypothesis Significance Testing</vt:lpstr>
      <vt:lpstr>Interpretation of p-values</vt:lpstr>
      <vt:lpstr>Interpretation of p-values</vt:lpstr>
      <vt:lpstr>Interpretation of p-values</vt:lpstr>
      <vt:lpstr>Interpretation of p-values</vt:lpstr>
      <vt:lpstr>Interpretation of p-values</vt:lpstr>
      <vt:lpstr>Interpretation of p-values</vt:lpstr>
      <vt:lpstr>P-values as coin flips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438</cp:revision>
  <dcterms:created xsi:type="dcterms:W3CDTF">2020-09-05T16:34:05Z</dcterms:created>
  <dcterms:modified xsi:type="dcterms:W3CDTF">2020-12-11T19:36:38Z</dcterms:modified>
</cp:coreProperties>
</file>