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62" r:id="rId4"/>
    <p:sldId id="263" r:id="rId5"/>
    <p:sldId id="264" r:id="rId6"/>
    <p:sldId id="265" r:id="rId7"/>
    <p:sldId id="267" r:id="rId8"/>
    <p:sldId id="268" r:id="rId9"/>
    <p:sldId id="260" r:id="rId10"/>
    <p:sldId id="258" r:id="rId11"/>
    <p:sldId id="271" r:id="rId12"/>
    <p:sldId id="270" r:id="rId13"/>
    <p:sldId id="272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F7B71"/>
    <a:srgbClr val="000000"/>
    <a:srgbClr val="29AF8C"/>
    <a:srgbClr val="00C3C8"/>
    <a:srgbClr val="333333"/>
    <a:srgbClr val="3391AE"/>
    <a:srgbClr val="0D0D0D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80" d="100"/>
          <a:sy n="80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D471-DCB4-4762-823C-375657B3A2D1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9075-3234-4FA8-88D8-4626C71860E8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0314-2631-40E4-B2BD-2BFF488AC355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BFE4-15CB-49DF-B5DB-5C5A9A392075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510-8A17-4A97-8B91-6EC1975021D4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7439-0A90-4ACF-B9E2-92A98B3133F3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4FD2-FA99-4DC0-9951-FDA4C787A1E4}" type="datetime1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03AB-663D-461C-9616-9EB0281D8FA3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7A60-1F12-461F-8ADE-4C61606C9CD2}" type="datetime1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4A3F-36DD-4EED-AA36-B60BA10448AE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6EF-562F-4DB7-B062-044603ED0168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5463-7882-44C8-8499-C34F9AEA4A06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Introduction </a:t>
            </a:r>
            <a:r>
              <a:rPr lang="en-US" sz="4000">
                <a:solidFill>
                  <a:schemeClr val="accent5"/>
                </a:solidFill>
              </a:rPr>
              <a:t>to Statistical Power.</a:t>
            </a:r>
            <a:endParaRPr lang="en-US" sz="4000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334C-6463-46B3-A5D7-091FD0BC1F2D}" type="datetime1">
              <a:rPr lang="en-US" smtClean="0"/>
              <a:t>12/11/2020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9B76-ABE5-4BFD-947C-B625C005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449" y="365125"/>
            <a:ext cx="5498926" cy="1325563"/>
          </a:xfrm>
        </p:spPr>
        <p:txBody>
          <a:bodyPr/>
          <a:lstStyle/>
          <a:p>
            <a:r>
              <a:rPr lang="en-US" dirty="0"/>
              <a:t>What affects power?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36D8-0820-4EA4-B6FA-85676FA6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3143D-EB91-470A-9C39-CDDB49F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10</a:t>
            </a:fld>
            <a:endParaRPr lang="en-US"/>
          </a:p>
        </p:txBody>
      </p:sp>
      <p:sp>
        <p:nvSpPr>
          <p:cNvPr id="7" name="AutoShape 271">
            <a:extLst>
              <a:ext uri="{FF2B5EF4-FFF2-40B4-BE49-F238E27FC236}">
                <a16:creationId xmlns:a16="http://schemas.microsoft.com/office/drawing/2014/main" id="{CDF555F3-E3B6-4561-881D-C609D35E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651" y="3741739"/>
            <a:ext cx="733425" cy="928687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72">
            <a:extLst>
              <a:ext uri="{FF2B5EF4-FFF2-40B4-BE49-F238E27FC236}">
                <a16:creationId xmlns:a16="http://schemas.microsoft.com/office/drawing/2014/main" id="{8601D1B5-2C33-4FCF-82FD-926DF5075214}"/>
              </a:ext>
            </a:extLst>
          </p:cNvPr>
          <p:cNvSpPr>
            <a:spLocks noChangeArrowheads="1"/>
          </p:cNvSpPr>
          <p:nvPr/>
        </p:nvSpPr>
        <p:spPr bwMode="auto">
          <a:xfrm rot="-409178">
            <a:off x="2249489" y="3298826"/>
            <a:ext cx="7585075" cy="404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273">
            <a:extLst>
              <a:ext uri="{FF2B5EF4-FFF2-40B4-BE49-F238E27FC236}">
                <a16:creationId xmlns:a16="http://schemas.microsoft.com/office/drawing/2014/main" id="{555A4919-DC68-4A06-8FF7-2B28CABA4E03}"/>
              </a:ext>
            </a:extLst>
          </p:cNvPr>
          <p:cNvSpPr txBox="1">
            <a:spLocks noChangeArrowheads="1"/>
          </p:cNvSpPr>
          <p:nvPr/>
        </p:nvSpPr>
        <p:spPr bwMode="auto">
          <a:xfrm rot="-420000">
            <a:off x="2331342" y="3036422"/>
            <a:ext cx="1942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Sample Size</a:t>
            </a:r>
          </a:p>
        </p:txBody>
      </p:sp>
      <p:sp>
        <p:nvSpPr>
          <p:cNvPr id="11" name="Text Box 274">
            <a:extLst>
              <a:ext uri="{FF2B5EF4-FFF2-40B4-BE49-F238E27FC236}">
                <a16:creationId xmlns:a16="http://schemas.microsoft.com/office/drawing/2014/main" id="{D65B4B29-D2E1-408A-A7A4-9F2905457D60}"/>
              </a:ext>
            </a:extLst>
          </p:cNvPr>
          <p:cNvSpPr txBox="1">
            <a:spLocks noChangeArrowheads="1"/>
          </p:cNvSpPr>
          <p:nvPr/>
        </p:nvSpPr>
        <p:spPr bwMode="auto">
          <a:xfrm rot="-420000">
            <a:off x="2997688" y="2306172"/>
            <a:ext cx="1684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Effect Size</a:t>
            </a:r>
          </a:p>
        </p:txBody>
      </p:sp>
      <p:sp>
        <p:nvSpPr>
          <p:cNvPr id="12" name="Text Box 275">
            <a:extLst>
              <a:ext uri="{FF2B5EF4-FFF2-40B4-BE49-F238E27FC236}">
                <a16:creationId xmlns:a16="http://schemas.microsoft.com/office/drawing/2014/main" id="{BC77E903-8443-4B3E-9764-99155B43C90A}"/>
              </a:ext>
            </a:extLst>
          </p:cNvPr>
          <p:cNvSpPr txBox="1">
            <a:spLocks noChangeArrowheads="1"/>
          </p:cNvSpPr>
          <p:nvPr/>
        </p:nvSpPr>
        <p:spPr bwMode="auto">
          <a:xfrm rot="-420000">
            <a:off x="8079729" y="2379197"/>
            <a:ext cx="1472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Variance</a:t>
            </a:r>
          </a:p>
        </p:txBody>
      </p:sp>
      <p:sp>
        <p:nvSpPr>
          <p:cNvPr id="13" name="Text Box 276">
            <a:extLst>
              <a:ext uri="{FF2B5EF4-FFF2-40B4-BE49-F238E27FC236}">
                <a16:creationId xmlns:a16="http://schemas.microsoft.com/office/drawing/2014/main" id="{84C1C6D6-0CBE-47A4-B639-52F64ABED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13" y="5405439"/>
            <a:ext cx="1107867" cy="52322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Math!</a:t>
            </a:r>
          </a:p>
        </p:txBody>
      </p:sp>
      <p:cxnSp>
        <p:nvCxnSpPr>
          <p:cNvPr id="14" name="AutoShape 277">
            <a:extLst>
              <a:ext uri="{FF2B5EF4-FFF2-40B4-BE49-F238E27FC236}">
                <a16:creationId xmlns:a16="http://schemas.microsoft.com/office/drawing/2014/main" id="{830EEFC6-11B3-4566-9434-4E2FAF3B00E1}"/>
              </a:ext>
            </a:extLst>
          </p:cNvPr>
          <p:cNvCxnSpPr>
            <a:cxnSpLocks noChangeShapeType="1"/>
            <a:stCxn id="13" idx="1"/>
            <a:endCxn id="7" idx="3"/>
          </p:cNvCxnSpPr>
          <p:nvPr/>
        </p:nvCxnSpPr>
        <p:spPr bwMode="auto">
          <a:xfrm rot="10800000">
            <a:off x="6075365" y="4670427"/>
            <a:ext cx="933449" cy="996623"/>
          </a:xfrm>
          <a:prstGeom prst="curvedConnector2">
            <a:avLst/>
          </a:prstGeom>
          <a:noFill/>
          <a:ln w="9525">
            <a:solidFill>
              <a:schemeClr val="accent6"/>
            </a:solidFill>
            <a:round/>
            <a:headEnd/>
            <a:tailEnd type="arrow" w="lg" len="lg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D25FAA-DE9D-4C82-A59D-532232022F56}"/>
              </a:ext>
            </a:extLst>
          </p:cNvPr>
          <p:cNvSpPr txBox="1"/>
          <p:nvPr/>
        </p:nvSpPr>
        <p:spPr>
          <a:xfrm>
            <a:off x="1575390" y="4343400"/>
            <a:ext cx="2158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More Certain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94FE08-15FB-4863-A4AD-043552EEB059}"/>
              </a:ext>
            </a:extLst>
          </p:cNvPr>
          <p:cNvSpPr txBox="1"/>
          <p:nvPr/>
        </p:nvSpPr>
        <p:spPr>
          <a:xfrm>
            <a:off x="8626518" y="4343400"/>
            <a:ext cx="1965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Less Certain</a:t>
            </a:r>
          </a:p>
        </p:txBody>
      </p:sp>
    </p:spTree>
    <p:extLst>
      <p:ext uri="{BB962C8B-B14F-4D97-AF65-F5344CB8AC3E}">
        <p14:creationId xmlns:p14="http://schemas.microsoft.com/office/powerpoint/2010/main" val="14571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4E6FBD-A9A2-4850-A783-65CA7920C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90" y="2442595"/>
            <a:ext cx="7619048" cy="3809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DD16-FF30-457B-AFB6-630576B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164" y="365125"/>
            <a:ext cx="6390861" cy="1325563"/>
          </a:xfrm>
        </p:spPr>
        <p:txBody>
          <a:bodyPr/>
          <a:lstStyle/>
          <a:p>
            <a:r>
              <a:rPr lang="en-US" dirty="0"/>
              <a:t>Effect size affects power.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6272-B795-4F35-AC19-F427F48AC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increase the effect size, that will increase power.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C551B-BC63-41F3-9682-6BBCE164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23B5A-0B51-4B57-AF1A-67F5944F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EBD698-5274-4A26-9F51-988D052D06D9}"/>
              </a:ext>
            </a:extLst>
          </p:cNvPr>
          <p:cNvCxnSpPr/>
          <p:nvPr/>
        </p:nvCxnSpPr>
        <p:spPr>
          <a:xfrm flipV="1">
            <a:off x="6237960" y="2469485"/>
            <a:ext cx="0" cy="322985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8BEA691-DF00-467C-A8CB-33721B16CC53}"/>
              </a:ext>
            </a:extLst>
          </p:cNvPr>
          <p:cNvSpPr/>
          <p:nvPr/>
        </p:nvSpPr>
        <p:spPr>
          <a:xfrm>
            <a:off x="8121941" y="4767435"/>
            <a:ext cx="64008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A53B6B-6436-4935-9EEB-B118CD55AB8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438378" y="4996035"/>
            <a:ext cx="1683563" cy="3597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E73A76-7065-4C75-A23C-AAAADA42B4C7}"/>
              </a:ext>
            </a:extLst>
          </p:cNvPr>
          <p:cNvSpPr/>
          <p:nvPr/>
        </p:nvSpPr>
        <p:spPr>
          <a:xfrm>
            <a:off x="7948692" y="3238351"/>
            <a:ext cx="64008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76%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4F6C4-85F5-4FCD-8756-094755C7A8E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783702" y="3466951"/>
            <a:ext cx="1164990" cy="73332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10A2BA-ADF8-4952-928A-AF332892BD1B}"/>
              </a:ext>
            </a:extLst>
          </p:cNvPr>
          <p:cNvSpPr txBox="1"/>
          <p:nvPr/>
        </p:nvSpPr>
        <p:spPr>
          <a:xfrm>
            <a:off x="5176273" y="5665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47A80F-A568-4255-81EF-DB6E38365906}"/>
              </a:ext>
            </a:extLst>
          </p:cNvPr>
          <p:cNvSpPr txBox="1"/>
          <p:nvPr/>
        </p:nvSpPr>
        <p:spPr>
          <a:xfrm>
            <a:off x="6316220" y="566569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1.25</a:t>
            </a:r>
          </a:p>
        </p:txBody>
      </p:sp>
    </p:spTree>
    <p:extLst>
      <p:ext uri="{BB962C8B-B14F-4D97-AF65-F5344CB8AC3E}">
        <p14:creationId xmlns:p14="http://schemas.microsoft.com/office/powerpoint/2010/main" val="17808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65C195-1236-46E8-AE98-82EEBE51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152" y="2911951"/>
            <a:ext cx="7619048" cy="3809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DD16-FF30-457B-AFB6-630576B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975" y="365125"/>
            <a:ext cx="5486400" cy="1325563"/>
          </a:xfrm>
        </p:spPr>
        <p:txBody>
          <a:bodyPr/>
          <a:lstStyle/>
          <a:p>
            <a:r>
              <a:rPr lang="en-US" dirty="0"/>
              <a:t>Variance affects power.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B6272-B795-4F35-AC19-F427F48AC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549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If we can increase the sample size or decrease the standard deviation, that will decrease the standard error: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increasing power.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B6272-B795-4F35-AC19-F427F48AC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549"/>
                <a:ext cx="10515600" cy="4351338"/>
              </a:xfrm>
              <a:blipFill>
                <a:blip r:embed="rId3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C551B-BC63-41F3-9682-6BBCE164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23B5A-0B51-4B57-AF1A-67F5944F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EBD698-5274-4A26-9F51-988D052D06D9}"/>
              </a:ext>
            </a:extLst>
          </p:cNvPr>
          <p:cNvCxnSpPr/>
          <p:nvPr/>
        </p:nvCxnSpPr>
        <p:spPr>
          <a:xfrm flipV="1">
            <a:off x="5912284" y="2945473"/>
            <a:ext cx="0" cy="322985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8BEA691-DF00-467C-A8CB-33721B16CC53}"/>
              </a:ext>
            </a:extLst>
          </p:cNvPr>
          <p:cNvSpPr/>
          <p:nvPr/>
        </p:nvSpPr>
        <p:spPr>
          <a:xfrm>
            <a:off x="7399511" y="5378451"/>
            <a:ext cx="64008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A53B6B-6436-4935-9EEB-B118CD55AB8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40981" y="5607051"/>
            <a:ext cx="1358530" cy="36353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E73A76-7065-4C75-A23C-AAAADA42B4C7}"/>
              </a:ext>
            </a:extLst>
          </p:cNvPr>
          <p:cNvSpPr/>
          <p:nvPr/>
        </p:nvSpPr>
        <p:spPr>
          <a:xfrm>
            <a:off x="7853886" y="3896992"/>
            <a:ext cx="64008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99%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4F6C4-85F5-4FCD-8756-094755C7A8E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688896" y="4125592"/>
            <a:ext cx="1164990" cy="73332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A3AEA3-42DB-485A-991D-1D97811FEA14}"/>
              </a:ext>
            </a:extLst>
          </p:cNvPr>
          <p:cNvSpPr txBox="1"/>
          <p:nvPr/>
        </p:nvSpPr>
        <p:spPr>
          <a:xfrm>
            <a:off x="5265724" y="6132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7C0A38-E88F-4263-B9A6-ECF7AF847C22}"/>
              </a:ext>
            </a:extLst>
          </p:cNvPr>
          <p:cNvSpPr txBox="1"/>
          <p:nvPr/>
        </p:nvSpPr>
        <p:spPr>
          <a:xfrm>
            <a:off x="6375854" y="613282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1.25</a:t>
            </a:r>
          </a:p>
        </p:txBody>
      </p:sp>
    </p:spTree>
    <p:extLst>
      <p:ext uri="{BB962C8B-B14F-4D97-AF65-F5344CB8AC3E}">
        <p14:creationId xmlns:p14="http://schemas.microsoft.com/office/powerpoint/2010/main" val="95729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40BDCF-4F3A-4560-87B9-54E2060A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580" y="2805850"/>
            <a:ext cx="7619048" cy="38095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C551B-BC63-41F3-9682-6BBCE164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6272-B795-4F35-AC19-F427F48AC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change </a:t>
            </a:r>
            <a:r>
              <a:rPr lang="el-GR" dirty="0"/>
              <a:t>α</a:t>
            </a:r>
            <a:r>
              <a:rPr lang="en-US" dirty="0"/>
              <a:t>, we can increase the Type 1 error rate in order to reduce the Type II error rate (increasing power).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DD16-FF30-457B-AFB6-630576B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975" y="365125"/>
            <a:ext cx="5486400" cy="1325563"/>
          </a:xfrm>
        </p:spPr>
        <p:txBody>
          <a:bodyPr/>
          <a:lstStyle/>
          <a:p>
            <a:r>
              <a:rPr lang="el-GR" dirty="0"/>
              <a:t>α</a:t>
            </a:r>
            <a:r>
              <a:rPr lang="en-US" dirty="0"/>
              <a:t> affects power.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23B5A-0B51-4B57-AF1A-67F5944F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EBD698-5274-4A26-9F51-988D052D06D9}"/>
              </a:ext>
            </a:extLst>
          </p:cNvPr>
          <p:cNvCxnSpPr/>
          <p:nvPr/>
        </p:nvCxnSpPr>
        <p:spPr>
          <a:xfrm flipV="1">
            <a:off x="6162804" y="2832740"/>
            <a:ext cx="0" cy="322985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8BEA691-DF00-467C-A8CB-33721B16CC53}"/>
              </a:ext>
            </a:extLst>
          </p:cNvPr>
          <p:cNvSpPr/>
          <p:nvPr/>
        </p:nvSpPr>
        <p:spPr>
          <a:xfrm>
            <a:off x="8309831" y="5130690"/>
            <a:ext cx="64008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A53B6B-6436-4935-9EEB-B118CD55AB8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394536" y="5359290"/>
            <a:ext cx="1915295" cy="36353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E73A76-7065-4C75-A23C-AAAADA42B4C7}"/>
              </a:ext>
            </a:extLst>
          </p:cNvPr>
          <p:cNvSpPr/>
          <p:nvPr/>
        </p:nvSpPr>
        <p:spPr>
          <a:xfrm>
            <a:off x="8136582" y="3601606"/>
            <a:ext cx="64008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86%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4F6C4-85F5-4FCD-8756-094755C7A8E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971592" y="3830206"/>
            <a:ext cx="1164990" cy="73332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938260C-B7A6-4D66-A6D5-DDE0B3556FD9}"/>
              </a:ext>
            </a:extLst>
          </p:cNvPr>
          <p:cNvSpPr/>
          <p:nvPr/>
        </p:nvSpPr>
        <p:spPr>
          <a:xfrm>
            <a:off x="9111105" y="4945827"/>
            <a:ext cx="64008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694A09-FC3C-4F4D-A867-18C21517A1C9}"/>
              </a:ext>
            </a:extLst>
          </p:cNvPr>
          <p:cNvSpPr/>
          <p:nvPr/>
        </p:nvSpPr>
        <p:spPr>
          <a:xfrm>
            <a:off x="8937856" y="3416743"/>
            <a:ext cx="64008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76%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EA78BE-71DE-4887-A298-2AE394C39DC1}"/>
              </a:ext>
            </a:extLst>
          </p:cNvPr>
          <p:cNvSpPr txBox="1"/>
          <p:nvPr/>
        </p:nvSpPr>
        <p:spPr>
          <a:xfrm>
            <a:off x="5365114" y="6033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CB8944-E266-4FDA-A162-F372BB7F008F}"/>
              </a:ext>
            </a:extLst>
          </p:cNvPr>
          <p:cNvSpPr txBox="1"/>
          <p:nvPr/>
        </p:nvSpPr>
        <p:spPr>
          <a:xfrm>
            <a:off x="6475244" y="603343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1.25</a:t>
            </a:r>
          </a:p>
        </p:txBody>
      </p:sp>
    </p:spTree>
    <p:extLst>
      <p:ext uri="{BB962C8B-B14F-4D97-AF65-F5344CB8AC3E}">
        <p14:creationId xmlns:p14="http://schemas.microsoft.com/office/powerpoint/2010/main" val="24882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  <p:bldP spid="16" grpId="0" animBg="1"/>
      <p:bldP spid="18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9B76-ABE5-4BFD-947C-B625C005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026" y="365125"/>
            <a:ext cx="7386740" cy="1325563"/>
          </a:xfrm>
        </p:spPr>
        <p:txBody>
          <a:bodyPr/>
          <a:lstStyle/>
          <a:p>
            <a:r>
              <a:rPr lang="en-US" dirty="0"/>
              <a:t>Classic </a:t>
            </a:r>
            <a:r>
              <a:rPr lang="en-US" i="1" dirty="0"/>
              <a:t>a priori</a:t>
            </a:r>
            <a:r>
              <a:rPr lang="en-US" dirty="0"/>
              <a:t> power analysis.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36D8-0820-4EA4-B6FA-85676FA6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3143D-EB91-470A-9C39-CDDB49F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14</a:t>
            </a:fld>
            <a:endParaRPr lang="en-US"/>
          </a:p>
        </p:txBody>
      </p:sp>
      <p:sp>
        <p:nvSpPr>
          <p:cNvPr id="7" name="AutoShape 271">
            <a:extLst>
              <a:ext uri="{FF2B5EF4-FFF2-40B4-BE49-F238E27FC236}">
                <a16:creationId xmlns:a16="http://schemas.microsoft.com/office/drawing/2014/main" id="{CDF555F3-E3B6-4561-881D-C609D35E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651" y="3741739"/>
            <a:ext cx="733425" cy="928687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72">
            <a:extLst>
              <a:ext uri="{FF2B5EF4-FFF2-40B4-BE49-F238E27FC236}">
                <a16:creationId xmlns:a16="http://schemas.microsoft.com/office/drawing/2014/main" id="{8601D1B5-2C33-4FCF-82FD-926DF5075214}"/>
              </a:ext>
            </a:extLst>
          </p:cNvPr>
          <p:cNvSpPr>
            <a:spLocks noChangeArrowheads="1"/>
          </p:cNvSpPr>
          <p:nvPr/>
        </p:nvSpPr>
        <p:spPr bwMode="auto">
          <a:xfrm rot="-409178">
            <a:off x="2249489" y="3298826"/>
            <a:ext cx="7585075" cy="404813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273">
            <a:extLst>
              <a:ext uri="{FF2B5EF4-FFF2-40B4-BE49-F238E27FC236}">
                <a16:creationId xmlns:a16="http://schemas.microsoft.com/office/drawing/2014/main" id="{555A4919-DC68-4A06-8FF7-2B28CABA4E03}"/>
              </a:ext>
            </a:extLst>
          </p:cNvPr>
          <p:cNvSpPr txBox="1">
            <a:spLocks noChangeArrowheads="1"/>
          </p:cNvSpPr>
          <p:nvPr/>
        </p:nvSpPr>
        <p:spPr bwMode="auto">
          <a:xfrm rot="-420000">
            <a:off x="2331342" y="3036422"/>
            <a:ext cx="1942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Sample Size</a:t>
            </a:r>
          </a:p>
        </p:txBody>
      </p:sp>
      <p:sp>
        <p:nvSpPr>
          <p:cNvPr id="11" name="Text Box 274">
            <a:extLst>
              <a:ext uri="{FF2B5EF4-FFF2-40B4-BE49-F238E27FC236}">
                <a16:creationId xmlns:a16="http://schemas.microsoft.com/office/drawing/2014/main" id="{D65B4B29-D2E1-408A-A7A4-9F2905457D60}"/>
              </a:ext>
            </a:extLst>
          </p:cNvPr>
          <p:cNvSpPr txBox="1">
            <a:spLocks noChangeArrowheads="1"/>
          </p:cNvSpPr>
          <p:nvPr/>
        </p:nvSpPr>
        <p:spPr bwMode="auto">
          <a:xfrm rot="-420000">
            <a:off x="2997688" y="2306172"/>
            <a:ext cx="1684948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Effect Size</a:t>
            </a:r>
          </a:p>
        </p:txBody>
      </p:sp>
      <p:sp>
        <p:nvSpPr>
          <p:cNvPr id="12" name="Text Box 275">
            <a:extLst>
              <a:ext uri="{FF2B5EF4-FFF2-40B4-BE49-F238E27FC236}">
                <a16:creationId xmlns:a16="http://schemas.microsoft.com/office/drawing/2014/main" id="{BC77E903-8443-4B3E-9764-99155B43C90A}"/>
              </a:ext>
            </a:extLst>
          </p:cNvPr>
          <p:cNvSpPr txBox="1">
            <a:spLocks noChangeArrowheads="1"/>
          </p:cNvSpPr>
          <p:nvPr/>
        </p:nvSpPr>
        <p:spPr bwMode="auto">
          <a:xfrm rot="-420000">
            <a:off x="8079729" y="2379197"/>
            <a:ext cx="1472904" cy="523220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Variance</a:t>
            </a:r>
          </a:p>
        </p:txBody>
      </p:sp>
      <p:sp>
        <p:nvSpPr>
          <p:cNvPr id="13" name="Text Box 276">
            <a:extLst>
              <a:ext uri="{FF2B5EF4-FFF2-40B4-BE49-F238E27FC236}">
                <a16:creationId xmlns:a16="http://schemas.microsoft.com/office/drawing/2014/main" id="{84C1C6D6-0CBE-47A4-B639-52F64ABED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13" y="5405439"/>
            <a:ext cx="1220206" cy="954107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800" b="1" dirty="0">
                <a:solidFill>
                  <a:schemeClr val="accent6"/>
                </a:solidFill>
              </a:rPr>
              <a:t>α</a:t>
            </a:r>
            <a:r>
              <a:rPr lang="en-US" sz="2800" b="1" dirty="0">
                <a:solidFill>
                  <a:schemeClr val="accent6"/>
                </a:solidFill>
              </a:rPr>
              <a:t>=0.05</a:t>
            </a:r>
          </a:p>
          <a:p>
            <a:r>
              <a:rPr lang="el-GR" sz="2800" b="1" dirty="0">
                <a:solidFill>
                  <a:schemeClr val="accent6"/>
                </a:solidFill>
              </a:rPr>
              <a:t>β</a:t>
            </a:r>
            <a:r>
              <a:rPr lang="en-US" sz="2800" b="1" dirty="0">
                <a:solidFill>
                  <a:schemeClr val="accent6"/>
                </a:solidFill>
              </a:rPr>
              <a:t>=0.20</a:t>
            </a:r>
          </a:p>
        </p:txBody>
      </p:sp>
      <p:cxnSp>
        <p:nvCxnSpPr>
          <p:cNvPr id="14" name="AutoShape 277">
            <a:extLst>
              <a:ext uri="{FF2B5EF4-FFF2-40B4-BE49-F238E27FC236}">
                <a16:creationId xmlns:a16="http://schemas.microsoft.com/office/drawing/2014/main" id="{830EEFC6-11B3-4566-9434-4E2FAF3B00E1}"/>
              </a:ext>
            </a:extLst>
          </p:cNvPr>
          <p:cNvCxnSpPr>
            <a:cxnSpLocks noChangeShapeType="1"/>
            <a:stCxn id="13" idx="1"/>
            <a:endCxn id="7" idx="3"/>
          </p:cNvCxnSpPr>
          <p:nvPr/>
        </p:nvCxnSpPr>
        <p:spPr bwMode="auto">
          <a:xfrm rot="10800000">
            <a:off x="6075365" y="4670427"/>
            <a:ext cx="933449" cy="1212067"/>
          </a:xfrm>
          <a:prstGeom prst="curvedConnector2">
            <a:avLst/>
          </a:prstGeom>
          <a:noFill/>
          <a:ln w="9525">
            <a:solidFill>
              <a:schemeClr val="accent6"/>
            </a:solidFill>
            <a:round/>
            <a:headEnd/>
            <a:tailEnd type="arrow" w="lg" len="lg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467EB9-AB96-4EB2-A3E7-575BC43FEB8B}"/>
              </a:ext>
            </a:extLst>
          </p:cNvPr>
          <p:cNvSpPr txBox="1"/>
          <p:nvPr/>
        </p:nvSpPr>
        <p:spPr>
          <a:xfrm rot="21174665">
            <a:off x="3204636" y="194779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Assume: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BCF35-E756-4C40-810C-02D0BDA55CAB}"/>
              </a:ext>
            </a:extLst>
          </p:cNvPr>
          <p:cNvSpPr txBox="1"/>
          <p:nvPr/>
        </p:nvSpPr>
        <p:spPr>
          <a:xfrm rot="21174665">
            <a:off x="8245989" y="201084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Assume: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4AFD9-2EAA-44C2-962D-5B62A8C25EED}"/>
              </a:ext>
            </a:extLst>
          </p:cNvPr>
          <p:cNvSpPr txBox="1"/>
          <p:nvPr/>
        </p:nvSpPr>
        <p:spPr>
          <a:xfrm>
            <a:off x="7157216" y="5033768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Choose: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9763F-CEBA-4BF9-AE3A-6DCB3A59087F}"/>
              </a:ext>
            </a:extLst>
          </p:cNvPr>
          <p:cNvSpPr txBox="1"/>
          <p:nvPr/>
        </p:nvSpPr>
        <p:spPr>
          <a:xfrm>
            <a:off x="199895" y="2990218"/>
            <a:ext cx="224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“We need </a:t>
            </a:r>
            <a:r>
              <a:rPr lang="en-US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##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people to reliably find…”</a:t>
            </a:r>
          </a:p>
        </p:txBody>
      </p:sp>
    </p:spTree>
    <p:extLst>
      <p:ext uri="{BB962C8B-B14F-4D97-AF65-F5344CB8AC3E}">
        <p14:creationId xmlns:p14="http://schemas.microsoft.com/office/powerpoint/2010/main" val="422084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6D27A4-6E6E-4936-ACB4-09454A61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7315"/>
            <a:ext cx="5714286" cy="3809524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11951-C9A6-4C47-8FD1-BD33A51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449" y="365125"/>
            <a:ext cx="5498926" cy="1325563"/>
          </a:xfrm>
        </p:spPr>
        <p:txBody>
          <a:bodyPr/>
          <a:lstStyle/>
          <a:p>
            <a:r>
              <a:rPr lang="en-US" dirty="0"/>
              <a:t>What is power?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327EF-DAC6-49D0-A793-9A11840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D05-DFA8-4BC8-93D9-B35F6A321161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12B7-42E6-48A2-B48D-726EE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980C8C-BD5D-4ADF-92CB-4389F6636C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9169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5"/>
                    </a:solidFill>
                  </a:rPr>
                  <a:t>null-hypothesis significance test (NHST)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(≥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980C8C-BD5D-4ADF-92CB-4389F6636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91690"/>
              </a:xfrm>
              <a:prstGeom prst="rect">
                <a:avLst/>
              </a:prstGeom>
              <a:blipFill>
                <a:blip r:embed="rId3"/>
                <a:stretch>
                  <a:fillRect l="-1043" t="-19753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E2FCC1-B28C-4CB1-BEFA-0EC8A17AC5B9}"/>
              </a:ext>
            </a:extLst>
          </p:cNvPr>
          <p:cNvSpPr txBox="1"/>
          <p:nvPr/>
        </p:nvSpPr>
        <p:spPr>
          <a:xfrm>
            <a:off x="2880987" y="6283565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The Null-Distribution</a:t>
            </a:r>
          </a:p>
        </p:txBody>
      </p:sp>
    </p:spTree>
    <p:extLst>
      <p:ext uri="{BB962C8B-B14F-4D97-AF65-F5344CB8AC3E}">
        <p14:creationId xmlns:p14="http://schemas.microsoft.com/office/powerpoint/2010/main" val="230368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A3769F-9612-45F8-AFE3-9736BE07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7315"/>
            <a:ext cx="5714286" cy="3809524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11951-C9A6-4C47-8FD1-BD33A51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449" y="365125"/>
            <a:ext cx="5498926" cy="1325563"/>
          </a:xfrm>
        </p:spPr>
        <p:txBody>
          <a:bodyPr/>
          <a:lstStyle/>
          <a:p>
            <a:r>
              <a:rPr lang="en-US" dirty="0"/>
              <a:t>What is power?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327EF-DAC6-49D0-A793-9A11840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D05-DFA8-4BC8-93D9-B35F6A321161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12B7-42E6-48A2-B48D-726EE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980C8C-BD5D-4ADF-92CB-4389F6636C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9169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5"/>
                    </a:solidFill>
                  </a:rPr>
                  <a:t>null-hypothesis significance test (NHST)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(≥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980C8C-BD5D-4ADF-92CB-4389F6636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91690"/>
              </a:xfrm>
              <a:prstGeom prst="rect">
                <a:avLst/>
              </a:prstGeom>
              <a:blipFill>
                <a:blip r:embed="rId3"/>
                <a:stretch>
                  <a:fillRect l="-1043" t="-19753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E2FCC1-B28C-4CB1-BEFA-0EC8A17AC5B9}"/>
              </a:ext>
            </a:extLst>
          </p:cNvPr>
          <p:cNvSpPr txBox="1"/>
          <p:nvPr/>
        </p:nvSpPr>
        <p:spPr>
          <a:xfrm>
            <a:off x="2880987" y="6283565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The Null-Distribution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774D06-D005-4853-BA83-5FBE2A0CEA50}"/>
              </a:ext>
            </a:extLst>
          </p:cNvPr>
          <p:cNvSpPr/>
          <p:nvPr/>
        </p:nvSpPr>
        <p:spPr>
          <a:xfrm>
            <a:off x="5003278" y="4675034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631892-24C2-454F-A2D7-7689E6D0690A}"/>
              </a:ext>
            </a:extLst>
          </p:cNvPr>
          <p:cNvCxnSpPr>
            <a:stCxn id="8" idx="4"/>
          </p:cNvCxnSpPr>
          <p:nvPr/>
        </p:nvCxnSpPr>
        <p:spPr>
          <a:xfrm>
            <a:off x="5117578" y="4903634"/>
            <a:ext cx="0" cy="52013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BAABF3-B50C-4FC4-864A-45DCDE0D34D0}"/>
              </a:ext>
            </a:extLst>
          </p:cNvPr>
          <p:cNvSpPr txBox="1"/>
          <p:nvPr/>
        </p:nvSpPr>
        <p:spPr>
          <a:xfrm>
            <a:off x="6926893" y="2768252"/>
            <a:ext cx="28192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One sample t-test:</a:t>
            </a:r>
          </a:p>
          <a:p>
            <a:endParaRPr lang="en-US" sz="2000" dirty="0"/>
          </a:p>
          <a:p>
            <a:r>
              <a:rPr lang="en-US" sz="2000" dirty="0"/>
              <a:t>One-tailed test, </a:t>
            </a:r>
            <a:r>
              <a:rPr lang="en-US" sz="2000" i="1" dirty="0"/>
              <a:t>p</a:t>
            </a:r>
            <a:r>
              <a:rPr lang="en-US" sz="2000" dirty="0"/>
              <a:t> = 0.023</a:t>
            </a:r>
          </a:p>
          <a:p>
            <a:r>
              <a:rPr lang="en-US" sz="2000" dirty="0"/>
              <a:t>Two-tailed test, </a:t>
            </a:r>
            <a:r>
              <a:rPr lang="en-US" sz="2000" i="1" dirty="0"/>
              <a:t>p</a:t>
            </a:r>
            <a:r>
              <a:rPr lang="en-US" sz="2000" dirty="0"/>
              <a:t> = 0.046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CF56704-398A-40B9-9EB3-0BE6288C7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82187">
            <a:off x="9525000" y="3837420"/>
            <a:ext cx="914400" cy="8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0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1951-C9A6-4C47-8FD1-BD33A51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449" y="365125"/>
            <a:ext cx="5498926" cy="1325563"/>
          </a:xfrm>
        </p:spPr>
        <p:txBody>
          <a:bodyPr/>
          <a:lstStyle/>
          <a:p>
            <a:r>
              <a:rPr lang="en-US" dirty="0"/>
              <a:t>What is power?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327EF-DAC6-49D0-A793-9A11840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D05-DFA8-4BC8-93D9-B35F6A321161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12B7-42E6-48A2-B48D-726EE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980C8C-BD5D-4ADF-92CB-4389F6636C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2244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3"/>
                </a:solidFill>
              </a:rPr>
              <a:t>Power is the probability of detecting an effect, given that the effect is really there.</a:t>
            </a:r>
          </a:p>
          <a:p>
            <a:pPr lvl="1"/>
            <a:r>
              <a:rPr lang="en-US" dirty="0"/>
              <a:t>But “</a:t>
            </a:r>
            <a:r>
              <a:rPr lang="en-US" b="1" dirty="0">
                <a:solidFill>
                  <a:schemeClr val="accent3"/>
                </a:solidFill>
              </a:rPr>
              <a:t>the real effect</a:t>
            </a:r>
            <a:r>
              <a:rPr lang="en-US" dirty="0"/>
              <a:t>” is usually an approximation, informed by past work.</a:t>
            </a:r>
          </a:p>
          <a:p>
            <a:pPr lvl="1"/>
            <a:r>
              <a:rPr lang="en-US" dirty="0"/>
              <a:t>Our power analysis is only as good as the underlying assumptions. </a:t>
            </a:r>
          </a:p>
        </p:txBody>
      </p:sp>
    </p:spTree>
    <p:extLst>
      <p:ext uri="{BB962C8B-B14F-4D97-AF65-F5344CB8AC3E}">
        <p14:creationId xmlns:p14="http://schemas.microsoft.com/office/powerpoint/2010/main" val="40306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76A9BE-43E7-44B4-9935-65201375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8757"/>
            <a:ext cx="7619048" cy="3809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11951-C9A6-4C47-8FD1-BD33A51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449" y="365125"/>
            <a:ext cx="5498926" cy="1325563"/>
          </a:xfrm>
        </p:spPr>
        <p:txBody>
          <a:bodyPr/>
          <a:lstStyle/>
          <a:p>
            <a:r>
              <a:rPr lang="en-US" dirty="0"/>
              <a:t>What is power?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327EF-DAC6-49D0-A793-9A11840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D05-DFA8-4BC8-93D9-B35F6A321161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12B7-42E6-48A2-B48D-726EE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2FCC1-B28C-4CB1-BEFA-0EC8A17AC5B9}"/>
              </a:ext>
            </a:extLst>
          </p:cNvPr>
          <p:cNvSpPr txBox="1"/>
          <p:nvPr/>
        </p:nvSpPr>
        <p:spPr>
          <a:xfrm>
            <a:off x="4576943" y="6007431"/>
            <a:ext cx="23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Estimated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E15385-2C3E-4849-BD58-987A47EDC9DA}"/>
              </a:ext>
            </a:extLst>
          </p:cNvPr>
          <p:cNvSpPr txBox="1"/>
          <p:nvPr/>
        </p:nvSpPr>
        <p:spPr>
          <a:xfrm>
            <a:off x="2460266" y="6007431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The Null-Distribution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C6461-C50D-4695-97BD-E111293EDBD2}"/>
              </a:ext>
            </a:extLst>
          </p:cNvPr>
          <p:cNvSpPr txBox="1"/>
          <p:nvPr/>
        </p:nvSpPr>
        <p:spPr>
          <a:xfrm>
            <a:off x="8457249" y="2118757"/>
            <a:ext cx="2896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Alternatively, let’s assume that </a:t>
            </a:r>
            <a:r>
              <a:rPr lang="el-GR" b="1" dirty="0">
                <a:solidFill>
                  <a:schemeClr val="accent3"/>
                </a:solidFill>
              </a:rPr>
              <a:t>μ</a:t>
            </a:r>
            <a:r>
              <a:rPr lang="en-US" b="1" dirty="0">
                <a:solidFill>
                  <a:schemeClr val="accent3"/>
                </a:solidFill>
              </a:rPr>
              <a:t> is 0.5.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/>
              <a:t>We can now contrast our two sampling distributions: </a:t>
            </a:r>
            <a:r>
              <a:rPr lang="en-US" b="1" dirty="0">
                <a:solidFill>
                  <a:schemeClr val="accent5"/>
                </a:solidFill>
              </a:rPr>
              <a:t>assuming H0 is true </a:t>
            </a:r>
            <a:r>
              <a:rPr lang="en-US" b="1" dirty="0"/>
              <a:t>and a specific case </a:t>
            </a:r>
            <a:r>
              <a:rPr lang="en-US" b="1" dirty="0">
                <a:solidFill>
                  <a:schemeClr val="accent3"/>
                </a:solidFill>
              </a:rPr>
              <a:t>assuming H0 is false</a:t>
            </a:r>
            <a:r>
              <a:rPr lang="en-US" b="1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3DE61-585D-4DDC-8BF2-C5AE984D5CEC}"/>
              </a:ext>
            </a:extLst>
          </p:cNvPr>
          <p:cNvSpPr txBox="1"/>
          <p:nvPr/>
        </p:nvSpPr>
        <p:spPr>
          <a:xfrm>
            <a:off x="838200" y="1690688"/>
            <a:ext cx="761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H0 is true: </a:t>
            </a:r>
            <a:r>
              <a:rPr lang="en-US" b="1" dirty="0"/>
              <a:t>assumes </a:t>
            </a:r>
            <a:r>
              <a:rPr lang="el-GR" b="1" dirty="0"/>
              <a:t>μ</a:t>
            </a:r>
            <a:r>
              <a:rPr lang="en-US" b="1" dirty="0"/>
              <a:t>=0, need to make some estimate of SE.</a:t>
            </a:r>
          </a:p>
        </p:txBody>
      </p:sp>
    </p:spTree>
    <p:extLst>
      <p:ext uri="{BB962C8B-B14F-4D97-AF65-F5344CB8AC3E}">
        <p14:creationId xmlns:p14="http://schemas.microsoft.com/office/powerpoint/2010/main" val="163933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2FDE85-E030-4208-907E-1B57B68A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8757"/>
            <a:ext cx="7619048" cy="3809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11951-C9A6-4C47-8FD1-BD33A51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449" y="365125"/>
            <a:ext cx="5498926" cy="1325563"/>
          </a:xfrm>
        </p:spPr>
        <p:txBody>
          <a:bodyPr/>
          <a:lstStyle/>
          <a:p>
            <a:r>
              <a:rPr lang="en-US" dirty="0"/>
              <a:t>What is power?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327EF-DAC6-49D0-A793-9A11840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D05-DFA8-4BC8-93D9-B35F6A321161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12B7-42E6-48A2-B48D-726EE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AC6461-C50D-4695-97BD-E111293EDBD2}"/>
                  </a:ext>
                </a:extLst>
              </p:cNvPr>
              <p:cNvSpPr txBox="1"/>
              <p:nvPr/>
            </p:nvSpPr>
            <p:spPr>
              <a:xfrm>
                <a:off x="8457249" y="2118757"/>
                <a:ext cx="289655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For a one-sided test, the common critical value is at the 95%ile of the null distribution.</a:t>
                </a:r>
              </a:p>
              <a:p>
                <a:endParaRPr lang="en-US" b="1" dirty="0"/>
              </a:p>
              <a:p>
                <a:r>
                  <a:rPr lang="en-US" b="1" dirty="0"/>
                  <a:t>One advantage of the NHST is that we can make our Type 1 error rate always be a specific %. </a:t>
                </a:r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AC6461-C50D-4695-97BD-E111293ED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249" y="2118757"/>
                <a:ext cx="2896552" cy="3139321"/>
              </a:xfrm>
              <a:prstGeom prst="rect">
                <a:avLst/>
              </a:prstGeom>
              <a:blipFill>
                <a:blip r:embed="rId3"/>
                <a:stretch>
                  <a:fillRect l="-1681" t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5F0C4C-FB95-4437-948C-23046E06FBC2}"/>
              </a:ext>
            </a:extLst>
          </p:cNvPr>
          <p:cNvCxnSpPr/>
          <p:nvPr/>
        </p:nvCxnSpPr>
        <p:spPr>
          <a:xfrm flipV="1">
            <a:off x="5523978" y="2156335"/>
            <a:ext cx="0" cy="322985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3D172B6-0933-407A-BD41-A55D4566597F}"/>
              </a:ext>
            </a:extLst>
          </p:cNvPr>
          <p:cNvSpPr/>
          <p:nvPr/>
        </p:nvSpPr>
        <p:spPr>
          <a:xfrm>
            <a:off x="6677379" y="5282056"/>
            <a:ext cx="4572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997641-1BAF-408B-B4A5-DE6BC628D4F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649239" y="5110620"/>
            <a:ext cx="1028140" cy="4000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84DE50-D3BB-47B6-BAC5-6E3674E0FE25}"/>
              </a:ext>
            </a:extLst>
          </p:cNvPr>
          <p:cNvSpPr txBox="1"/>
          <p:nvPr/>
        </p:nvSpPr>
        <p:spPr>
          <a:xfrm>
            <a:off x="4576943" y="6007431"/>
            <a:ext cx="23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Estimated Distribution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2B36EA-74D3-4446-B780-DA2A643BE836}"/>
              </a:ext>
            </a:extLst>
          </p:cNvPr>
          <p:cNvSpPr txBox="1"/>
          <p:nvPr/>
        </p:nvSpPr>
        <p:spPr>
          <a:xfrm>
            <a:off x="2460266" y="6007431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The Null-Distribution</a:t>
            </a:r>
          </a:p>
        </p:txBody>
      </p:sp>
    </p:spTree>
    <p:extLst>
      <p:ext uri="{BB962C8B-B14F-4D97-AF65-F5344CB8AC3E}">
        <p14:creationId xmlns:p14="http://schemas.microsoft.com/office/powerpoint/2010/main" val="161827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3BD572-F31F-49A1-AAB1-1A22A9E6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8757"/>
            <a:ext cx="7619048" cy="3809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11951-C9A6-4C47-8FD1-BD33A51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449" y="365125"/>
            <a:ext cx="5498926" cy="1325563"/>
          </a:xfrm>
        </p:spPr>
        <p:txBody>
          <a:bodyPr/>
          <a:lstStyle/>
          <a:p>
            <a:r>
              <a:rPr lang="en-US" dirty="0"/>
              <a:t>What is power?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327EF-DAC6-49D0-A793-9A11840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D05-DFA8-4BC8-93D9-B35F6A321161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12B7-42E6-48A2-B48D-726EE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AC6461-C50D-4695-97BD-E111293EDBD2}"/>
                  </a:ext>
                </a:extLst>
              </p:cNvPr>
              <p:cNvSpPr txBox="1"/>
              <p:nvPr/>
            </p:nvSpPr>
            <p:spPr>
              <a:xfrm>
                <a:off x="8457249" y="2118757"/>
                <a:ext cx="289655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Assuming that the true mean is 0.5,</a:t>
                </a:r>
                <a:r>
                  <a:rPr lang="en-US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dirty="0"/>
                  <a:t>we have a pretty big chance of making a Type 2 error (a false negative).</a:t>
                </a:r>
              </a:p>
              <a:p>
                <a:endParaRPr lang="en-US" dirty="0"/>
              </a:p>
              <a:p>
                <a:r>
                  <a:rPr lang="en-US" dirty="0"/>
                  <a:t>In this case: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𝟗𝟐𝟕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AC6461-C50D-4695-97BD-E111293ED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249" y="2118757"/>
                <a:ext cx="2896552" cy="2585323"/>
              </a:xfrm>
              <a:prstGeom prst="rect">
                <a:avLst/>
              </a:prstGeom>
              <a:blipFill>
                <a:blip r:embed="rId3"/>
                <a:stretch>
                  <a:fillRect l="-1681"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3D172B6-0933-407A-BD41-A55D4566597F}"/>
              </a:ext>
            </a:extLst>
          </p:cNvPr>
          <p:cNvSpPr/>
          <p:nvPr/>
        </p:nvSpPr>
        <p:spPr>
          <a:xfrm>
            <a:off x="6677379" y="5282056"/>
            <a:ext cx="4572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997641-1BAF-408B-B4A5-DE6BC628D4F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649239" y="5110620"/>
            <a:ext cx="1028140" cy="4000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3B607-DD98-4C5E-BAB4-DEE19B9B435C}"/>
              </a:ext>
            </a:extLst>
          </p:cNvPr>
          <p:cNvSpPr/>
          <p:nvPr/>
        </p:nvSpPr>
        <p:spPr>
          <a:xfrm>
            <a:off x="2460266" y="1927735"/>
            <a:ext cx="4572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BAA252-2BFA-4F2B-8554-D91FF0B6F2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688866" y="2384935"/>
            <a:ext cx="1544931" cy="15858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4824CCF-690B-4AA8-8EE0-8F65197273F6}"/>
              </a:ext>
            </a:extLst>
          </p:cNvPr>
          <p:cNvSpPr/>
          <p:nvPr/>
        </p:nvSpPr>
        <p:spPr>
          <a:xfrm>
            <a:off x="4852646" y="1927735"/>
            <a:ext cx="4572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4040CB-DA74-4F96-912D-F3356CFC2B3A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852646" y="2384935"/>
            <a:ext cx="228600" cy="43684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CE355C-96BE-4F73-AEDD-CAC7C3D2530E}"/>
              </a:ext>
            </a:extLst>
          </p:cNvPr>
          <p:cNvCxnSpPr/>
          <p:nvPr/>
        </p:nvCxnSpPr>
        <p:spPr>
          <a:xfrm flipV="1">
            <a:off x="5523978" y="2156335"/>
            <a:ext cx="0" cy="322985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1E67F6-17FD-416A-9166-B8AAC92B6F7D}"/>
              </a:ext>
            </a:extLst>
          </p:cNvPr>
          <p:cNvSpPr txBox="1"/>
          <p:nvPr/>
        </p:nvSpPr>
        <p:spPr>
          <a:xfrm>
            <a:off x="4576943" y="6007431"/>
            <a:ext cx="23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Estimated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D4328-EAFC-44D2-9560-7F35D28F74E8}"/>
              </a:ext>
            </a:extLst>
          </p:cNvPr>
          <p:cNvSpPr txBox="1"/>
          <p:nvPr/>
        </p:nvSpPr>
        <p:spPr>
          <a:xfrm>
            <a:off x="2460266" y="6007431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The Null-Distribution</a:t>
            </a:r>
          </a:p>
        </p:txBody>
      </p:sp>
    </p:spTree>
    <p:extLst>
      <p:ext uri="{BB962C8B-B14F-4D97-AF65-F5344CB8AC3E}">
        <p14:creationId xmlns:p14="http://schemas.microsoft.com/office/powerpoint/2010/main" val="424315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27F735-FEDA-49B5-A52B-3C7529880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8757"/>
            <a:ext cx="7619048" cy="3809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11951-C9A6-4C47-8FD1-BD33A51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449" y="365125"/>
            <a:ext cx="5498926" cy="1325563"/>
          </a:xfrm>
        </p:spPr>
        <p:txBody>
          <a:bodyPr/>
          <a:lstStyle/>
          <a:p>
            <a:r>
              <a:rPr lang="en-US" dirty="0"/>
              <a:t>What is power?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327EF-DAC6-49D0-A793-9A11840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D05-DFA8-4BC8-93D9-B35F6A321161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12B7-42E6-48A2-B48D-726EE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AC6461-C50D-4695-97BD-E111293EDBD2}"/>
                  </a:ext>
                </a:extLst>
              </p:cNvPr>
              <p:cNvSpPr txBox="1"/>
              <p:nvPr/>
            </p:nvSpPr>
            <p:spPr>
              <a:xfrm>
                <a:off x="8457249" y="2118757"/>
                <a:ext cx="289655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Assuming that the true mean is 0.5,</a:t>
                </a:r>
                <a:r>
                  <a:rPr lang="en-US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dirty="0"/>
                  <a:t>we have a pretty small chance of correctly identifying the real effect as statistically significant.</a:t>
                </a:r>
              </a:p>
              <a:p>
                <a:endParaRPr lang="en-US" dirty="0"/>
              </a:p>
              <a:p>
                <a:r>
                  <a:rPr lang="en-US" dirty="0"/>
                  <a:t>In this case: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𝟎𝟕𝟑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AC6461-C50D-4695-97BD-E111293ED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249" y="2118757"/>
                <a:ext cx="2896552" cy="2862322"/>
              </a:xfrm>
              <a:prstGeom prst="rect">
                <a:avLst/>
              </a:prstGeom>
              <a:blipFill>
                <a:blip r:embed="rId3"/>
                <a:stretch>
                  <a:fillRect l="-1681" t="-1279" r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3D172B6-0933-407A-BD41-A55D4566597F}"/>
              </a:ext>
            </a:extLst>
          </p:cNvPr>
          <p:cNvSpPr/>
          <p:nvPr/>
        </p:nvSpPr>
        <p:spPr>
          <a:xfrm>
            <a:off x="6677379" y="5282056"/>
            <a:ext cx="4572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997641-1BAF-408B-B4A5-DE6BC628D4F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649239" y="5110620"/>
            <a:ext cx="1028140" cy="4000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3B607-DD98-4C5E-BAB4-DEE19B9B435C}"/>
              </a:ext>
            </a:extLst>
          </p:cNvPr>
          <p:cNvSpPr/>
          <p:nvPr/>
        </p:nvSpPr>
        <p:spPr>
          <a:xfrm>
            <a:off x="2460266" y="1927735"/>
            <a:ext cx="4572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BAA252-2BFA-4F2B-8554-D91FF0B6F2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688866" y="2384935"/>
            <a:ext cx="1544931" cy="15858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4824CCF-690B-4AA8-8EE0-8F65197273F6}"/>
              </a:ext>
            </a:extLst>
          </p:cNvPr>
          <p:cNvSpPr/>
          <p:nvPr/>
        </p:nvSpPr>
        <p:spPr>
          <a:xfrm>
            <a:off x="4852646" y="1927735"/>
            <a:ext cx="4572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4040CB-DA74-4F96-912D-F3356CFC2B3A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852646" y="2384935"/>
            <a:ext cx="228600" cy="43684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E998CC8-913E-4185-AE9B-60C7B9DB9B9C}"/>
              </a:ext>
            </a:extLst>
          </p:cNvPr>
          <p:cNvSpPr/>
          <p:nvPr/>
        </p:nvSpPr>
        <p:spPr>
          <a:xfrm>
            <a:off x="6814230" y="3742151"/>
            <a:ext cx="4572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2035F5-0559-4C80-8D71-AC3BC78EC355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649239" y="3970751"/>
            <a:ext cx="1164991" cy="73332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7B2865-FA70-48DD-985A-CAC99B1ADDB3}"/>
              </a:ext>
            </a:extLst>
          </p:cNvPr>
          <p:cNvCxnSpPr/>
          <p:nvPr/>
        </p:nvCxnSpPr>
        <p:spPr>
          <a:xfrm flipV="1">
            <a:off x="5523978" y="2156335"/>
            <a:ext cx="0" cy="322985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0C9C52-0EAC-4BBB-A9DC-B1EF27631850}"/>
              </a:ext>
            </a:extLst>
          </p:cNvPr>
          <p:cNvSpPr txBox="1"/>
          <p:nvPr/>
        </p:nvSpPr>
        <p:spPr>
          <a:xfrm>
            <a:off x="4576943" y="6007431"/>
            <a:ext cx="23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Estimated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2EAF0-847D-4C6A-BD4D-A73625C30917}"/>
              </a:ext>
            </a:extLst>
          </p:cNvPr>
          <p:cNvSpPr txBox="1"/>
          <p:nvPr/>
        </p:nvSpPr>
        <p:spPr>
          <a:xfrm>
            <a:off x="2460266" y="6007431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The Null-Distribution</a:t>
            </a:r>
          </a:p>
        </p:txBody>
      </p:sp>
    </p:spTree>
    <p:extLst>
      <p:ext uri="{BB962C8B-B14F-4D97-AF65-F5344CB8AC3E}">
        <p14:creationId xmlns:p14="http://schemas.microsoft.com/office/powerpoint/2010/main" val="177993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ED5D-BE26-4619-A9E7-8DFD6CF3F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449" y="365125"/>
            <a:ext cx="5511452" cy="1325563"/>
          </a:xfrm>
        </p:spPr>
        <p:txBody>
          <a:bodyPr/>
          <a:lstStyle/>
          <a:p>
            <a:r>
              <a:rPr lang="en-US" dirty="0"/>
              <a:t>Why power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998DA-B1F2-48B9-A380-790153C80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6696" cy="4351338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Analogy</a:t>
            </a:r>
            <a:r>
              <a:rPr lang="en-US" dirty="0"/>
              <a:t>: How much magnification do you need to study the following? </a:t>
            </a:r>
          </a:p>
          <a:p>
            <a:pPr lvl="1"/>
            <a:r>
              <a:rPr lang="en-US" dirty="0"/>
              <a:t>A mammoth.</a:t>
            </a:r>
          </a:p>
          <a:p>
            <a:pPr lvl="1"/>
            <a:r>
              <a:rPr lang="en-US" dirty="0"/>
              <a:t>A flatworm.</a:t>
            </a:r>
          </a:p>
          <a:p>
            <a:pPr lvl="1"/>
            <a:r>
              <a:rPr lang="en-US" dirty="0"/>
              <a:t>An animal cell. </a:t>
            </a:r>
          </a:p>
          <a:p>
            <a:pPr lvl="1"/>
            <a:r>
              <a:rPr lang="en-US" dirty="0"/>
              <a:t>A virus.</a:t>
            </a:r>
          </a:p>
          <a:p>
            <a:pPr lvl="1"/>
            <a:endParaRPr lang="en-US" dirty="0"/>
          </a:p>
          <a:p>
            <a:r>
              <a:rPr lang="en-US" dirty="0"/>
              <a:t>If we know something about </a:t>
            </a:r>
            <a:r>
              <a:rPr lang="en-US" b="1" dirty="0">
                <a:solidFill>
                  <a:schemeClr val="accent2"/>
                </a:solidFill>
              </a:rPr>
              <a:t>the object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we are trying to study, we can </a:t>
            </a:r>
            <a:r>
              <a:rPr lang="en-US" b="1" dirty="0">
                <a:solidFill>
                  <a:schemeClr val="accent3"/>
                </a:solidFill>
              </a:rPr>
              <a:t>choose the appropriate magnification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1BFD-6F6C-438E-9860-7087129F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0EA5B-EDFF-4840-BBBA-59DAFA9C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A8198-CFBE-4E27-9273-C905F9B74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842" y="1690688"/>
            <a:ext cx="386295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9276</TotalTime>
  <Words>576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Research Design and Analysis: Introduction to Statistical Power.</vt:lpstr>
      <vt:lpstr>What is power?</vt:lpstr>
      <vt:lpstr>What is power?</vt:lpstr>
      <vt:lpstr>What is power?</vt:lpstr>
      <vt:lpstr>What is power?</vt:lpstr>
      <vt:lpstr>What is power?</vt:lpstr>
      <vt:lpstr>What is power?</vt:lpstr>
      <vt:lpstr>What is power?</vt:lpstr>
      <vt:lpstr>Why power analysis?</vt:lpstr>
      <vt:lpstr>What affects power?</vt:lpstr>
      <vt:lpstr>Effect size affects power.</vt:lpstr>
      <vt:lpstr>Variance affects power.</vt:lpstr>
      <vt:lpstr>α affects power.</vt:lpstr>
      <vt:lpstr>Classic a priori power analysis.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414</cp:revision>
  <dcterms:created xsi:type="dcterms:W3CDTF">2020-09-05T16:34:05Z</dcterms:created>
  <dcterms:modified xsi:type="dcterms:W3CDTF">2020-12-11T14:20:47Z</dcterms:modified>
</cp:coreProperties>
</file>