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332" r:id="rId4"/>
    <p:sldId id="333" r:id="rId5"/>
    <p:sldId id="360" r:id="rId6"/>
    <p:sldId id="361" r:id="rId7"/>
    <p:sldId id="278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492C"/>
    <a:srgbClr val="1A1A1A"/>
    <a:srgbClr val="FF7B71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AF2-CF06-4F78-A907-D32A3742EBC7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2D0-1150-4963-9009-AAE2809DE21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9540-709C-4EBE-8A1F-347DD7C8DE1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94DB-F3CB-44E2-86C1-F457AFC91742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3A31-9D29-4439-A910-FBE2BBB311D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85FD-25FA-490A-AB36-E5E0F4725C87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05CB-1E5D-4CA0-AE90-96BB11EF4B3E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DC07-D5D6-4EC6-B8B9-7B6B0A212A87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FB0-C36E-4205-9407-539B83A8ECB3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A7F4-B446-4604-83F7-439895295F73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80DB-6B91-4679-98D3-5E9C76516352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8B38-6ABE-4A59-A151-72D84E2B94A0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15" Type="http://schemas.openxmlformats.org/officeDocument/2006/relationships/image" Target="../media/image14.png"/><Relationship Id="rId10" Type="http://schemas.openxmlformats.org/officeDocument/2006/relationships/image" Target="../media/image3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Confidence Intervals.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43F4-B2CC-4F89-9E8F-E4E805352628}" type="datetime1">
              <a:rPr lang="en-US" smtClean="0"/>
              <a:t>12/11/2020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(“95% CI”)</a:t>
            </a:r>
          </a:p>
        </p:txBody>
      </p:sp>
      <p:pic>
        <p:nvPicPr>
          <p:cNvPr id="280580" name="Picture 4" descr="http://images.intomobile.com/wp-content/uploads/2010/12/william-tell-swiss.jpg"/>
          <p:cNvPicPr>
            <a:picLocks noChangeAspect="1" noChangeArrowheads="1"/>
          </p:cNvPicPr>
          <p:nvPr/>
        </p:nvPicPr>
        <p:blipFill>
          <a:blip r:embed="rId2" cstate="print"/>
          <a:srcRect l="36114" t="6461" r="33791" b="5232"/>
          <a:stretch>
            <a:fillRect/>
          </a:stretch>
        </p:blipFill>
        <p:spPr bwMode="auto">
          <a:xfrm>
            <a:off x="805948" y="2410449"/>
            <a:ext cx="2664296" cy="436944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886068" y="2770488"/>
            <a:ext cx="360000" cy="36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661932" y="1690688"/>
            <a:ext cx="2880000" cy="28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910404" y="2122417"/>
            <a:ext cx="2808312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If I aim at this </a:t>
            </a:r>
            <a:r>
              <a:rPr lang="en-CA" sz="2400" b="1" dirty="0">
                <a:solidFill>
                  <a:schemeClr val="accent5"/>
                </a:solidFill>
              </a:rPr>
              <a:t>point,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0404" y="2626473"/>
            <a:ext cx="2592288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95% of my shots fall in this </a:t>
            </a:r>
            <a:r>
              <a:rPr lang="en-CA" sz="2400" b="1" dirty="0">
                <a:solidFill>
                  <a:schemeClr val="accent5"/>
                </a:solidFill>
              </a:rPr>
              <a:t>region</a:t>
            </a:r>
            <a:r>
              <a:rPr lang="en-CA" sz="2400" dirty="0">
                <a:solidFill>
                  <a:schemeClr val="accent5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7" idx="1"/>
            <a:endCxn id="5" idx="6"/>
          </p:cNvCxnSpPr>
          <p:nvPr/>
        </p:nvCxnSpPr>
        <p:spPr>
          <a:xfrm flipH="1">
            <a:off x="2246068" y="2353250"/>
            <a:ext cx="2664336" cy="597239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1"/>
            <a:endCxn id="6" idx="0"/>
          </p:cNvCxnSpPr>
          <p:nvPr/>
        </p:nvCxnSpPr>
        <p:spPr>
          <a:xfrm rot="10800000">
            <a:off x="2101932" y="1690690"/>
            <a:ext cx="2808472" cy="1351283"/>
          </a:xfrm>
          <a:prstGeom prst="bentConnector4">
            <a:avLst>
              <a:gd name="adj1" fmla="val 24363"/>
              <a:gd name="adj2" fmla="val 116917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1"/>
            <a:endCxn id="6" idx="4"/>
          </p:cNvCxnSpPr>
          <p:nvPr/>
        </p:nvCxnSpPr>
        <p:spPr>
          <a:xfrm rot="10800000" flipV="1">
            <a:off x="2101932" y="3041971"/>
            <a:ext cx="2808472" cy="1528717"/>
          </a:xfrm>
          <a:prstGeom prst="bentConnector4">
            <a:avLst>
              <a:gd name="adj1" fmla="val 24363"/>
              <a:gd name="adj2" fmla="val 114954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0403" y="4354665"/>
            <a:ext cx="510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Do you let your son sign up???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603A8-E25D-4F99-B923-E31D2421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8EE-747F-4B67-9302-67F785B69D4F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22CF-4084-431C-8A43-409340E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(“95% CI”)</a:t>
            </a:r>
          </a:p>
        </p:txBody>
      </p:sp>
      <p:pic>
        <p:nvPicPr>
          <p:cNvPr id="280580" name="Picture 4" descr="http://images.intomobile.com/wp-content/uploads/2010/12/william-tell-swiss.jpg"/>
          <p:cNvPicPr>
            <a:picLocks noChangeAspect="1" noChangeArrowheads="1"/>
          </p:cNvPicPr>
          <p:nvPr/>
        </p:nvPicPr>
        <p:blipFill>
          <a:blip r:embed="rId2" cstate="print"/>
          <a:srcRect l="36114" t="6461" r="33791" b="5232"/>
          <a:stretch>
            <a:fillRect/>
          </a:stretch>
        </p:blipFill>
        <p:spPr bwMode="auto">
          <a:xfrm>
            <a:off x="786069" y="2123430"/>
            <a:ext cx="2664296" cy="436944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866189" y="2483469"/>
            <a:ext cx="360000" cy="36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30085" y="1691621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890525" y="1835398"/>
            <a:ext cx="2808312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If I aim at this </a:t>
            </a:r>
            <a:r>
              <a:rPr lang="en-CA" sz="2400" b="1" dirty="0">
                <a:solidFill>
                  <a:schemeClr val="accent5"/>
                </a:solidFill>
              </a:rPr>
              <a:t>point,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0525" y="2339454"/>
            <a:ext cx="2592288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95% of my shots fall in this </a:t>
            </a:r>
            <a:r>
              <a:rPr lang="en-CA" sz="2400" b="1" dirty="0">
                <a:solidFill>
                  <a:schemeClr val="accent5"/>
                </a:solidFill>
              </a:rPr>
              <a:t>region</a:t>
            </a:r>
            <a:r>
              <a:rPr lang="en-CA" sz="2400" dirty="0">
                <a:solidFill>
                  <a:schemeClr val="accent5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cxnSpLocks/>
            <a:stCxn id="7" idx="1"/>
            <a:endCxn id="5" idx="6"/>
          </p:cNvCxnSpPr>
          <p:nvPr/>
        </p:nvCxnSpPr>
        <p:spPr>
          <a:xfrm flipH="1">
            <a:off x="2226189" y="2066231"/>
            <a:ext cx="2664336" cy="597239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cxnSpLocks/>
            <a:stCxn id="8" idx="1"/>
            <a:endCxn id="6" idx="0"/>
          </p:cNvCxnSpPr>
          <p:nvPr/>
        </p:nvCxnSpPr>
        <p:spPr>
          <a:xfrm rot="10800000">
            <a:off x="2010085" y="1691623"/>
            <a:ext cx="2880440" cy="1063331"/>
          </a:xfrm>
          <a:prstGeom prst="bentConnector4">
            <a:avLst>
              <a:gd name="adj1" fmla="val 31253"/>
              <a:gd name="adj2" fmla="val 121498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cxnSpLocks/>
            <a:stCxn id="8" idx="1"/>
            <a:endCxn id="6" idx="4"/>
          </p:cNvCxnSpPr>
          <p:nvPr/>
        </p:nvCxnSpPr>
        <p:spPr>
          <a:xfrm rot="10800000" flipV="1">
            <a:off x="2010085" y="2754952"/>
            <a:ext cx="2880440" cy="1096669"/>
          </a:xfrm>
          <a:prstGeom prst="bentConnector4">
            <a:avLst>
              <a:gd name="adj1" fmla="val 31253"/>
              <a:gd name="adj2" fmla="val 120845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0524" y="4083884"/>
            <a:ext cx="590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Looks better, but I am still not sure...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D231-4BD2-4088-9538-8CAEA47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919A-964D-45A9-ACE8-DE7194CE2678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044C-9600-46DA-9D93-365EBD92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(“95% CI”)</a:t>
            </a:r>
          </a:p>
        </p:txBody>
      </p:sp>
      <p:pic>
        <p:nvPicPr>
          <p:cNvPr id="280580" name="Picture 4" descr="http://images.intomobile.com/wp-content/uploads/2010/12/william-tell-swiss.jpg"/>
          <p:cNvPicPr>
            <a:picLocks noChangeAspect="1" noChangeArrowheads="1"/>
          </p:cNvPicPr>
          <p:nvPr/>
        </p:nvPicPr>
        <p:blipFill>
          <a:blip r:embed="rId2" cstate="print"/>
          <a:srcRect l="36114" t="6461" r="33791" b="5232"/>
          <a:stretch>
            <a:fillRect/>
          </a:stretch>
        </p:blipFill>
        <p:spPr bwMode="auto">
          <a:xfrm>
            <a:off x="713757" y="1986905"/>
            <a:ext cx="2664296" cy="436944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93877" y="2346944"/>
            <a:ext cx="360000" cy="36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541949" y="2095016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818213" y="1698873"/>
            <a:ext cx="2808312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If I aim at this </a:t>
            </a:r>
            <a:r>
              <a:rPr lang="en-CA" sz="2400" b="1" dirty="0">
                <a:solidFill>
                  <a:schemeClr val="accent5"/>
                </a:solidFill>
              </a:rPr>
              <a:t>point,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8213" y="2202929"/>
            <a:ext cx="2592288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</a:rPr>
              <a:t>95% of my shots fall in this </a:t>
            </a:r>
            <a:r>
              <a:rPr lang="en-CA" sz="2400" b="1" dirty="0">
                <a:solidFill>
                  <a:schemeClr val="accent5"/>
                </a:solidFill>
              </a:rPr>
              <a:t>region</a:t>
            </a:r>
            <a:r>
              <a:rPr lang="en-CA" sz="2400" dirty="0">
                <a:solidFill>
                  <a:schemeClr val="accent5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7" idx="1"/>
            <a:endCxn id="5" idx="6"/>
          </p:cNvCxnSpPr>
          <p:nvPr/>
        </p:nvCxnSpPr>
        <p:spPr>
          <a:xfrm flipH="1">
            <a:off x="2153877" y="1929706"/>
            <a:ext cx="2664336" cy="597239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1"/>
            <a:endCxn id="6" idx="0"/>
          </p:cNvCxnSpPr>
          <p:nvPr/>
        </p:nvCxnSpPr>
        <p:spPr>
          <a:xfrm rot="10800000">
            <a:off x="1991949" y="2095018"/>
            <a:ext cx="2826264" cy="523411"/>
          </a:xfrm>
          <a:prstGeom prst="bentConnector4">
            <a:avLst>
              <a:gd name="adj1" fmla="val 42039"/>
              <a:gd name="adj2" fmla="val 143675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1"/>
            <a:endCxn id="6" idx="4"/>
          </p:cNvCxnSpPr>
          <p:nvPr/>
        </p:nvCxnSpPr>
        <p:spPr>
          <a:xfrm rot="10800000" flipV="1">
            <a:off x="1991949" y="2618427"/>
            <a:ext cx="2826264" cy="376589"/>
          </a:xfrm>
          <a:prstGeom prst="bentConnector4">
            <a:avLst>
              <a:gd name="adj1" fmla="val 42039"/>
              <a:gd name="adj2" fmla="val 171035"/>
            </a:avLst>
          </a:prstGeom>
          <a:ln w="38100">
            <a:solidFill>
              <a:schemeClr val="accent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91977" y="1636350"/>
            <a:ext cx="297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accent1"/>
                </a:solidFill>
              </a:rPr>
              <a:t>(Population Mean)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91977" y="2368337"/>
            <a:ext cx="287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/>
                </a:solidFill>
              </a:rPr>
              <a:t>(95% CI)</a:t>
            </a:r>
          </a:p>
          <a:p>
            <a:r>
              <a:rPr lang="en-CA" b="1" dirty="0"/>
              <a:t>Which is based on the standard error.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202B4-6EBF-4B67-B94B-9AF66C6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9289-4890-4744-84A3-48DE335F3FE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2457-61F1-45A1-ABE0-C7FFDD19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A1D661A-138B-4EDB-A1A3-4ED3CC96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983950"/>
            <a:ext cx="2748672" cy="3780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(“95% CI”)</a:t>
            </a:r>
          </a:p>
        </p:txBody>
      </p:sp>
      <p:sp>
        <p:nvSpPr>
          <p:cNvPr id="5" name="Oval 4"/>
          <p:cNvSpPr/>
          <p:nvPr/>
        </p:nvSpPr>
        <p:spPr>
          <a:xfrm>
            <a:off x="2015296" y="2906799"/>
            <a:ext cx="359539" cy="361499"/>
          </a:xfrm>
          <a:prstGeom prst="ellipse">
            <a:avLst/>
          </a:prstGeom>
          <a:solidFill>
            <a:srgbClr val="C949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612141" y="2493188"/>
            <a:ext cx="1188720" cy="11887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7B29B-BB0E-4B70-84B8-6C1462C9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6B-B26B-4B0E-8B15-9625913F9F0F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DF157-8F38-4004-8B7F-BA27BD9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1CD6E-AC25-4BAA-B686-7F90CA53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1" b="14433"/>
          <a:stretch/>
        </p:blipFill>
        <p:spPr>
          <a:xfrm rot="5400000">
            <a:off x="3184875" y="2314887"/>
            <a:ext cx="2395800" cy="1545322"/>
          </a:xfrm>
          <a:prstGeom prst="rect">
            <a:avLst/>
          </a:prstGeom>
          <a:ln>
            <a:noFill/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57CB6A-B13B-4C7E-9C1D-062133C868A9}"/>
              </a:ext>
            </a:extLst>
          </p:cNvPr>
          <p:cNvCxnSpPr>
            <a:cxnSpLocks/>
          </p:cNvCxnSpPr>
          <p:nvPr/>
        </p:nvCxnSpPr>
        <p:spPr>
          <a:xfrm rot="5400000">
            <a:off x="3644556" y="218288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07F02C-5F0F-46AF-9C04-31CE5D03F028}"/>
              </a:ext>
            </a:extLst>
          </p:cNvPr>
          <p:cNvCxnSpPr>
            <a:cxnSpLocks/>
          </p:cNvCxnSpPr>
          <p:nvPr/>
        </p:nvCxnSpPr>
        <p:spPr>
          <a:xfrm rot="5400000">
            <a:off x="3619594" y="984428"/>
            <a:ext cx="0" cy="30175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E91BF-E516-488A-94BF-B01CDD5DE7B5}"/>
                  </a:ext>
                </a:extLst>
              </p:cNvPr>
              <p:cNvSpPr txBox="1"/>
              <p:nvPr/>
            </p:nvSpPr>
            <p:spPr>
              <a:xfrm>
                <a:off x="8758569" y="2645345"/>
                <a:ext cx="2702919" cy="77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E91BF-E516-488A-94BF-B01CDD5DE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69" y="2645345"/>
                <a:ext cx="2702919" cy="77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764A00-A3ED-49EB-83BA-E0F4ACA28B94}"/>
                  </a:ext>
                </a:extLst>
              </p:cNvPr>
              <p:cNvSpPr txBox="1"/>
              <p:nvPr/>
            </p:nvSpPr>
            <p:spPr>
              <a:xfrm>
                <a:off x="5889881" y="3567048"/>
                <a:ext cx="2119683" cy="311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764A00-A3ED-49EB-83BA-E0F4ACA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81" y="3567048"/>
                <a:ext cx="2119683" cy="311817"/>
              </a:xfrm>
              <a:prstGeom prst="rect">
                <a:avLst/>
              </a:prstGeom>
              <a:blipFill>
                <a:blip r:embed="rId5"/>
                <a:stretch>
                  <a:fillRect l="-2011" r="-344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4C2998-E395-49FE-BE6D-C9899EE31603}"/>
                  </a:ext>
                </a:extLst>
              </p:cNvPr>
              <p:cNvSpPr txBox="1"/>
              <p:nvPr/>
            </p:nvSpPr>
            <p:spPr>
              <a:xfrm>
                <a:off x="5889881" y="2341031"/>
                <a:ext cx="2154949" cy="311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4C2998-E395-49FE-BE6D-C9899EE31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81" y="2341031"/>
                <a:ext cx="2154949" cy="311817"/>
              </a:xfrm>
              <a:prstGeom prst="rect">
                <a:avLst/>
              </a:prstGeom>
              <a:blipFill>
                <a:blip r:embed="rId6"/>
                <a:stretch>
                  <a:fillRect l="-1977" r="-339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62BDB99-53E8-4CD2-87C5-D8A51F3CAB35}"/>
              </a:ext>
            </a:extLst>
          </p:cNvPr>
          <p:cNvSpPr txBox="1"/>
          <p:nvPr/>
        </p:nvSpPr>
        <p:spPr>
          <a:xfrm>
            <a:off x="3927485" y="4783482"/>
            <a:ext cx="7426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We’re talking about sample means rather than arrows of course, but I hope that analogy works.</a:t>
            </a:r>
            <a:endParaRPr lang="en-C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C60CF-2BC3-4C7B-94A7-973B315CA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Thus,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σ</a:t>
                </a:r>
                <a:r>
                  <a:rPr lang="en-US" dirty="0"/>
                  <a:t> then we can define were most sample means will fall: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C60CF-2BC3-4C7B-94A7-973B315CA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1179115-E919-41E4-A28F-60D64482D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1" b="14433"/>
          <a:stretch/>
        </p:blipFill>
        <p:spPr>
          <a:xfrm>
            <a:off x="3776662" y="3086100"/>
            <a:ext cx="4791076" cy="81823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282EE-2D0D-46C7-9CF1-19BD82C9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9" y="365125"/>
            <a:ext cx="3667125" cy="1325563"/>
          </a:xfrm>
        </p:spPr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7720-9E03-411F-9F85-D08CF838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94DB-F3CB-44E2-86C1-F457AFC91742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5B73-245C-43DB-AD28-17C40D24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93A48F-E2B3-4373-8CCB-56C6C0F4AD27}"/>
                  </a:ext>
                </a:extLst>
              </p:cNvPr>
              <p:cNvSpPr/>
              <p:nvPr/>
            </p:nvSpPr>
            <p:spPr>
              <a:xfrm>
                <a:off x="5897880" y="3639797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93A48F-E2B3-4373-8CCB-56C6C0F4A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0" y="3639797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991C90-8779-4B97-8FB8-3593BC3BCC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79843" y="3914117"/>
            <a:ext cx="151803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D6137-591F-4E81-BC52-A21D21F00E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46520" y="3914117"/>
            <a:ext cx="1508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AE2F8D-822E-44F3-8A1F-D88D54140ED0}"/>
                  </a:ext>
                </a:extLst>
              </p:cNvPr>
              <p:cNvSpPr txBox="1"/>
              <p:nvPr/>
            </p:nvSpPr>
            <p:spPr>
              <a:xfrm>
                <a:off x="4298012" y="4083727"/>
                <a:ext cx="1402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AE2F8D-822E-44F3-8A1F-D88D5414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12" y="4083727"/>
                <a:ext cx="140208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87E3-D3F4-481A-9D5A-52CD1858A51F}"/>
                  </a:ext>
                </a:extLst>
              </p:cNvPr>
              <p:cNvSpPr txBox="1"/>
              <p:nvPr/>
            </p:nvSpPr>
            <p:spPr>
              <a:xfrm>
                <a:off x="6644308" y="4083728"/>
                <a:ext cx="1402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87E3-D3F4-481A-9D5A-52CD1858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8" y="4083728"/>
                <a:ext cx="1402080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C4F-A4D7-4EAD-94D9-F4B289D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5" y="365125"/>
            <a:ext cx="5476461" cy="1325563"/>
          </a:xfrm>
        </p:spPr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However, we usually don’t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σ</a:t>
                </a:r>
                <a:r>
                  <a:rPr lang="en-US" dirty="0"/>
                  <a:t>, so we need to work backwards from the statistics in the sample to estimate the parameters in the population.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F30F-D73C-4518-8AAC-B007F4DA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CF10D-6D99-4037-BD6A-982728E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250BCA-BCD8-4742-AB54-3F4A418879CD}"/>
              </a:ext>
            </a:extLst>
          </p:cNvPr>
          <p:cNvGrpSpPr/>
          <p:nvPr/>
        </p:nvGrpSpPr>
        <p:grpSpPr>
          <a:xfrm>
            <a:off x="3581400" y="4071220"/>
            <a:ext cx="5886947" cy="873653"/>
            <a:chOff x="2540773" y="4646977"/>
            <a:chExt cx="5886947" cy="873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AE900F-E24D-4E59-83AE-C2654DE8B629}"/>
                    </a:ext>
                  </a:extLst>
                </p:cNvPr>
                <p:cNvSpPr/>
                <p:nvPr/>
              </p:nvSpPr>
              <p:spPr>
                <a:xfrm>
                  <a:off x="4058810" y="497199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en-US" b="1" dirty="0"/>
                    <a:t>?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AE900F-E24D-4E59-83AE-C2654DE8B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810" y="4971990"/>
                  <a:ext cx="548640" cy="548640"/>
                </a:xfrm>
                <a:prstGeom prst="rect">
                  <a:avLst/>
                </a:prstGeom>
                <a:blipFill>
                  <a:blip r:embed="rId10"/>
                  <a:stretch>
                    <a:fillRect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DA20DA-31CB-4D57-9F6F-DFE9CF2B5D7A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540773" y="5246310"/>
              <a:ext cx="15180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9D30B8-EF32-4734-AF89-E36E9F6D14E8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07450" y="5246310"/>
              <a:ext cx="150876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6471F7-90DB-445B-82E4-CCF83E1335B2}"/>
                    </a:ext>
                  </a:extLst>
                </p:cNvPr>
                <p:cNvSpPr/>
                <p:nvPr/>
              </p:nvSpPr>
              <p:spPr>
                <a:xfrm>
                  <a:off x="6370320" y="4646977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en-US" b="1" dirty="0"/>
                    <a:t>?</a:t>
                  </a: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6471F7-90DB-445B-82E4-CCF83E133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320" y="4646977"/>
                  <a:ext cx="548640" cy="548640"/>
                </a:xfrm>
                <a:prstGeom prst="rect">
                  <a:avLst/>
                </a:prstGeom>
                <a:blipFill>
                  <a:blip r:embed="rId11"/>
                  <a:stretch>
                    <a:fillRect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716DB0-36CB-44C4-B51F-BF0F14330C2B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852283" y="4921297"/>
              <a:ext cx="15180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C3A3A2-2767-42D3-84AA-91D898603D0B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918960" y="4921297"/>
              <a:ext cx="150876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F8B479-67FA-4FA9-B44E-D3886A6837FC}"/>
              </a:ext>
            </a:extLst>
          </p:cNvPr>
          <p:cNvGrpSpPr/>
          <p:nvPr/>
        </p:nvGrpSpPr>
        <p:grpSpPr>
          <a:xfrm>
            <a:off x="587318" y="3735960"/>
            <a:ext cx="3575437" cy="612648"/>
            <a:chOff x="962273" y="3561701"/>
            <a:chExt cx="3575437" cy="6126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F34196B-7D86-4EEB-BB0A-1DD378BB1DB4}"/>
                </a:ext>
              </a:extLst>
            </p:cNvPr>
            <p:cNvGrpSpPr/>
            <p:nvPr/>
          </p:nvGrpSpPr>
          <p:grpSpPr>
            <a:xfrm>
              <a:off x="962273" y="3586761"/>
              <a:ext cx="3575437" cy="548640"/>
              <a:chOff x="88751" y="4332095"/>
              <a:chExt cx="3575437" cy="54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D3D980F-BE16-4647-A1B3-168E046B8232}"/>
                      </a:ext>
                    </a:extLst>
                  </p:cNvPr>
                  <p:cNvSpPr/>
                  <p:nvPr/>
                </p:nvSpPr>
                <p:spPr>
                  <a:xfrm>
                    <a:off x="1606788" y="4332095"/>
                    <a:ext cx="548640" cy="54864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a14:m>
                    <a:r>
                      <a:rPr lang="en-US" b="1" dirty="0"/>
                      <a:t>?</a:t>
                    </a: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D3D980F-BE16-4647-A1B3-168E046B82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6788" y="4332095"/>
                    <a:ext cx="548640" cy="5486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17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E8A112-FD81-4B5F-AD6D-98D62493AA70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flipH="1">
                <a:off x="88751" y="4606415"/>
                <a:ext cx="151803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9E4901-05F0-4980-A636-70C335458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5428" y="4617085"/>
                <a:ext cx="1508760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lowchart: Summing Junction 38">
              <a:extLst>
                <a:ext uri="{FF2B5EF4-FFF2-40B4-BE49-F238E27FC236}">
                  <a16:creationId xmlns:a16="http://schemas.microsoft.com/office/drawing/2014/main" id="{9DF6E257-D23F-4935-BCC6-FFD85CA8018C}"/>
                </a:ext>
              </a:extLst>
            </p:cNvPr>
            <p:cNvSpPr/>
            <p:nvPr/>
          </p:nvSpPr>
          <p:spPr>
            <a:xfrm>
              <a:off x="2448306" y="3561701"/>
              <a:ext cx="612648" cy="612648"/>
            </a:xfrm>
            <a:prstGeom prst="flowChartSummingJunction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A771CF-FC30-4806-BDD2-279B63664ACD}"/>
              </a:ext>
            </a:extLst>
          </p:cNvPr>
          <p:cNvGrpSpPr/>
          <p:nvPr/>
        </p:nvGrpSpPr>
        <p:grpSpPr>
          <a:xfrm>
            <a:off x="4268194" y="5074645"/>
            <a:ext cx="3655612" cy="1145575"/>
            <a:chOff x="4861562" y="4873388"/>
            <a:chExt cx="3655612" cy="1145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427024-DC92-4CFE-BD64-86DE8B5FB890}"/>
                    </a:ext>
                  </a:extLst>
                </p:cNvPr>
                <p:cNvSpPr/>
                <p:nvPr/>
              </p:nvSpPr>
              <p:spPr>
                <a:xfrm>
                  <a:off x="6415048" y="4873388"/>
                  <a:ext cx="548640" cy="54864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427024-DC92-4CFE-BD64-86DE8B5FB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048" y="4873388"/>
                  <a:ext cx="548640" cy="5486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84DE3-C859-4797-8141-5ADE9D74D15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897011" y="5147708"/>
              <a:ext cx="1518037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93BB59-1DE6-4AED-BECE-FBABF7161DB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963688" y="5147708"/>
              <a:ext cx="150876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AE2D05-6A6C-4B3E-BEAE-6143ACD76FF1}"/>
                    </a:ext>
                  </a:extLst>
                </p:cNvPr>
                <p:cNvSpPr txBox="1"/>
                <p:nvPr/>
              </p:nvSpPr>
              <p:spPr>
                <a:xfrm>
                  <a:off x="4861562" y="5304280"/>
                  <a:ext cx="1518037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AE2D05-6A6C-4B3E-BEAE-6143ACD76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562" y="5304280"/>
                  <a:ext cx="1518037" cy="71468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5B561D4-0376-45AC-BF21-9C44EECC776F}"/>
                    </a:ext>
                  </a:extLst>
                </p:cNvPr>
                <p:cNvSpPr txBox="1"/>
                <p:nvPr/>
              </p:nvSpPr>
              <p:spPr>
                <a:xfrm>
                  <a:off x="6999137" y="5304280"/>
                  <a:ext cx="1518037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5B561D4-0376-45AC-BF21-9C44EECC7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137" y="5304280"/>
                  <a:ext cx="1518037" cy="7146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74D05-7F63-4DBA-B656-26803FB9B1AD}"/>
              </a:ext>
            </a:extLst>
          </p:cNvPr>
          <p:cNvGrpSpPr/>
          <p:nvPr/>
        </p:nvGrpSpPr>
        <p:grpSpPr>
          <a:xfrm>
            <a:off x="7934738" y="3459863"/>
            <a:ext cx="3575437" cy="612648"/>
            <a:chOff x="8431863" y="3534787"/>
            <a:chExt cx="3575437" cy="61264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6787AA7-DA77-4479-813A-6CDCD711E4CC}"/>
                </a:ext>
              </a:extLst>
            </p:cNvPr>
            <p:cNvGrpSpPr/>
            <p:nvPr/>
          </p:nvGrpSpPr>
          <p:grpSpPr>
            <a:xfrm>
              <a:off x="8431863" y="3559847"/>
              <a:ext cx="3575437" cy="548640"/>
              <a:chOff x="88751" y="4332095"/>
              <a:chExt cx="3575437" cy="54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ABB8284-6B52-47DE-B634-716672AE2F56}"/>
                      </a:ext>
                    </a:extLst>
                  </p:cNvPr>
                  <p:cNvSpPr/>
                  <p:nvPr/>
                </p:nvSpPr>
                <p:spPr>
                  <a:xfrm>
                    <a:off x="1606788" y="4332095"/>
                    <a:ext cx="548640" cy="54864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a14:m>
                    <a:r>
                      <a:rPr lang="en-US" b="1" dirty="0"/>
                      <a:t>?</a:t>
                    </a: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D3D980F-BE16-4647-A1B3-168E046B82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6788" y="4332095"/>
                    <a:ext cx="548640" cy="5486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17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34E8E01-61E9-48D0-8397-985FB2407E4E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88751" y="4606415"/>
                <a:ext cx="151803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572864E-7308-4FE3-A4A8-E97C4F513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5428" y="4617085"/>
                <a:ext cx="1508760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398AD736-FC03-40C2-9133-7B52F327BAC8}"/>
                </a:ext>
              </a:extLst>
            </p:cNvPr>
            <p:cNvSpPr/>
            <p:nvPr/>
          </p:nvSpPr>
          <p:spPr>
            <a:xfrm>
              <a:off x="9917896" y="3534787"/>
              <a:ext cx="612648" cy="612648"/>
            </a:xfrm>
            <a:prstGeom prst="flowChartSummingJunction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0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C4F-A4D7-4EAD-94D9-F4B289D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5" y="365125"/>
            <a:ext cx="5476461" cy="1325563"/>
          </a:xfrm>
        </p:spPr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upper and lower limits of the CI represent the most extreme population means (</a:t>
                </a:r>
                <a:r>
                  <a:rPr lang="el-GR" dirty="0"/>
                  <a:t>μ</a:t>
                </a:r>
                <a:r>
                  <a:rPr lang="en-US" dirty="0"/>
                  <a:t>’s) that are </a:t>
                </a:r>
                <a:r>
                  <a:rPr lang="en-US" b="1" dirty="0">
                    <a:solidFill>
                      <a:schemeClr val="accent3"/>
                    </a:solidFill>
                  </a:rPr>
                  <a:t>compatible</a:t>
                </a:r>
                <a:r>
                  <a:rPr lang="en-US" b="1" dirty="0"/>
                  <a:t> </a:t>
                </a:r>
                <a:r>
                  <a:rPr lang="en-US" dirty="0"/>
                  <a:t>with 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we observed in the sample (to the given % confidence).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F30F-D73C-4518-8AAC-B007F4DA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CF10D-6D99-4037-BD6A-982728E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427024-DC92-4CFE-BD64-86DE8B5FB890}"/>
                  </a:ext>
                </a:extLst>
              </p:cNvPr>
              <p:cNvSpPr/>
              <p:nvPr/>
            </p:nvSpPr>
            <p:spPr>
              <a:xfrm>
                <a:off x="5821680" y="5074645"/>
                <a:ext cx="548640" cy="54864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427024-DC92-4CFE-BD64-86DE8B5F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0" y="5074645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A84DE3-C859-4797-8141-5ADE9D74D15C}"/>
              </a:ext>
            </a:extLst>
          </p:cNvPr>
          <p:cNvCxnSpPr>
            <a:cxnSpLocks/>
          </p:cNvCxnSpPr>
          <p:nvPr/>
        </p:nvCxnSpPr>
        <p:spPr>
          <a:xfrm flipH="1">
            <a:off x="4450080" y="5348965"/>
            <a:ext cx="1371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3BB59-1DE6-4AED-BECE-FBABF7161D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370320" y="5348965"/>
            <a:ext cx="1371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E2D05-6A6C-4B3E-BEAE-6143ACD76FF1}"/>
                  </a:ext>
                </a:extLst>
              </p:cNvPr>
              <p:cNvSpPr txBox="1"/>
              <p:nvPr/>
            </p:nvSpPr>
            <p:spPr>
              <a:xfrm>
                <a:off x="4268194" y="5505537"/>
                <a:ext cx="1518037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E2D05-6A6C-4B3E-BEAE-6143ACD76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94" y="5505537"/>
                <a:ext cx="1518037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B561D4-0376-45AC-BF21-9C44EECC776F}"/>
                  </a:ext>
                </a:extLst>
              </p:cNvPr>
              <p:cNvSpPr txBox="1"/>
              <p:nvPr/>
            </p:nvSpPr>
            <p:spPr>
              <a:xfrm>
                <a:off x="6405769" y="5505537"/>
                <a:ext cx="1518037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B561D4-0376-45AC-BF21-9C44EECC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69" y="5505537"/>
                <a:ext cx="151803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CC0CF1-32C4-449B-93EE-82100554A110}"/>
                  </a:ext>
                </a:extLst>
              </p:cNvPr>
              <p:cNvSpPr txBox="1"/>
              <p:nvPr/>
            </p:nvSpPr>
            <p:spPr>
              <a:xfrm>
                <a:off x="4362534" y="4649602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CC0CF1-32C4-449B-93EE-82100554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34" y="4649602"/>
                <a:ext cx="185755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4ED35C-88C7-4682-8132-9E14D9101F6C}"/>
                  </a:ext>
                </a:extLst>
              </p:cNvPr>
              <p:cNvSpPr txBox="1"/>
              <p:nvPr/>
            </p:nvSpPr>
            <p:spPr>
              <a:xfrm>
                <a:off x="7660032" y="4634057"/>
                <a:ext cx="1637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4ED35C-88C7-4682-8132-9E14D910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32" y="4634057"/>
                <a:ext cx="163776" cy="276999"/>
              </a:xfrm>
              <a:prstGeom prst="rect">
                <a:avLst/>
              </a:prstGeom>
              <a:blipFill>
                <a:blip r:embed="rId8"/>
                <a:stretch>
                  <a:fillRect l="-42308" r="-4230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C393C558-42C6-46DE-BD61-F4851A69F161}"/>
              </a:ext>
            </a:extLst>
          </p:cNvPr>
          <p:cNvSpPr/>
          <p:nvPr/>
        </p:nvSpPr>
        <p:spPr>
          <a:xfrm>
            <a:off x="5292190" y="3422417"/>
            <a:ext cx="4899459" cy="1164574"/>
          </a:xfrm>
          <a:prstGeom prst="rect">
            <a:avLst/>
          </a:prstGeom>
          <a:blipFill dpi="0" rotWithShape="1"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5D2E38-6314-469F-9AF2-80040CFE1401}"/>
              </a:ext>
            </a:extLst>
          </p:cNvPr>
          <p:cNvSpPr/>
          <p:nvPr/>
        </p:nvSpPr>
        <p:spPr>
          <a:xfrm>
            <a:off x="2000351" y="3422417"/>
            <a:ext cx="4899459" cy="1164574"/>
          </a:xfrm>
          <a:prstGeom prst="rect">
            <a:avLst/>
          </a:prstGeom>
          <a:blipFill dpi="0" rotWithShape="1"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4234F7-52F8-45D3-9B64-E6B84604329B}"/>
              </a:ext>
            </a:extLst>
          </p:cNvPr>
          <p:cNvCxnSpPr/>
          <p:nvPr/>
        </p:nvCxnSpPr>
        <p:spPr>
          <a:xfrm flipV="1">
            <a:off x="6048375" y="3438525"/>
            <a:ext cx="0" cy="11579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AB568C-50E1-4FBE-96DB-5D471E788AAA}"/>
              </a:ext>
            </a:extLst>
          </p:cNvPr>
          <p:cNvCxnSpPr/>
          <p:nvPr/>
        </p:nvCxnSpPr>
        <p:spPr>
          <a:xfrm flipV="1">
            <a:off x="2771775" y="3429000"/>
            <a:ext cx="0" cy="11579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E465BB-85B5-4B6E-A451-CDA52EBAEE39}"/>
              </a:ext>
            </a:extLst>
          </p:cNvPr>
          <p:cNvCxnSpPr/>
          <p:nvPr/>
        </p:nvCxnSpPr>
        <p:spPr>
          <a:xfrm flipV="1">
            <a:off x="9353550" y="3429000"/>
            <a:ext cx="0" cy="11579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9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C4F-A4D7-4EAD-94D9-F4B289D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5" y="365125"/>
            <a:ext cx="5476461" cy="1325563"/>
          </a:xfrm>
        </p:spPr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upper and lower limits of the CI represent the most extreme population means (</a:t>
                </a:r>
                <a:r>
                  <a:rPr lang="el-GR" dirty="0"/>
                  <a:t>μ</a:t>
                </a:r>
                <a:r>
                  <a:rPr lang="en-US" dirty="0"/>
                  <a:t>’s) that are </a:t>
                </a:r>
                <a:r>
                  <a:rPr lang="en-US" b="1" dirty="0">
                    <a:solidFill>
                      <a:schemeClr val="accent3"/>
                    </a:solidFill>
                  </a:rPr>
                  <a:t>compatible</a:t>
                </a:r>
                <a:r>
                  <a:rPr lang="en-US" b="1" dirty="0"/>
                  <a:t> </a:t>
                </a:r>
                <a:r>
                  <a:rPr lang="en-US" dirty="0"/>
                  <a:t>with 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we observed in the sample (to the given % confidence).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Unfortunately</a:t>
                </a:r>
                <a:r>
                  <a:rPr lang="en-US" b="1" dirty="0"/>
                  <a:t>, </a:t>
                </a:r>
                <a:r>
                  <a:rPr lang="en-US" dirty="0"/>
                  <a:t>this means that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frequentist</a:t>
                </a:r>
                <a:r>
                  <a:rPr lang="en-US" dirty="0"/>
                  <a:t> confidence interval has a slightly tricky interpretation.</a:t>
                </a:r>
              </a:p>
              <a:p>
                <a:pPr lvl="2"/>
                <a:r>
                  <a:rPr lang="en-US" dirty="0"/>
                  <a:t>In the long run, 95% of CIs drawn to these limits will contain the population mean.</a:t>
                </a:r>
              </a:p>
              <a:p>
                <a:pPr lvl="2"/>
                <a:r>
                  <a:rPr lang="en-US" dirty="0"/>
                  <a:t>All values inside the interval are compatible estimates of </a:t>
                </a:r>
                <a:r>
                  <a:rPr lang="el-GR" dirty="0"/>
                  <a:t>μ</a:t>
                </a:r>
                <a:r>
                  <a:rPr lang="en-US" dirty="0"/>
                  <a:t> that could have produced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we are 95% confident the true mean lies inside any single interval.</a:t>
                </a:r>
              </a:p>
              <a:p>
                <a:pPr lvl="3"/>
                <a:r>
                  <a:rPr lang="en-US" dirty="0"/>
                  <a:t>To do this would require </a:t>
                </a:r>
                <a:r>
                  <a:rPr lang="en-US" b="1" dirty="0">
                    <a:solidFill>
                      <a:schemeClr val="accent2"/>
                    </a:solidFill>
                  </a:rPr>
                  <a:t>Bayesian</a:t>
                </a:r>
                <a:r>
                  <a:rPr lang="en-US" dirty="0"/>
                  <a:t> statistics and more specific model assumptions!</a:t>
                </a:r>
              </a:p>
              <a:p>
                <a:pPr lvl="3"/>
                <a:r>
                  <a:rPr lang="en-US" dirty="0"/>
                  <a:t>Again,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F30F-D73C-4518-8AAC-B007F4DA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CF10D-6D99-4037-BD6A-982728E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9332</TotalTime>
  <Words>468</Words>
  <Application>Microsoft Office PowerPoint</Application>
  <PresentationFormat>Widescreen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Research Design and Analysis: Confidence Intervals.</vt:lpstr>
      <vt:lpstr>Confidence intervals (“95% CI”)</vt:lpstr>
      <vt:lpstr>Confidence intervals (“95% CI”)</vt:lpstr>
      <vt:lpstr>Confidence intervals (“95% CI”)</vt:lpstr>
      <vt:lpstr>Confidence intervals (“95% CI”)</vt:lpstr>
      <vt:lpstr>Estimation</vt:lpstr>
      <vt:lpstr>Estimation</vt:lpstr>
      <vt:lpstr>Estimation</vt:lpstr>
      <vt:lpstr>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420</cp:revision>
  <dcterms:created xsi:type="dcterms:W3CDTF">2020-09-05T16:34:05Z</dcterms:created>
  <dcterms:modified xsi:type="dcterms:W3CDTF">2020-12-11T23:22:51Z</dcterms:modified>
</cp:coreProperties>
</file>