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2" r:id="rId3"/>
    <p:sldId id="297" r:id="rId4"/>
    <p:sldId id="298" r:id="rId5"/>
    <p:sldId id="341" r:id="rId6"/>
    <p:sldId id="299" r:id="rId7"/>
    <p:sldId id="314" r:id="rId8"/>
    <p:sldId id="336" r:id="rId9"/>
    <p:sldId id="337" r:id="rId10"/>
    <p:sldId id="338" r:id="rId11"/>
    <p:sldId id="33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3D9CCC"/>
    <a:srgbClr val="FF7B71"/>
    <a:srgbClr val="000000"/>
    <a:srgbClr val="29AF8C"/>
    <a:srgbClr val="00C3C8"/>
    <a:srgbClr val="333333"/>
    <a:srgbClr val="3391AE"/>
    <a:srgbClr val="0D0D0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hse\Desktop\Statistics%20and%20Research%20Methods\KIN%20371%20Statistics\camus%201992%20VO2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hse\Desktop\Statistics%20and%20Research%20Methods\KIN%20371%20Statistics\camus%201992%20VO2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800m Time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9"/>
          </c:marker>
          <c:trendline>
            <c:spPr>
              <a:ln w="38100"/>
            </c:spPr>
            <c:trendlineType val="linear"/>
            <c:dispRSqr val="0"/>
            <c:dispEq val="0"/>
          </c:trendline>
          <c:xVal>
            <c:numRef>
              <c:f>Sheet1!$B$2:$B$22</c:f>
              <c:numCache>
                <c:formatCode>General</c:formatCode>
                <c:ptCount val="21"/>
                <c:pt idx="0">
                  <c:v>52.5</c:v>
                </c:pt>
                <c:pt idx="1">
                  <c:v>50</c:v>
                </c:pt>
                <c:pt idx="2">
                  <c:v>56.75</c:v>
                </c:pt>
                <c:pt idx="3">
                  <c:v>57</c:v>
                </c:pt>
                <c:pt idx="4">
                  <c:v>57.5</c:v>
                </c:pt>
                <c:pt idx="5">
                  <c:v>58</c:v>
                </c:pt>
                <c:pt idx="6">
                  <c:v>60.75</c:v>
                </c:pt>
                <c:pt idx="7">
                  <c:v>60.5</c:v>
                </c:pt>
                <c:pt idx="8">
                  <c:v>60</c:v>
                </c:pt>
                <c:pt idx="9">
                  <c:v>63</c:v>
                </c:pt>
                <c:pt idx="10">
                  <c:v>61</c:v>
                </c:pt>
                <c:pt idx="11">
                  <c:v>64.5</c:v>
                </c:pt>
                <c:pt idx="12">
                  <c:v>64</c:v>
                </c:pt>
                <c:pt idx="13">
                  <c:v>65.75</c:v>
                </c:pt>
                <c:pt idx="14">
                  <c:v>66.25</c:v>
                </c:pt>
                <c:pt idx="15">
                  <c:v>66</c:v>
                </c:pt>
                <c:pt idx="16">
                  <c:v>68.25</c:v>
                </c:pt>
                <c:pt idx="17">
                  <c:v>68</c:v>
                </c:pt>
                <c:pt idx="18">
                  <c:v>70.5</c:v>
                </c:pt>
                <c:pt idx="19">
                  <c:v>73.25</c:v>
                </c:pt>
                <c:pt idx="20">
                  <c:v>74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159</c:v>
                </c:pt>
                <c:pt idx="1">
                  <c:v>147</c:v>
                </c:pt>
                <c:pt idx="2">
                  <c:v>153</c:v>
                </c:pt>
                <c:pt idx="3">
                  <c:v>160</c:v>
                </c:pt>
                <c:pt idx="4">
                  <c:v>143</c:v>
                </c:pt>
                <c:pt idx="5">
                  <c:v>132</c:v>
                </c:pt>
                <c:pt idx="6">
                  <c:v>130</c:v>
                </c:pt>
                <c:pt idx="7">
                  <c:v>135</c:v>
                </c:pt>
                <c:pt idx="8">
                  <c:v>137</c:v>
                </c:pt>
                <c:pt idx="9">
                  <c:v>128</c:v>
                </c:pt>
                <c:pt idx="10">
                  <c:v>121</c:v>
                </c:pt>
                <c:pt idx="11">
                  <c:v>125</c:v>
                </c:pt>
                <c:pt idx="12">
                  <c:v>130</c:v>
                </c:pt>
                <c:pt idx="13">
                  <c:v>137</c:v>
                </c:pt>
                <c:pt idx="14">
                  <c:v>141</c:v>
                </c:pt>
                <c:pt idx="15">
                  <c:v>136</c:v>
                </c:pt>
                <c:pt idx="16">
                  <c:v>122</c:v>
                </c:pt>
                <c:pt idx="17">
                  <c:v>117</c:v>
                </c:pt>
                <c:pt idx="18">
                  <c:v>119</c:v>
                </c:pt>
                <c:pt idx="19">
                  <c:v>121</c:v>
                </c:pt>
                <c:pt idx="20">
                  <c:v>116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A2-426E-997A-EFDDE6552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99968"/>
        <c:axId val="94501888"/>
      </c:scatterChart>
      <c:valAx>
        <c:axId val="94499968"/>
        <c:scaling>
          <c:orientation val="minMax"/>
          <c:max val="80"/>
          <c:min val="4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Baseline VO2 Max (mL/kg/min)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4501888"/>
        <c:crosses val="autoZero"/>
        <c:crossBetween val="midCat"/>
        <c:majorUnit val="10"/>
      </c:valAx>
      <c:valAx>
        <c:axId val="94501888"/>
        <c:scaling>
          <c:orientation val="minMax"/>
          <c:max val="180"/>
          <c:min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800m Time (s)</a:t>
                </a:r>
              </a:p>
            </c:rich>
          </c:tx>
          <c:layout>
            <c:manualLayout>
              <c:xMode val="edge"/>
              <c:yMode val="edge"/>
              <c:x val="1.3888888888888963E-2"/>
              <c:y val="0.165256634587344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4499968"/>
        <c:crosses val="autoZero"/>
        <c:crossBetween val="midCat"/>
        <c:majorUnit val="2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800m Time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9"/>
          </c:marker>
          <c:trendline>
            <c:spPr>
              <a:ln w="38100"/>
            </c:spPr>
            <c:trendlineType val="linear"/>
            <c:dispRSqr val="0"/>
            <c:dispEq val="1"/>
            <c:trendlineLbl>
              <c:layout>
                <c:manualLayout>
                  <c:x val="6.6661249169123055E-2"/>
                  <c:y val="-0.51231758325796617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="1" baseline="0" dirty="0">
                        <a:solidFill>
                          <a:schemeClr val="accent5"/>
                        </a:solidFill>
                      </a:rPr>
                      <a:t>-1.6245</a:t>
                    </a:r>
                    <a:r>
                      <a:rPr lang="en-US" baseline="0" dirty="0"/>
                      <a:t>x + </a:t>
                    </a:r>
                    <a:r>
                      <a:rPr lang="en-US" b="1" baseline="0" dirty="0">
                        <a:solidFill>
                          <a:schemeClr val="accent3"/>
                        </a:solidFill>
                      </a:rPr>
                      <a:t>235.68</a:t>
                    </a:r>
                    <a:endParaRPr lang="en-US" b="1" dirty="0">
                      <a:solidFill>
                        <a:schemeClr val="accent3"/>
                      </a:solidFill>
                    </a:endParaRPr>
                  </a:p>
                </c:rich>
              </c:tx>
              <c:numFmt formatCode="General" sourceLinked="0"/>
            </c:trendlineLbl>
          </c:trendline>
          <c:xVal>
            <c:numRef>
              <c:f>Sheet1!$B$2:$B$22</c:f>
              <c:numCache>
                <c:formatCode>General</c:formatCode>
                <c:ptCount val="21"/>
                <c:pt idx="0">
                  <c:v>52.5</c:v>
                </c:pt>
                <c:pt idx="1">
                  <c:v>50</c:v>
                </c:pt>
                <c:pt idx="2">
                  <c:v>56.75</c:v>
                </c:pt>
                <c:pt idx="3">
                  <c:v>57</c:v>
                </c:pt>
                <c:pt idx="4">
                  <c:v>57.5</c:v>
                </c:pt>
                <c:pt idx="5">
                  <c:v>58</c:v>
                </c:pt>
                <c:pt idx="6">
                  <c:v>60.75</c:v>
                </c:pt>
                <c:pt idx="7">
                  <c:v>60.5</c:v>
                </c:pt>
                <c:pt idx="8">
                  <c:v>60</c:v>
                </c:pt>
                <c:pt idx="9">
                  <c:v>63</c:v>
                </c:pt>
                <c:pt idx="10">
                  <c:v>61</c:v>
                </c:pt>
                <c:pt idx="11">
                  <c:v>64.5</c:v>
                </c:pt>
                <c:pt idx="12">
                  <c:v>64</c:v>
                </c:pt>
                <c:pt idx="13">
                  <c:v>65.75</c:v>
                </c:pt>
                <c:pt idx="14">
                  <c:v>66.25</c:v>
                </c:pt>
                <c:pt idx="15">
                  <c:v>66</c:v>
                </c:pt>
                <c:pt idx="16">
                  <c:v>68.25</c:v>
                </c:pt>
                <c:pt idx="17">
                  <c:v>68</c:v>
                </c:pt>
                <c:pt idx="18">
                  <c:v>70.5</c:v>
                </c:pt>
                <c:pt idx="19">
                  <c:v>73.25</c:v>
                </c:pt>
                <c:pt idx="20">
                  <c:v>74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159</c:v>
                </c:pt>
                <c:pt idx="1">
                  <c:v>147</c:v>
                </c:pt>
                <c:pt idx="2">
                  <c:v>153</c:v>
                </c:pt>
                <c:pt idx="3">
                  <c:v>160</c:v>
                </c:pt>
                <c:pt idx="4">
                  <c:v>143</c:v>
                </c:pt>
                <c:pt idx="5">
                  <c:v>132</c:v>
                </c:pt>
                <c:pt idx="6">
                  <c:v>130</c:v>
                </c:pt>
                <c:pt idx="7">
                  <c:v>135</c:v>
                </c:pt>
                <c:pt idx="8">
                  <c:v>137</c:v>
                </c:pt>
                <c:pt idx="9">
                  <c:v>128</c:v>
                </c:pt>
                <c:pt idx="10">
                  <c:v>121</c:v>
                </c:pt>
                <c:pt idx="11">
                  <c:v>125</c:v>
                </c:pt>
                <c:pt idx="12">
                  <c:v>130</c:v>
                </c:pt>
                <c:pt idx="13">
                  <c:v>137</c:v>
                </c:pt>
                <c:pt idx="14">
                  <c:v>141</c:v>
                </c:pt>
                <c:pt idx="15">
                  <c:v>136</c:v>
                </c:pt>
                <c:pt idx="16">
                  <c:v>122</c:v>
                </c:pt>
                <c:pt idx="17">
                  <c:v>117</c:v>
                </c:pt>
                <c:pt idx="18">
                  <c:v>119</c:v>
                </c:pt>
                <c:pt idx="19">
                  <c:v>121</c:v>
                </c:pt>
                <c:pt idx="20">
                  <c:v>116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A2-426E-997A-EFDDE6552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99968"/>
        <c:axId val="94501888"/>
      </c:scatterChart>
      <c:valAx>
        <c:axId val="94499968"/>
        <c:scaling>
          <c:orientation val="minMax"/>
          <c:max val="80"/>
          <c:min val="4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Baseline VO2 Max (mL/kg/min)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4501888"/>
        <c:crosses val="autoZero"/>
        <c:crossBetween val="midCat"/>
        <c:majorUnit val="10"/>
      </c:valAx>
      <c:valAx>
        <c:axId val="94501888"/>
        <c:scaling>
          <c:orientation val="minMax"/>
          <c:max val="180"/>
          <c:min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800m Time (s)</a:t>
                </a:r>
              </a:p>
            </c:rich>
          </c:tx>
          <c:layout>
            <c:manualLayout>
              <c:xMode val="edge"/>
              <c:yMode val="edge"/>
              <c:x val="1.3888888888888963E-2"/>
              <c:y val="0.1652566345873441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4499968"/>
        <c:crosses val="autoZero"/>
        <c:crossBetween val="midCat"/>
        <c:majorUnit val="2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A24E-9916-46B5-A3EC-3AA8A5427E23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9A24E-9916-46B5-A3EC-3AA8A5427E23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7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E240-A3EF-4ED7-A09D-455711BD5A8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09C0-FDD4-41FC-8E12-0ECD5CE3CB8A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4F77-91EE-4F17-BC1E-65DDE86EE0C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1B22-971E-453B-9F03-D5BA3AD06B00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10FD-71B6-43F8-917F-30F36026FF9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123FB-6DEB-46A3-898D-949930D038CE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5671-A076-4B35-9253-3E3A44FE1B50}" type="datetime1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F110-AEB6-45DE-B292-4D540EAF969C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1A19-54A8-4C56-88FA-30453BD8B278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026-1BF6-4028-A4BD-B491AF1796A9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C1D7-0E4D-41EF-A648-63A5F1D1F4DF}" type="datetime1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6142-6351-49D7-B7D0-B5AB41056D26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“Simple</a:t>
            </a:r>
            <a:r>
              <a:rPr lang="en-US" sz="4000">
                <a:solidFill>
                  <a:schemeClr val="accent5"/>
                </a:solidFill>
              </a:rPr>
              <a:t>” Regression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7848-C385-4697-BE87-22F11B3E3C41}" type="datetime1">
              <a:rPr lang="en-US" smtClean="0"/>
              <a:t>1/15/2021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99D80-D973-4F4A-9799-BE72C96047B0}"/>
              </a:ext>
            </a:extLst>
          </p:cNvPr>
          <p:cNvSpPr txBox="1">
            <a:spLocks/>
          </p:cNvSpPr>
          <p:nvPr/>
        </p:nvSpPr>
        <p:spPr>
          <a:xfrm>
            <a:off x="838199" y="1774602"/>
            <a:ext cx="10601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our regression, we are estimating two parameters. Thus, we have hypotheses for each:</a:t>
            </a:r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>
                <a:latin typeface="Calibri"/>
              </a:rPr>
              <a:t>α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α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5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9610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95% CIs for regression: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451" y="2859039"/>
            <a:ext cx="689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Finally, we can use these values to construct 95% CIs.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6857" y="4964976"/>
            <a:ext cx="707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with a sample mean, the limits of the 95% CI reflect the highest and lowest values that are compatible with the observed data. </a:t>
            </a:r>
          </a:p>
          <a:p>
            <a:endParaRPr lang="en-CA" dirty="0"/>
          </a:p>
          <a:p>
            <a:r>
              <a:rPr lang="en-CA" dirty="0"/>
              <a:t>If these 95% CI contains 0, we would not reject the null hypothesis.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07B2-748E-4D78-AF98-B8EFEA3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669D-1179-4E84-A6BF-C9A62322E65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A0869-8622-4171-8919-7534594B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732BD5-61C6-4DA3-881F-EC75A5BA832A}"/>
                  </a:ext>
                </a:extLst>
              </p:cNvPr>
              <p:cNvSpPr txBox="1"/>
              <p:nvPr/>
            </p:nvSpPr>
            <p:spPr>
              <a:xfrm>
                <a:off x="4362451" y="3377374"/>
                <a:ext cx="3895746" cy="385555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95%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0.95, 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732BD5-61C6-4DA3-881F-EC75A5BA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51" y="3377374"/>
                <a:ext cx="3895746" cy="385555"/>
              </a:xfrm>
              <a:prstGeom prst="rect">
                <a:avLst/>
              </a:prstGeom>
              <a:blipFill>
                <a:blip r:embed="rId2"/>
                <a:stretch>
                  <a:fillRect l="-1721" r="-2347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A2DCD5-70E6-4698-B0BD-D5C8C230BE18}"/>
                  </a:ext>
                </a:extLst>
              </p:cNvPr>
              <p:cNvSpPr txBox="1"/>
              <p:nvPr/>
            </p:nvSpPr>
            <p:spPr>
              <a:xfrm>
                <a:off x="4362451" y="4125795"/>
                <a:ext cx="4017767" cy="385555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95%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0.95, 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A2DCD5-70E6-4698-B0BD-D5C8C230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451" y="4125795"/>
                <a:ext cx="4017767" cy="385555"/>
              </a:xfrm>
              <a:prstGeom prst="rect">
                <a:avLst/>
              </a:prstGeom>
              <a:blipFill>
                <a:blip r:embed="rId3"/>
                <a:stretch>
                  <a:fillRect r="-455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Note on Notation.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Finally, note I used the symbols </a:t>
                </a:r>
                <a:r>
                  <a:rPr lang="en-CA" dirty="0">
                    <a:solidFill>
                      <a:schemeClr val="accent3"/>
                    </a:solidFill>
                  </a:rPr>
                  <a:t>a</a:t>
                </a:r>
                <a:r>
                  <a:rPr lang="en-CA" dirty="0"/>
                  <a:t> and </a:t>
                </a:r>
                <a:r>
                  <a:rPr lang="en-CA" dirty="0">
                    <a:solidFill>
                      <a:schemeClr val="accent5"/>
                    </a:solidFill>
                  </a:rPr>
                  <a:t>b</a:t>
                </a:r>
                <a:r>
                  <a:rPr lang="en-CA" dirty="0"/>
                  <a:t> in our linear model: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CA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CA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  <a:p>
                <a:r>
                  <a:rPr lang="en-CA" dirty="0"/>
                  <a:t>I started with this notation because these terms might be more familiar to you from previous algebra classes.</a:t>
                </a:r>
              </a:p>
              <a:p>
                <a:endParaRPr lang="en-CA" dirty="0"/>
              </a:p>
              <a:p>
                <a:r>
                  <a:rPr lang="en-CA" dirty="0"/>
                  <a:t>Moving forward, however, we will prefer notation like this: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𝐸𝑅𝑅𝑂𝑅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BF9E0EC-A93C-4ECF-AB3C-9564ACAD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F4F1-B44F-4B02-9750-BB10665CA258}" type="datetime1">
              <a:rPr lang="en-US" smtClean="0"/>
              <a:t>1/15/2021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BDF9C4-CCDB-449D-A592-2A982A2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Note on Notation.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Moving forward, however, we will prefer notation like this: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𝐷𝐴𝑇𝐴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𝐸𝑅𝑅𝑂𝑅</m:t>
                    </m:r>
                  </m:oMath>
                </a14:m>
                <a:endParaRPr lang="en-CA" dirty="0"/>
              </a:p>
              <a:p>
                <a:pPr lvl="1"/>
                <a:endParaRPr lang="en-CA" dirty="0"/>
              </a:p>
              <a:p>
                <a:r>
                  <a:rPr lang="en-CA" dirty="0"/>
                  <a:t>Our goal is to develop a statistical model that is a good approximation of our data. </a:t>
                </a:r>
              </a:p>
              <a:p>
                <a:pPr lvl="1"/>
                <a:r>
                  <a:rPr lang="en-CA" dirty="0"/>
                  <a:t>If error is high, then our model does not explain our data well. </a:t>
                </a:r>
              </a:p>
              <a:p>
                <a:pPr lvl="1"/>
                <a:r>
                  <a:rPr lang="en-CA" dirty="0"/>
                  <a:t>If one model reduces error more than another model, then we will prefer the model that is the best explanation.</a:t>
                </a:r>
              </a:p>
              <a:p>
                <a:pPr lvl="2"/>
                <a:r>
                  <a:rPr lang="en-CA" dirty="0"/>
                  <a:t>There are trade-offs between error reduction and model complexity, but that is a topic for the future!</a:t>
                </a:r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BF9E0EC-A93C-4ECF-AB3C-9564ACAD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F4F1-B44F-4B02-9750-BB10665CA258}" type="datetime1">
              <a:rPr lang="en-US" smtClean="0"/>
              <a:t>1/15/2021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BDF9C4-CCDB-449D-A592-2A982A2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Moving from correlation to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81128"/>
          </a:xfrm>
        </p:spPr>
        <p:txBody>
          <a:bodyPr>
            <a:normAutofit/>
          </a:bodyPr>
          <a:lstStyle/>
          <a:p>
            <a:r>
              <a:rPr lang="en-CA" dirty="0"/>
              <a:t>Correlations are great, but what if want to predict the time for a person based on their VO</a:t>
            </a:r>
            <a:r>
              <a:rPr lang="en-CA" baseline="-25000" dirty="0"/>
              <a:t>2</a:t>
            </a:r>
            <a:r>
              <a:rPr lang="en-CA" dirty="0"/>
              <a:t> Max?</a:t>
            </a:r>
          </a:p>
          <a:p>
            <a:endParaRPr lang="en-CA" dirty="0"/>
          </a:p>
          <a:p>
            <a:r>
              <a:rPr lang="en-CA" dirty="0"/>
              <a:t>What if we want to predict a VO</a:t>
            </a:r>
            <a:r>
              <a:rPr lang="en-CA" baseline="-25000" dirty="0"/>
              <a:t>2</a:t>
            </a:r>
            <a:r>
              <a:rPr lang="en-CA" dirty="0"/>
              <a:t> Max based on run time? </a:t>
            </a:r>
          </a:p>
          <a:p>
            <a:pPr lvl="1"/>
            <a:r>
              <a:rPr lang="en-CA" dirty="0"/>
              <a:t>After all, running time is much easier to measure.</a:t>
            </a:r>
          </a:p>
          <a:p>
            <a:pPr lvl="1"/>
            <a:r>
              <a:rPr lang="en-CA" dirty="0"/>
              <a:t>If a cheaper test is highly predictive of the more expensive test, that can be very efficient.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87FA-57CA-44C6-AEEE-F15D55F1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94-30A6-4C30-8983-AE247F3845D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62D45-36B7-4C0F-A334-61FEC595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</a:t>
            </a:r>
            <a:r>
              <a:rPr lang="en-US" baseline="-25000" dirty="0"/>
              <a:t>2</a:t>
            </a:r>
            <a:r>
              <a:rPr lang="en-US" dirty="0"/>
              <a:t> Max Example.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5560" y="1368160"/>
          <a:ext cx="2664296" cy="53012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0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/>
                        <a:t>VO2 Max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500" b="1" u="none" strike="noStrike" dirty="0"/>
                        <a:t>800m Time</a:t>
                      </a:r>
                      <a:endParaRPr lang="en-CA" sz="15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52.5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/>
                        <a:t>159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50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147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56.75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153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160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57.5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143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58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132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60.75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130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/>
                        <a:t>60.5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60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63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128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61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121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64.5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125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64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130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65.75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66.25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141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66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136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68.25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122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68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117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70.5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119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73.25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121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295"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/>
                        <a:t>74</a:t>
                      </a:r>
                      <a:endParaRPr lang="en-CA" sz="15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500" u="none" strike="noStrike" dirty="0"/>
                        <a:t>116</a:t>
                      </a:r>
                      <a:endParaRPr lang="en-CA" sz="15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375920" y="1916832"/>
          <a:ext cx="4896544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176120" y="3356992"/>
            <a:ext cx="2520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780000">
            <a:off x="7176120" y="3361585"/>
            <a:ext cx="2520000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10CCD-9E73-4A5D-B116-D98AD2B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9AF9-09FB-4DF2-B456-B4E2A3878BB0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D992E-8BDC-4952-9C94-5E53490D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CA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i="1" dirty="0" err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209"/>
            <a:ext cx="10515600" cy="4351338"/>
          </a:xfrm>
        </p:spPr>
        <p:txBody>
          <a:bodyPr/>
          <a:lstStyle/>
          <a:p>
            <a:r>
              <a:rPr lang="en-CA" dirty="0"/>
              <a:t>When the means, standard deviations, and correlation coefficient are known, we can easily calculate a “best-fit” line.</a:t>
            </a:r>
          </a:p>
          <a:p>
            <a:pPr lvl="1"/>
            <a:r>
              <a:rPr lang="en-CA" dirty="0"/>
              <a:t>Best fit in this case means the smallest sum of squared errors.</a:t>
            </a:r>
          </a:p>
          <a:p>
            <a:pPr lvl="1"/>
            <a:r>
              <a:rPr lang="en-CA" dirty="0"/>
              <a:t>This is thus referred to OLS regression (ordinary least squares).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3513" y="3606240"/>
            <a:ext cx="3342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5"/>
                </a:solidFill>
              </a:rPr>
              <a:t>Calculation of the slope: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3155" y="3606116"/>
            <a:ext cx="381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3"/>
                </a:solidFill>
              </a:rPr>
              <a:t>Calculation of the intercept: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8602" y="5448707"/>
            <a:ext cx="384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>
                <a:solidFill>
                  <a:schemeClr val="accent5"/>
                </a:solidFill>
              </a:rPr>
              <a:t>Interpretation</a:t>
            </a:r>
            <a:r>
              <a:rPr lang="en-CA" sz="2400" dirty="0"/>
              <a:t>: The change in Y for a 1-unit change in X.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7154" y="5478324"/>
            <a:ext cx="3846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i="1" dirty="0">
                <a:solidFill>
                  <a:schemeClr val="accent3"/>
                </a:solidFill>
              </a:rPr>
              <a:t>Interpretation</a:t>
            </a:r>
            <a:r>
              <a:rPr lang="en-CA" sz="2400" dirty="0"/>
              <a:t>: The predicted value of Y when X = 0.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BF9E0EC-A93C-4ECF-AB3C-9564ACAD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F4F1-B44F-4B02-9750-BB10665CA258}" type="datetime1">
              <a:rPr lang="en-US" smtClean="0"/>
              <a:t>1/15/2021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BDF9C4-CCDB-449D-A592-2A982A2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BD9B0-F150-4F91-9CF3-A8FD93DE40EB}"/>
                  </a:ext>
                </a:extLst>
              </p:cNvPr>
              <p:cNvSpPr txBox="1"/>
              <p:nvPr/>
            </p:nvSpPr>
            <p:spPr>
              <a:xfrm>
                <a:off x="1378623" y="4342862"/>
                <a:ext cx="4075283" cy="77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BD9B0-F150-4F91-9CF3-A8FD93DE4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3" y="4342862"/>
                <a:ext cx="4075283" cy="77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9BC9E1-9C4F-4225-A0D3-F21D3448D635}"/>
                  </a:ext>
                </a:extLst>
              </p:cNvPr>
              <p:cNvSpPr txBox="1"/>
              <p:nvPr/>
            </p:nvSpPr>
            <p:spPr>
              <a:xfrm>
                <a:off x="7686804" y="4547982"/>
                <a:ext cx="1793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9BC9E1-9C4F-4225-A0D3-F21D3448D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04" y="4547982"/>
                <a:ext cx="1793696" cy="369332"/>
              </a:xfrm>
              <a:prstGeom prst="rect">
                <a:avLst/>
              </a:prstGeom>
              <a:blipFill>
                <a:blip r:embed="rId4"/>
                <a:stretch>
                  <a:fillRect l="-2041" r="-1598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</a:t>
            </a:r>
            <a:r>
              <a:rPr lang="en-US" baseline="-25000" dirty="0"/>
              <a:t>2</a:t>
            </a:r>
            <a:r>
              <a:rPr lang="en-US" dirty="0"/>
              <a:t> Max Example.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60544314"/>
              </p:ext>
            </p:extLst>
          </p:nvPr>
        </p:nvGraphicFramePr>
        <p:xfrm>
          <a:off x="838200" y="2017338"/>
          <a:ext cx="6300572" cy="3866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10CCD-9E73-4A5D-B116-D98AD2BF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9AF9-09FB-4DF2-B456-B4E2A3878BB0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D992E-8BDC-4952-9C94-5E53490D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C88B1E-136B-45B3-A347-2F0699C2430B}"/>
                  </a:ext>
                </a:extLst>
              </p:cNvPr>
              <p:cNvSpPr txBox="1"/>
              <p:nvPr/>
            </p:nvSpPr>
            <p:spPr>
              <a:xfrm>
                <a:off x="7684776" y="3633733"/>
                <a:ext cx="269131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−1.62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C88B1E-136B-45B3-A347-2F0699C24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776" y="3633733"/>
                <a:ext cx="2691314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7D4BE3-8971-460B-96D3-68F08E65CD91}"/>
                  </a:ext>
                </a:extLst>
              </p:cNvPr>
              <p:cNvSpPr txBox="1"/>
              <p:nvPr/>
            </p:nvSpPr>
            <p:spPr>
              <a:xfrm>
                <a:off x="7713752" y="2745880"/>
                <a:ext cx="31049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235.68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7D4BE3-8971-460B-96D3-68F08E65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752" y="2745880"/>
                <a:ext cx="3104953" cy="369332"/>
              </a:xfrm>
              <a:prstGeom prst="rect">
                <a:avLst/>
              </a:prstGeom>
              <a:blipFill>
                <a:blip r:embed="rId5"/>
                <a:stretch>
                  <a:fillRect l="-784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24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1.bp.blogspot.com/-kW7dfjLaj50/UTaeJz7IHZI/AAAAAAAABBw/fx1SpZdQkMA/s1600/Science+Joke+Cat-Helium+%281%29.jpg"/>
          <p:cNvPicPr>
            <a:picLocks noChangeAspect="1" noChangeArrowheads="1"/>
          </p:cNvPicPr>
          <p:nvPr/>
        </p:nvPicPr>
        <p:blipFill>
          <a:blip r:embed="rId2" cstate="print"/>
          <a:srcRect l="6669" t="13465" r="13304" b="9589"/>
          <a:stretch>
            <a:fillRect/>
          </a:stretch>
        </p:blipFill>
        <p:spPr bwMode="auto">
          <a:xfrm>
            <a:off x="6960097" y="116632"/>
            <a:ext cx="3499589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ounded Rectangular Callout 2"/>
          <p:cNvSpPr/>
          <p:nvPr/>
        </p:nvSpPr>
        <p:spPr>
          <a:xfrm>
            <a:off x="1703512" y="116632"/>
            <a:ext cx="4968552" cy="6552728"/>
          </a:xfrm>
          <a:prstGeom prst="wedgeRoundRectCallout">
            <a:avLst>
              <a:gd name="adj1" fmla="val 70733"/>
              <a:gd name="adj2" fmla="val -33410"/>
              <a:gd name="adj3" fmla="val 16667"/>
            </a:avLst>
          </a:prstGeom>
          <a:solidFill>
            <a:srgbClr val="1A1A1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Given the equation for the slope, what would happen if we regressed the Z-scores for our two variables onto each other? </a:t>
            </a:r>
          </a:p>
          <a:p>
            <a:pPr algn="ctr"/>
            <a:endParaRPr lang="en-CA" sz="2400" b="1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tx1"/>
                </a:solidFill>
              </a:rPr>
              <a:t>What other statistic would the slope now be equal to?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b="1" dirty="0">
                <a:solidFill>
                  <a:schemeClr val="accent5"/>
                </a:solidFill>
              </a:rPr>
              <a:t>Answer</a:t>
            </a:r>
            <a:r>
              <a:rPr lang="en-CA" sz="2400" dirty="0">
                <a:solidFill>
                  <a:schemeClr val="tx1"/>
                </a:solidFill>
              </a:rPr>
              <a:t>: The slope would now be equal to the correlation coefficient, because the standard deviation of z-scores (</a:t>
            </a:r>
            <a:r>
              <a:rPr lang="el-GR" sz="2400" dirty="0">
                <a:solidFill>
                  <a:schemeClr val="tx1"/>
                </a:solidFill>
              </a:rPr>
              <a:t>σ</a:t>
            </a:r>
            <a:r>
              <a:rPr lang="en-CA" sz="2400" baseline="-25000" dirty="0">
                <a:solidFill>
                  <a:schemeClr val="tx1"/>
                </a:solidFill>
              </a:rPr>
              <a:t>x</a:t>
            </a:r>
            <a:r>
              <a:rPr lang="en-CA" sz="2400" dirty="0">
                <a:solidFill>
                  <a:schemeClr val="tx1"/>
                </a:solidFill>
              </a:rPr>
              <a:t> and </a:t>
            </a:r>
            <a:r>
              <a:rPr lang="el-GR" sz="2400" dirty="0">
                <a:solidFill>
                  <a:schemeClr val="tx1"/>
                </a:solidFill>
              </a:rPr>
              <a:t>σ</a:t>
            </a:r>
            <a:r>
              <a:rPr lang="en-CA" sz="2400" baseline="-25000" dirty="0">
                <a:solidFill>
                  <a:schemeClr val="tx1"/>
                </a:solidFill>
              </a:rPr>
              <a:t>y</a:t>
            </a:r>
            <a:r>
              <a:rPr lang="en-CA" sz="2400" dirty="0">
                <a:solidFill>
                  <a:schemeClr val="tx1"/>
                </a:solidFill>
              </a:rPr>
              <a:t>) are always 1.</a:t>
            </a:r>
          </a:p>
          <a:p>
            <a:pPr algn="ctr"/>
            <a:endParaRPr lang="en-CA" sz="2400" dirty="0">
              <a:solidFill>
                <a:schemeClr val="tx1"/>
              </a:solidFill>
            </a:endParaRPr>
          </a:p>
          <a:p>
            <a:pPr algn="ctr"/>
            <a:r>
              <a:rPr lang="en-CA" sz="2400" dirty="0">
                <a:solidFill>
                  <a:schemeClr val="tx1"/>
                </a:solidFill>
              </a:rPr>
              <a:t>The intercept would also always be zero, because the mean z-score is always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3624-AA48-4B4A-9A5E-0D23FA1C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EEED-D1D2-4163-8418-4229453CB08F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42654-BDA8-4F32-BA46-DD105DBC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0301B3-42C7-4E9C-BF8F-1CB312005EB1}"/>
              </a:ext>
            </a:extLst>
          </p:cNvPr>
          <p:cNvGrpSpPr/>
          <p:nvPr/>
        </p:nvGrpSpPr>
        <p:grpSpPr>
          <a:xfrm>
            <a:off x="6821170" y="4077073"/>
            <a:ext cx="4075283" cy="1754587"/>
            <a:chOff x="6821170" y="4077073"/>
            <a:chExt cx="4075283" cy="1754587"/>
          </a:xfrm>
        </p:grpSpPr>
        <p:sp>
          <p:nvSpPr>
            <p:cNvPr id="6" name="TextBox 5"/>
            <p:cNvSpPr txBox="1"/>
            <p:nvPr/>
          </p:nvSpPr>
          <p:spPr>
            <a:xfrm>
              <a:off x="6821170" y="4077073"/>
              <a:ext cx="3846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i="1" dirty="0"/>
                <a:t>Regression coefficients:</a:t>
              </a:r>
              <a:endParaRPr lang="en-CA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0E1A30-4763-44C0-9CB0-256F10EE5AF5}"/>
                    </a:ext>
                  </a:extLst>
                </p:cNvPr>
                <p:cNvSpPr txBox="1"/>
                <p:nvPr/>
              </p:nvSpPr>
              <p:spPr>
                <a:xfrm>
                  <a:off x="6821170" y="4610747"/>
                  <a:ext cx="4075283" cy="7795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0E1A30-4763-44C0-9CB0-256F10EE5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170" y="4610747"/>
                  <a:ext cx="4075283" cy="7795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17B222D-11BD-458B-88F4-6ED653CD5F46}"/>
                    </a:ext>
                  </a:extLst>
                </p:cNvPr>
                <p:cNvSpPr txBox="1"/>
                <p:nvPr/>
              </p:nvSpPr>
              <p:spPr>
                <a:xfrm>
                  <a:off x="6821170" y="5462328"/>
                  <a:ext cx="17936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17B222D-11BD-458B-88F4-6ED653CD5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170" y="5462328"/>
                  <a:ext cx="179369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41" r="-15986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9610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95% CIs for regression: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4602"/>
            <a:ext cx="10601325" cy="4525963"/>
          </a:xfrm>
        </p:spPr>
        <p:txBody>
          <a:bodyPr>
            <a:normAutofit/>
          </a:bodyPr>
          <a:lstStyle/>
          <a:p>
            <a:r>
              <a:rPr lang="en-CA" dirty="0"/>
              <a:t>In our regression, we are estimating two parameters. Thus, we have hypotheses for each:</a:t>
            </a:r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>
                <a:latin typeface="Calibri"/>
              </a:rPr>
              <a:t>α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α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5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6175" y="2687588"/>
            <a:ext cx="766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How do we compare values to zero?</a:t>
            </a:r>
          </a:p>
          <a:p>
            <a:r>
              <a:rPr lang="en-CA" sz="2400" dirty="0"/>
              <a:t>Calculate a difference compared to the standard error.</a:t>
            </a:r>
          </a:p>
          <a:p>
            <a:endParaRPr lang="en-CA" sz="2400" dirty="0"/>
          </a:p>
          <a:p>
            <a:r>
              <a:rPr lang="en-CA" sz="2400" dirty="0"/>
              <a:t>This is very similar to what we have done with z-scores in the past. Only now we are using a t-value rather than a z-score.</a:t>
            </a:r>
          </a:p>
          <a:p>
            <a:endParaRPr lang="en-CA" sz="2400" dirty="0"/>
          </a:p>
          <a:p>
            <a:r>
              <a:rPr lang="en-CA" sz="2400" dirty="0"/>
              <a:t>(Recall that the “t” distribution is identical to “z” distribution when N is large, but is more conservative at smaller N.)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18F7-0B9D-4E35-9081-F3EA0090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B352-1AD3-47CA-B314-F5527AA2B5FD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A4B66-C740-4449-9D31-3760060E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0D1D86-5636-4213-B851-FD44DB21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4602"/>
            <a:ext cx="10601325" cy="4525963"/>
          </a:xfrm>
        </p:spPr>
        <p:txBody>
          <a:bodyPr>
            <a:normAutofit/>
          </a:bodyPr>
          <a:lstStyle/>
          <a:p>
            <a:r>
              <a:rPr lang="en-CA" dirty="0"/>
              <a:t>In our regression, we are estimating two parameters. Thus, we have hypotheses for each:</a:t>
            </a:r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>
                <a:latin typeface="Calibri"/>
              </a:rPr>
              <a:t>α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α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5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0085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95% CIs for regression: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graphicFrame>
        <p:nvGraphicFramePr>
          <p:cNvPr id="470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0171"/>
              </p:ext>
            </p:extLst>
          </p:nvPr>
        </p:nvGraphicFramePr>
        <p:xfrm>
          <a:off x="6496050" y="2795588"/>
          <a:ext cx="243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482400" progId="Equation.3">
                  <p:embed/>
                </p:oleObj>
              </mc:Choice>
              <mc:Fallback>
                <p:oleObj name="Equation" r:id="rId2" imgW="1143000" imgH="482400" progId="Equation.3">
                  <p:embed/>
                  <p:pic>
                    <p:nvPicPr>
                      <p:cNvPr id="470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2795588"/>
                        <a:ext cx="2438400" cy="10287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35960" y="2492896"/>
            <a:ext cx="318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3"/>
                </a:solidFill>
              </a:rPr>
              <a:t>Standard error of the intercept: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5961" y="4211796"/>
            <a:ext cx="28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5"/>
                </a:solidFill>
              </a:rPr>
              <a:t>Standard error of the slope: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F8FE-7132-4721-8D96-3A22AD2E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29CA-85A5-4E8C-95F9-789CC210090D}" type="datetime1">
              <a:rPr lang="en-US" smtClean="0"/>
              <a:t>1/15/2021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0592A-D89F-443E-8870-F4D48585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83358-22CE-480F-BEBF-0F1F1FB4CC5A}"/>
                  </a:ext>
                </a:extLst>
              </p:cNvPr>
              <p:cNvSpPr txBox="1"/>
              <p:nvPr/>
            </p:nvSpPr>
            <p:spPr>
              <a:xfrm>
                <a:off x="6286461" y="4636913"/>
                <a:ext cx="2857577" cy="1251818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83358-22CE-480F-BEBF-0F1F1FB4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1" y="4636913"/>
                <a:ext cx="2857577" cy="1251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E4BD-0D82-46BC-BD00-8EEA790B9B8A}"/>
              </a:ext>
            </a:extLst>
          </p:cNvPr>
          <p:cNvSpPr txBox="1">
            <a:spLocks/>
          </p:cNvSpPr>
          <p:nvPr/>
        </p:nvSpPr>
        <p:spPr>
          <a:xfrm>
            <a:off x="838199" y="1774602"/>
            <a:ext cx="106013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our regression, we are estimating two parameters. Thus, we have hypotheses for each:</a:t>
            </a:r>
          </a:p>
          <a:p>
            <a:r>
              <a:rPr lang="en-CA" b="1" dirty="0">
                <a:solidFill>
                  <a:schemeClr val="accent3"/>
                </a:solidFill>
              </a:rPr>
              <a:t>Intercept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>
                <a:latin typeface="Calibri"/>
              </a:rPr>
              <a:t>α</a:t>
            </a:r>
            <a:r>
              <a:rPr lang="en-CA" baseline="-25000" dirty="0">
                <a:latin typeface="Calibri"/>
              </a:rPr>
              <a:t> </a:t>
            </a:r>
            <a:r>
              <a:rPr lang="en-CA" dirty="0">
                <a:latin typeface="Calibri"/>
              </a:rPr>
              <a:t>= 0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α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  <a:p>
            <a:r>
              <a:rPr lang="en-CA" b="1" dirty="0">
                <a:solidFill>
                  <a:schemeClr val="accent5"/>
                </a:solidFill>
              </a:rPr>
              <a:t>Slope</a:t>
            </a:r>
            <a:r>
              <a:rPr lang="en-CA" b="1" dirty="0"/>
              <a:t>:</a:t>
            </a:r>
          </a:p>
          <a:p>
            <a:pPr lvl="1"/>
            <a:r>
              <a:rPr lang="en-CA" dirty="0"/>
              <a:t>H0: </a:t>
            </a:r>
            <a:r>
              <a:rPr lang="el-GR" dirty="0"/>
              <a:t>β</a:t>
            </a:r>
            <a:r>
              <a:rPr lang="en-CA" baseline="-25000" dirty="0"/>
              <a:t> </a:t>
            </a:r>
            <a:r>
              <a:rPr lang="en-CA" dirty="0"/>
              <a:t>= 0 </a:t>
            </a:r>
          </a:p>
          <a:p>
            <a:pPr lvl="1"/>
            <a:r>
              <a:rPr lang="en-CA" dirty="0"/>
              <a:t>H1:</a:t>
            </a:r>
            <a:r>
              <a:rPr lang="el-GR" dirty="0"/>
              <a:t> β</a:t>
            </a:r>
            <a:r>
              <a:rPr lang="en-CA" dirty="0"/>
              <a:t> </a:t>
            </a:r>
            <a:r>
              <a:rPr lang="el-GR" dirty="0"/>
              <a:t>≠</a:t>
            </a:r>
            <a:r>
              <a:rPr lang="en-CA" dirty="0"/>
              <a:t>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008" y="440085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95% CIs for regression: </a:t>
            </a:r>
            <a:r>
              <a:rPr lang="en-CA" sz="4000" dirty="0">
                <a:solidFill>
                  <a:schemeClr val="tx1"/>
                </a:solidFill>
              </a:rPr>
              <a:t>Slope and intercept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7719" y="2954289"/>
            <a:ext cx="7697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accent1"/>
                </a:solidFill>
              </a:rPr>
              <a:t>Once we know the standard error for each, we can calculate a t-value.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9951" y="3917271"/>
            <a:ext cx="4465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practice, we will almost always get our t-values from the computer. But understand what the t-value represents.</a:t>
            </a:r>
          </a:p>
          <a:p>
            <a:endParaRPr lang="en-CA" dirty="0"/>
          </a:p>
          <a:p>
            <a:r>
              <a:rPr lang="en-CA" dirty="0"/>
              <a:t>“Under the null-distribution, how likely is it to observe a slope/intercept this extreme or more extreme?”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FAC3-FA19-44D4-A9FA-39EF5817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E8E6-51D5-4D68-88AC-4E7D42FDF744}" type="datetime1">
              <a:rPr lang="en-US" smtClean="0"/>
              <a:t>1/15/2021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A177-C145-4A7F-B098-D2F5343A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ADA5B9-B821-4D15-B266-0668BA9EBF99}"/>
                  </a:ext>
                </a:extLst>
              </p:cNvPr>
              <p:cNvSpPr txBox="1"/>
              <p:nvPr/>
            </p:nvSpPr>
            <p:spPr>
              <a:xfrm>
                <a:off x="3637718" y="4031458"/>
                <a:ext cx="2914772" cy="765466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ADA5B9-B821-4D15-B266-0668BA9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8" y="4031458"/>
                <a:ext cx="2914772" cy="765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/>
              <p:nvPr/>
            </p:nvSpPr>
            <p:spPr>
              <a:xfrm>
                <a:off x="3637718" y="5126009"/>
                <a:ext cx="2885790" cy="8246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21AEF-9F23-4855-9FCB-EA2D7574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18" y="5126009"/>
                <a:ext cx="2885790" cy="824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9521</TotalTime>
  <Words>1038</Words>
  <Application>Microsoft Office PowerPoint</Application>
  <PresentationFormat>Widescreen</PresentationFormat>
  <Paragraphs>181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Equation</vt:lpstr>
      <vt:lpstr>Research Design and Analysis: “Simple” Regression</vt:lpstr>
      <vt:lpstr>Moving from correlation to regression</vt:lpstr>
      <vt:lpstr>VO2 Max Example.</vt:lpstr>
      <vt:lpstr>y = bX + a</vt:lpstr>
      <vt:lpstr>VO2 Max Example.</vt:lpstr>
      <vt:lpstr>PowerPoint Presentation</vt:lpstr>
      <vt:lpstr>95% CIs for regression: Slope and intercept</vt:lpstr>
      <vt:lpstr>95% CIs for regression: Slope and intercept</vt:lpstr>
      <vt:lpstr>95% CIs for regression: Slope and intercept</vt:lpstr>
      <vt:lpstr>95% CIs for regression: Slope and intercept</vt:lpstr>
      <vt:lpstr>A Note on Notation. </vt:lpstr>
      <vt:lpstr>A Note on Notation.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440</cp:revision>
  <dcterms:created xsi:type="dcterms:W3CDTF">2020-09-05T16:34:05Z</dcterms:created>
  <dcterms:modified xsi:type="dcterms:W3CDTF">2021-01-15T16:21:55Z</dcterms:modified>
</cp:coreProperties>
</file>