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335" r:id="rId3"/>
    <p:sldId id="305" r:id="rId4"/>
    <p:sldId id="300" r:id="rId5"/>
    <p:sldId id="308" r:id="rId6"/>
    <p:sldId id="307" r:id="rId7"/>
    <p:sldId id="313" r:id="rId8"/>
    <p:sldId id="311" r:id="rId9"/>
    <p:sldId id="312" r:id="rId10"/>
    <p:sldId id="31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ma Johnson" initials="ECJ" lastIdx="8" clrIdx="0">
    <p:extLst>
      <p:ext uri="{19B8F6BF-5375-455C-9EA6-DF929625EA0E}">
        <p15:presenceInfo xmlns:p15="http://schemas.microsoft.com/office/powerpoint/2012/main" userId="Emma John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3D9CCC"/>
    <a:srgbClr val="FF7B71"/>
    <a:srgbClr val="000000"/>
    <a:srgbClr val="29AF8C"/>
    <a:srgbClr val="00C3C8"/>
    <a:srgbClr val="333333"/>
    <a:srgbClr val="3391AE"/>
    <a:srgbClr val="0D0D0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87021" autoAdjust="0"/>
  </p:normalViewPr>
  <p:slideViewPr>
    <p:cSldViewPr snapToGrid="0">
      <p:cViewPr varScale="1">
        <p:scale>
          <a:sx n="96" d="100"/>
          <a:sy n="96" d="100"/>
        </p:scale>
        <p:origin x="11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5757F-3999-48C5-95E7-A1A35820AD6B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66EF1-5D87-4B27-9964-3895674E3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94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70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21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06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8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99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7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22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26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02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64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BE240-A3EF-4ED7-A09D-455711BD5A83}" type="datetime1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5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09C0-FDD4-41FC-8E12-0ECD5CE3CB8A}" type="datetime1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71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4F77-91EE-4F17-BC1E-65DDE86EE0CE}" type="datetime1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8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1B22-971E-453B-9F03-D5BA3AD06B00}" type="datetime1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40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10FD-71B6-43F8-917F-30F36026FF93}" type="datetime1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0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123FB-6DEB-46A3-898D-949930D038CE}" type="datetime1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8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5671-A076-4B35-9253-3E3A44FE1B50}" type="datetime1">
              <a:rPr lang="en-US" smtClean="0"/>
              <a:t>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2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F110-AEB6-45DE-B292-4D540EAF969C}" type="datetime1">
              <a:rPr lang="en-US" smtClean="0"/>
              <a:t>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96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1A19-54A8-4C56-88FA-30453BD8B278}" type="datetime1">
              <a:rPr lang="en-US" smtClean="0"/>
              <a:t>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1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E026-1BF6-4028-A4BD-B491AF1796A9}" type="datetime1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8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C1D7-0E4D-41EF-A648-63A5F1D1F4DF}" type="datetime1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8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56142-6351-49D7-B7D0-B5AB41056D26}" type="datetime1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416C09-8A05-4D5B-98EE-7BF7C2B6987D}"/>
              </a:ext>
            </a:extLst>
          </p:cNvPr>
          <p:cNvCxnSpPr>
            <a:cxnSpLocks/>
          </p:cNvCxnSpPr>
          <p:nvPr userDrawn="1"/>
        </p:nvCxnSpPr>
        <p:spPr>
          <a:xfrm>
            <a:off x="838200" y="1017276"/>
            <a:ext cx="105156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1089" y="365125"/>
            <a:ext cx="9133368" cy="1325563"/>
          </a:xfrm>
          <a:prstGeom prst="rect">
            <a:avLst/>
          </a:prstGeom>
          <a:solidFill>
            <a:srgbClr val="1A1A1A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479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C05282D-7C74-434D-9A69-77202896E606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903767" y="1052191"/>
                <a:ext cx="10451805" cy="2570700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4800" dirty="0">
                    <a:solidFill>
                      <a:schemeClr val="accent1"/>
                    </a:solidFill>
                  </a:rPr>
                  <a:t>Research Design and Analysis: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4000" i="1" baseline="30000" dirty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4000" dirty="0">
                    <a:solidFill>
                      <a:schemeClr val="accent5"/>
                    </a:solidFill>
                  </a:rPr>
                  <a:t> and the unexplained variance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C05282D-7C74-434D-9A69-77202896E6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903767" y="1052191"/>
                <a:ext cx="10451805" cy="25707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>
            <a:extLst>
              <a:ext uri="{FF2B5EF4-FFF2-40B4-BE49-F238E27FC236}">
                <a16:creationId xmlns:a16="http://schemas.microsoft.com/office/drawing/2014/main" id="{30801856-2F7D-4FD9-8D02-3AA3966F6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6353"/>
            <a:ext cx="9144000" cy="2361835"/>
          </a:xfrm>
        </p:spPr>
        <p:txBody>
          <a:bodyPr>
            <a:normAutofit/>
          </a:bodyPr>
          <a:lstStyle/>
          <a:p>
            <a:r>
              <a:rPr lang="en-US" b="1" dirty="0"/>
              <a:t>Keith Lohse, PhD, </a:t>
            </a:r>
            <a:r>
              <a:rPr lang="en-US" b="1" dirty="0" err="1"/>
              <a:t>PStat</a:t>
            </a:r>
            <a:endParaRPr lang="en-US" b="1" dirty="0"/>
          </a:p>
          <a:p>
            <a:r>
              <a:rPr lang="en-US" dirty="0"/>
              <a:t>Department of Health and Kinesiology</a:t>
            </a:r>
          </a:p>
          <a:p>
            <a:r>
              <a:rPr lang="en-US" dirty="0"/>
              <a:t>Department of Physical Therapy and Athletic Training</a:t>
            </a:r>
          </a:p>
          <a:p>
            <a:r>
              <a:rPr lang="en-US" dirty="0"/>
              <a:t>University of Utah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4898633-B5D9-4F00-9E50-4AC2837B22F5}"/>
              </a:ext>
            </a:extLst>
          </p:cNvPr>
          <p:cNvCxnSpPr>
            <a:cxnSpLocks/>
          </p:cNvCxnSpPr>
          <p:nvPr/>
        </p:nvCxnSpPr>
        <p:spPr>
          <a:xfrm>
            <a:off x="903767" y="3646654"/>
            <a:ext cx="1045180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803D0-727D-4B47-98BF-8B79CF9A0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CD2907-61C6-46E7-A58D-F9C720E71B53}"/>
              </a:ext>
            </a:extLst>
          </p:cNvPr>
          <p:cNvSpPr txBox="1"/>
          <p:nvPr/>
        </p:nvSpPr>
        <p:spPr>
          <a:xfrm>
            <a:off x="903767" y="6075144"/>
            <a:ext cx="8041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e: </a:t>
            </a:r>
            <a:r>
              <a:rPr lang="en-US" sz="1800" dirty="0">
                <a:solidFill>
                  <a:schemeClr val="accent3"/>
                </a:solidFill>
              </a:rPr>
              <a:t>rehabinformatics@gmail.com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1AFC67-476F-4BA7-AC95-C389167C9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7848-C385-4697-BE87-22F11B3E3C41}" type="datetime1">
              <a:rPr lang="en-US" smtClean="0"/>
              <a:t>1/15/2021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23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746" name="Picture 2"/>
          <p:cNvPicPr>
            <a:picLocks noChangeAspect="1" noChangeArrowheads="1"/>
          </p:cNvPicPr>
          <p:nvPr/>
        </p:nvPicPr>
        <p:blipFill>
          <a:blip r:embed="rId3" cstate="print"/>
          <a:srcRect l="13324"/>
          <a:stretch>
            <a:fillRect/>
          </a:stretch>
        </p:blipFill>
        <p:spPr bwMode="auto">
          <a:xfrm>
            <a:off x="4467198" y="1522765"/>
            <a:ext cx="3744416" cy="3423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3243062" y="2282141"/>
            <a:ext cx="432048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3099046" y="4658405"/>
            <a:ext cx="7539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err="1"/>
              <a:t>SS</a:t>
            </a:r>
            <a:r>
              <a:rPr lang="en-CA" sz="2000" baseline="-25000" dirty="0" err="1"/>
              <a:t>Total</a:t>
            </a:r>
            <a:endParaRPr lang="en-CA" sz="2000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3243062" y="1850093"/>
            <a:ext cx="432048" cy="5040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2594990" y="587049"/>
            <a:ext cx="7128792" cy="830997"/>
          </a:xfrm>
          <a:prstGeom prst="rect">
            <a:avLst/>
          </a:prstGeom>
          <a:solidFill>
            <a:srgbClr val="1A1A1A"/>
          </a:solidFill>
        </p:spPr>
        <p:txBody>
          <a:bodyPr wrap="square" rtlCol="0">
            <a:spAutoFit/>
          </a:bodyPr>
          <a:lstStyle/>
          <a:p>
            <a:r>
              <a:rPr lang="en-CA" sz="2400" dirty="0"/>
              <a:t>Fortunately, we have the tools to find the one intercept and the one slope that gives us the smallest </a:t>
            </a:r>
            <a:r>
              <a:rPr lang="en-CA" sz="2400" dirty="0" err="1"/>
              <a:t>SS</a:t>
            </a:r>
            <a:r>
              <a:rPr lang="en-CA" sz="2400" baseline="-25000" dirty="0" err="1"/>
              <a:t>Error</a:t>
            </a:r>
            <a:r>
              <a:rPr lang="en-CA" sz="2400" dirty="0"/>
              <a:t>.</a:t>
            </a:r>
            <a:endParaRPr lang="en-CA" sz="24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2018926" y="5306477"/>
            <a:ext cx="806489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Thus, we can find the slope and intercept that give us the best fit, but two questions remain:</a:t>
            </a:r>
          </a:p>
          <a:p>
            <a:pPr lvl="1"/>
            <a:r>
              <a:rPr lang="en-CA" dirty="0"/>
              <a:t>Is the </a:t>
            </a:r>
            <a:r>
              <a:rPr lang="en-CA" b="1" i="1" dirty="0"/>
              <a:t>intercept</a:t>
            </a:r>
            <a:r>
              <a:rPr lang="en-CA" dirty="0"/>
              <a:t> significantly different from zero?</a:t>
            </a:r>
          </a:p>
          <a:p>
            <a:pPr lvl="1"/>
            <a:r>
              <a:rPr lang="en-CA" dirty="0"/>
              <a:t>Is the </a:t>
            </a:r>
            <a:r>
              <a:rPr lang="en-CA" b="1" i="1" dirty="0"/>
              <a:t>slope</a:t>
            </a:r>
            <a:r>
              <a:rPr lang="en-CA" dirty="0"/>
              <a:t> significantly different from zero?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18927" y="1922101"/>
            <a:ext cx="1198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 err="1">
                <a:solidFill>
                  <a:schemeClr val="accent6"/>
                </a:solidFill>
              </a:rPr>
              <a:t>SS</a:t>
            </a:r>
            <a:r>
              <a:rPr lang="en-CA" sz="2000" b="1" baseline="-25000" dirty="0" err="1">
                <a:solidFill>
                  <a:schemeClr val="accent6"/>
                </a:solidFill>
              </a:rPr>
              <a:t>Regression</a:t>
            </a:r>
            <a:endParaRPr lang="en-CA" sz="2000" b="1" baseline="-25000" dirty="0">
              <a:solidFill>
                <a:schemeClr val="accent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15370" y="3146237"/>
            <a:ext cx="7836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 err="1">
                <a:solidFill>
                  <a:schemeClr val="accent1"/>
                </a:solidFill>
              </a:rPr>
              <a:t>SS</a:t>
            </a:r>
            <a:r>
              <a:rPr lang="en-CA" sz="2000" b="1" baseline="-25000" dirty="0" err="1">
                <a:solidFill>
                  <a:schemeClr val="accent1"/>
                </a:solidFill>
              </a:rPr>
              <a:t>Error</a:t>
            </a:r>
            <a:endParaRPr lang="en-CA" sz="2000" b="1" baseline="-25000" dirty="0">
              <a:solidFill>
                <a:schemeClr val="accent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AFE987-CD20-4C4C-AC2B-8BF39F81D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A96C-E63E-44DB-8454-ED3BFCECCA2E}" type="datetime1">
              <a:rPr lang="en-US" smtClean="0"/>
              <a:t>1/15/2021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95CD399-3474-46F1-9976-C3F0FC884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Understanding r</a:t>
            </a:r>
            <a:r>
              <a:rPr lang="en-CA" baseline="30000" dirty="0"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i="1" dirty="0"/>
              <a:t>r</a:t>
            </a:r>
            <a:r>
              <a:rPr lang="en-CA" i="1" baseline="30000" dirty="0"/>
              <a:t>2</a:t>
            </a:r>
            <a:r>
              <a:rPr lang="en-CA" dirty="0"/>
              <a:t>, </a:t>
            </a:r>
            <a:r>
              <a:rPr lang="en-CA" i="1" dirty="0"/>
              <a:t>R</a:t>
            </a:r>
            <a:r>
              <a:rPr lang="en-CA" i="1" baseline="30000" dirty="0"/>
              <a:t>2</a:t>
            </a:r>
            <a:r>
              <a:rPr lang="en-CA" dirty="0"/>
              <a:t>, also sometimes called the “coefficient of determination” is a measure of the variance in Y that is explained by X.</a:t>
            </a:r>
          </a:p>
          <a:p>
            <a:pPr lvl="1"/>
            <a:r>
              <a:rPr lang="en-CA" b="1" dirty="0">
                <a:solidFill>
                  <a:schemeClr val="accent3"/>
                </a:solidFill>
              </a:rPr>
              <a:t>Computationally</a:t>
            </a:r>
            <a:r>
              <a:rPr lang="en-CA" dirty="0"/>
              <a:t>, it is the square of the Pearson correlation coefficient (</a:t>
            </a:r>
            <a:r>
              <a:rPr lang="en-CA" i="1" dirty="0"/>
              <a:t>r</a:t>
            </a:r>
            <a:r>
              <a:rPr lang="en-CA" dirty="0"/>
              <a:t>).</a:t>
            </a:r>
          </a:p>
          <a:p>
            <a:pPr lvl="1"/>
            <a:r>
              <a:rPr lang="en-CA" b="1" dirty="0">
                <a:solidFill>
                  <a:schemeClr val="accent2"/>
                </a:solidFill>
              </a:rPr>
              <a:t>Conceptually</a:t>
            </a:r>
            <a:r>
              <a:rPr lang="en-CA" dirty="0"/>
              <a:t>, however, it is more important than a simple exponent.  </a:t>
            </a:r>
          </a:p>
          <a:p>
            <a:endParaRPr lang="en-CA" dirty="0"/>
          </a:p>
          <a:p>
            <a:r>
              <a:rPr lang="en-CA" dirty="0"/>
              <a:t>Understanding how </a:t>
            </a:r>
            <a:r>
              <a:rPr lang="en-CA" i="1" dirty="0"/>
              <a:t>r</a:t>
            </a:r>
            <a:r>
              <a:rPr lang="en-CA" i="1" baseline="30000" dirty="0"/>
              <a:t>2</a:t>
            </a:r>
            <a:r>
              <a:rPr lang="en-CA" dirty="0"/>
              <a:t> relates to the sum of squared errors is important for regression.</a:t>
            </a:r>
          </a:p>
          <a:p>
            <a:pPr lvl="1"/>
            <a:r>
              <a:rPr lang="en-CA" dirty="0"/>
              <a:t>It will also make understanding future concepts much simpler.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839CD-B5DC-4BDC-B8A0-924428932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1A75-AF44-4FDD-BF94-DE2E4938BFA5}" type="datetime1">
              <a:rPr lang="en-US" smtClean="0"/>
              <a:t>1/15/2021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FA027E-67AF-4F65-ADE8-13981396D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SSE and sources of 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1"/>
            <a:ext cx="10515600" cy="3268960"/>
          </a:xfrm>
        </p:spPr>
        <p:txBody>
          <a:bodyPr/>
          <a:lstStyle/>
          <a:p>
            <a:r>
              <a:rPr lang="en-CA" b="1" dirty="0">
                <a:solidFill>
                  <a:schemeClr val="accent1"/>
                </a:solidFill>
              </a:rPr>
              <a:t>r</a:t>
            </a:r>
            <a:r>
              <a:rPr lang="en-CA" b="1" baseline="30000" dirty="0">
                <a:solidFill>
                  <a:schemeClr val="accent1"/>
                </a:solidFill>
              </a:rPr>
              <a:t>2</a:t>
            </a:r>
            <a:r>
              <a:rPr lang="en-CA" dirty="0"/>
              <a:t> reflects the variance in Y that is accounted for by X. </a:t>
            </a:r>
          </a:p>
          <a:p>
            <a:pPr lvl="1"/>
            <a:r>
              <a:rPr lang="en-CA" dirty="0">
                <a:solidFill>
                  <a:schemeClr val="accent1"/>
                </a:solidFill>
              </a:rPr>
              <a:t>(</a:t>
            </a:r>
            <a:r>
              <a:rPr lang="en-CA" b="1" i="1" dirty="0">
                <a:solidFill>
                  <a:schemeClr val="accent1"/>
                </a:solidFill>
              </a:rPr>
              <a:t>explained variance</a:t>
            </a:r>
            <a:r>
              <a:rPr lang="en-CA" dirty="0">
                <a:solidFill>
                  <a:schemeClr val="accent1"/>
                </a:solidFill>
              </a:rPr>
              <a:t>)</a:t>
            </a:r>
          </a:p>
          <a:p>
            <a:r>
              <a:rPr lang="en-CA" dirty="0">
                <a:solidFill>
                  <a:schemeClr val="accent5"/>
                </a:solidFill>
              </a:rPr>
              <a:t>(1 – r</a:t>
            </a:r>
            <a:r>
              <a:rPr lang="en-CA" baseline="30000" dirty="0">
                <a:solidFill>
                  <a:schemeClr val="accent5"/>
                </a:solidFill>
              </a:rPr>
              <a:t>2</a:t>
            </a:r>
            <a:r>
              <a:rPr lang="en-CA" dirty="0">
                <a:solidFill>
                  <a:schemeClr val="accent5"/>
                </a:solidFill>
              </a:rPr>
              <a:t>) </a:t>
            </a:r>
            <a:r>
              <a:rPr lang="en-CA" dirty="0"/>
              <a:t>reflects the variance in Y that is not accounted for by X. </a:t>
            </a:r>
          </a:p>
          <a:p>
            <a:pPr lvl="1"/>
            <a:r>
              <a:rPr lang="en-CA" dirty="0">
                <a:solidFill>
                  <a:schemeClr val="accent5"/>
                </a:solidFill>
              </a:rPr>
              <a:t>(</a:t>
            </a:r>
            <a:r>
              <a:rPr lang="en-CA" b="1" i="1" dirty="0">
                <a:solidFill>
                  <a:schemeClr val="accent5"/>
                </a:solidFill>
              </a:rPr>
              <a:t>unexplained variance</a:t>
            </a:r>
            <a:r>
              <a:rPr lang="en-CA" dirty="0">
                <a:solidFill>
                  <a:schemeClr val="accent5"/>
                </a:solidFill>
              </a:rPr>
              <a:t>)</a:t>
            </a:r>
          </a:p>
          <a:p>
            <a:pPr marL="457200" lvl="1" indent="0">
              <a:buNone/>
            </a:pPr>
            <a:endParaRPr lang="en-CA" dirty="0">
              <a:solidFill>
                <a:schemeClr val="accent5"/>
              </a:solidFill>
            </a:endParaRPr>
          </a:p>
          <a:p>
            <a:r>
              <a:rPr lang="en-CA" dirty="0"/>
              <a:t>How do we measure variance and where does it come from?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1" y="4903908"/>
            <a:ext cx="5382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Sum of squared errors – total:</a:t>
            </a:r>
          </a:p>
          <a:p>
            <a:r>
              <a:rPr lang="en-CA" dirty="0"/>
              <a:t>The total variance of Y in squared units.</a:t>
            </a:r>
          </a:p>
          <a:p>
            <a:endParaRPr lang="en-CA" dirty="0"/>
          </a:p>
          <a:p>
            <a:r>
              <a:rPr lang="en-CA" dirty="0"/>
              <a:t>This is the type of SSE we have calculated in the past.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70D10DA-CDAC-4581-A16C-8FC5B599C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91A4B-36D0-4C1A-9034-DA62D1C6EB53}" type="datetime1">
              <a:rPr lang="en-US" smtClean="0"/>
              <a:t>1/15/2021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ED3B3-8AAA-496C-B114-CF5723E65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463C61-CD89-4379-B436-1787117B2419}"/>
                  </a:ext>
                </a:extLst>
              </p:cNvPr>
              <p:cNvSpPr txBox="1"/>
              <p:nvPr/>
            </p:nvSpPr>
            <p:spPr>
              <a:xfrm>
                <a:off x="1725058" y="5049424"/>
                <a:ext cx="3466334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463C61-CD89-4379-B436-1787117B2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058" y="5049424"/>
                <a:ext cx="3466334" cy="1043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698" name="Picture 2"/>
          <p:cNvPicPr>
            <a:picLocks noChangeAspect="1" noChangeArrowheads="1"/>
          </p:cNvPicPr>
          <p:nvPr/>
        </p:nvPicPr>
        <p:blipFill>
          <a:blip r:embed="rId3" cstate="print"/>
          <a:srcRect l="16668"/>
          <a:stretch>
            <a:fillRect/>
          </a:stretch>
        </p:blipFill>
        <p:spPr bwMode="auto">
          <a:xfrm>
            <a:off x="4511824" y="1196752"/>
            <a:ext cx="3599920" cy="3391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3143672" y="1484784"/>
            <a:ext cx="432048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2999656" y="4221088"/>
            <a:ext cx="7539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err="1"/>
              <a:t>SS</a:t>
            </a:r>
            <a:r>
              <a:rPr lang="en-CA" sz="2000" baseline="-25000" dirty="0" err="1"/>
              <a:t>Total</a:t>
            </a:r>
            <a:endParaRPr lang="en-CA" sz="2000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2495600" y="149732"/>
            <a:ext cx="7128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The mean gives us the smallest sum of squared errors if we predict a flat line.</a:t>
            </a:r>
            <a:endParaRPr lang="en-CA" sz="2400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2495600" y="4758243"/>
            <a:ext cx="71287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That is, if we do not estimate a slope, the mean gives us the best prediction of the data.</a:t>
            </a:r>
          </a:p>
          <a:p>
            <a:endParaRPr lang="en-CA" sz="2400" dirty="0"/>
          </a:p>
          <a:p>
            <a:r>
              <a:rPr lang="en-CA" sz="2400" dirty="0"/>
              <a:t>(Because most scores should be near the mean).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08B5B6-9412-4989-8A15-527D348C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379F-2137-4CD9-A157-BDD736DD3847}" type="datetime1">
              <a:rPr lang="en-US" smtClean="0"/>
              <a:t>1/15/2021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58C88-5295-4A1A-8513-608C0C46C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SSE and sources of 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Similarly, we can calculate an SSE based on the difference between each predicted score and the mean of Y.</a:t>
            </a:r>
          </a:p>
          <a:p>
            <a:endParaRPr lang="en-CA" dirty="0"/>
          </a:p>
          <a:p>
            <a:r>
              <a:rPr lang="en-CA" dirty="0"/>
              <a:t>If X does not predict Y well (i.e., X and Y are independent), we expect this value to be small.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69607" y="5016321"/>
            <a:ext cx="3994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Sum of squared errors – Regression:</a:t>
            </a:r>
          </a:p>
          <a:p>
            <a:r>
              <a:rPr lang="en-CA" dirty="0"/>
              <a:t>The deviation between our predicted Y values and the average value of Y.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AC8F75F-AE75-466F-8A6A-CE0384C7A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5ACE-29A1-43B2-86B5-F4C73F59719A}" type="datetime1">
              <a:rPr lang="en-US" smtClean="0"/>
              <a:t>1/15/2021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7F529-3E30-4236-B28E-AD3BAAE9A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6F70103-8828-425C-A602-D244DA1DCE13}"/>
                  </a:ext>
                </a:extLst>
              </p:cNvPr>
              <p:cNvSpPr txBox="1"/>
              <p:nvPr/>
            </p:nvSpPr>
            <p:spPr>
              <a:xfrm>
                <a:off x="1772059" y="4956305"/>
                <a:ext cx="4323941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𝑟𝑒𝑔𝑟𝑒𝑠𝑠𝑖𝑜𝑛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6F70103-8828-425C-A602-D244DA1DC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059" y="4956305"/>
                <a:ext cx="4323941" cy="1043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SSE and sources of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We can make a prediction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dirty="0"/>
                  <a:t>) about each y value based on x. </a:t>
                </a:r>
              </a:p>
              <a:p>
                <a:endParaRPr lang="en-CA" dirty="0"/>
              </a:p>
              <a:p>
                <a:r>
                  <a:rPr lang="en-CA" dirty="0"/>
                  <a:t>If X does not predict Y well, we expect the difference between y and our prediction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dirty="0"/>
                  <a:t>) to be large.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096000" y="4238647"/>
            <a:ext cx="5257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Sum of squared errors - error:</a:t>
            </a:r>
          </a:p>
          <a:p>
            <a:r>
              <a:rPr lang="en-CA" dirty="0"/>
              <a:t>The difference between our predictions and the observed values.</a:t>
            </a:r>
          </a:p>
          <a:p>
            <a:endParaRPr lang="en-CA" dirty="0"/>
          </a:p>
          <a:p>
            <a:r>
              <a:rPr lang="en-CA" dirty="0"/>
              <a:t>When X makes good predictions, this value is smaller.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7AB7D7A-71CF-4D8B-A6A5-ED1207020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204F2-7560-4887-8269-7CDD28F8FB34}" type="datetime1">
              <a:rPr lang="en-US" smtClean="0"/>
              <a:t>1/15/2021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2BFB8-E573-4E46-9102-B42859767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37061E4-5016-48C0-9F0F-B27EBDBE5EDD}"/>
                  </a:ext>
                </a:extLst>
              </p:cNvPr>
              <p:cNvSpPr txBox="1"/>
              <p:nvPr/>
            </p:nvSpPr>
            <p:spPr>
              <a:xfrm>
                <a:off x="1531089" y="4455629"/>
                <a:ext cx="4141197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𝑟𝑒𝑠𝑖𝑑𝑢𝑎𝑙𝑠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37061E4-5016-48C0-9F0F-B27EBDBE5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089" y="4455629"/>
                <a:ext cx="4141197" cy="10433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SSE and sources of variance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22168" y="2948907"/>
            <a:ext cx="62316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/>
              <a:t>r</a:t>
            </a:r>
            <a:r>
              <a:rPr lang="en-CA" i="1" baseline="30000" dirty="0"/>
              <a:t>2</a:t>
            </a:r>
            <a:r>
              <a:rPr lang="en-CA" dirty="0"/>
              <a:t> is the proportion of variance in Y that is explained by X</a:t>
            </a:r>
          </a:p>
          <a:p>
            <a:endParaRPr lang="en-CA" dirty="0"/>
          </a:p>
          <a:p>
            <a:r>
              <a:rPr lang="en-CA" dirty="0"/>
              <a:t>-EQUIVALENTLY-</a:t>
            </a:r>
          </a:p>
          <a:p>
            <a:endParaRPr lang="en-CA" dirty="0"/>
          </a:p>
          <a:p>
            <a:r>
              <a:rPr lang="en-CA" dirty="0"/>
              <a:t>The proportion of squared errors for our predicted values compared to the proportion of squared errors in our original data. </a:t>
            </a:r>
          </a:p>
          <a:p>
            <a:endParaRPr lang="en-CA" dirty="0"/>
          </a:p>
          <a:p>
            <a:r>
              <a:rPr lang="en-CA" dirty="0"/>
              <a:t>If these values were identical, the explained variance would be 1, meaning we explained 100% of the variation.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37064F-74DF-4954-BB29-754049317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94F4-C8F6-4BA5-813E-5A4164463DF2}" type="datetime1">
              <a:rPr lang="en-US" smtClean="0"/>
              <a:t>1/15/2021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FE6D9-00DD-43D8-892F-FEBFF998E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1E0E56-06E9-44CC-8FB8-EB16C1A1813E}"/>
                  </a:ext>
                </a:extLst>
              </p:cNvPr>
              <p:cNvSpPr txBox="1"/>
              <p:nvPr/>
            </p:nvSpPr>
            <p:spPr>
              <a:xfrm>
                <a:off x="3382821" y="1769912"/>
                <a:ext cx="5426357" cy="4658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𝑟𝑒𝑔𝑟𝑒𝑠𝑠𝑖𝑜𝑛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𝑟𝑒𝑠𝑖𝑑𝑢𝑎𝑙𝑠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1E0E56-06E9-44CC-8FB8-EB16C1A18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2821" y="1769912"/>
                <a:ext cx="5426357" cy="4658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3B1028-037E-45F7-8E51-4BF5190A72E7}"/>
                  </a:ext>
                </a:extLst>
              </p:cNvPr>
              <p:cNvSpPr txBox="1"/>
              <p:nvPr/>
            </p:nvSpPr>
            <p:spPr>
              <a:xfrm>
                <a:off x="1400357" y="3429000"/>
                <a:ext cx="2703112" cy="8950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𝑟𝑒𝑔𝑟𝑒𝑠𝑠𝑖𝑜𝑛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3B1028-037E-45F7-8E51-4BF5190A7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357" y="3429000"/>
                <a:ext cx="2703112" cy="8950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770" name="Picture 2"/>
          <p:cNvPicPr>
            <a:picLocks noChangeAspect="1" noChangeArrowheads="1"/>
          </p:cNvPicPr>
          <p:nvPr/>
        </p:nvPicPr>
        <p:blipFill>
          <a:blip r:embed="rId3" cstate="print"/>
          <a:srcRect l="16668"/>
          <a:stretch>
            <a:fillRect/>
          </a:stretch>
        </p:blipFill>
        <p:spPr bwMode="auto">
          <a:xfrm>
            <a:off x="4261113" y="1590322"/>
            <a:ext cx="3599920" cy="3499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3253001" y="2209934"/>
            <a:ext cx="432048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3108985" y="4802222"/>
            <a:ext cx="7539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err="1"/>
              <a:t>SS</a:t>
            </a:r>
            <a:r>
              <a:rPr lang="en-CA" sz="2000" baseline="-25000" dirty="0" err="1"/>
              <a:t>Total</a:t>
            </a:r>
            <a:endParaRPr lang="en-CA" sz="2000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3253001" y="2065918"/>
            <a:ext cx="432048" cy="1440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2604929" y="625759"/>
            <a:ext cx="7128792" cy="830997"/>
          </a:xfrm>
          <a:prstGeom prst="rect">
            <a:avLst/>
          </a:prstGeom>
          <a:solidFill>
            <a:srgbClr val="1A1A1A"/>
          </a:solidFill>
        </p:spPr>
        <p:txBody>
          <a:bodyPr wrap="square" rtlCol="0">
            <a:spAutoFit/>
          </a:bodyPr>
          <a:lstStyle/>
          <a:p>
            <a:r>
              <a:rPr lang="en-CA" sz="2400" dirty="0"/>
              <a:t>By estimating a slope, we can improve our prediction of each data point, reducing the </a:t>
            </a:r>
            <a:r>
              <a:rPr lang="en-CA" sz="2400" dirty="0" err="1"/>
              <a:t>SS</a:t>
            </a:r>
            <a:r>
              <a:rPr lang="en-CA" sz="2400" baseline="-25000" dirty="0" err="1"/>
              <a:t>Error</a:t>
            </a:r>
            <a:r>
              <a:rPr lang="en-CA" sz="2400" dirty="0"/>
              <a:t>.</a:t>
            </a:r>
            <a:endParaRPr lang="en-CA" sz="2400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604929" y="5339378"/>
                <a:ext cx="712879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dirty="0" err="1"/>
                  <a:t>SS</a:t>
                </a:r>
                <a:r>
                  <a:rPr lang="en-CA" sz="2400" baseline="-25000" dirty="0" err="1"/>
                  <a:t>Total</a:t>
                </a:r>
                <a:r>
                  <a:rPr lang="en-CA" sz="2400" dirty="0"/>
                  <a:t> stays the same, but </a:t>
                </a:r>
                <a:r>
                  <a:rPr lang="en-CA" sz="2400" dirty="0" err="1"/>
                  <a:t>SS</a:t>
                </a:r>
                <a:r>
                  <a:rPr lang="en-CA" sz="2400" baseline="-25000" dirty="0" err="1"/>
                  <a:t>Error</a:t>
                </a:r>
                <a:r>
                  <a:rPr lang="en-CA" sz="2400" dirty="0"/>
                  <a:t> is reduced, because our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sz="2400" dirty="0"/>
                  <a:t> starts to be a better prediction.</a:t>
                </a: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929" y="5339378"/>
                <a:ext cx="7128792" cy="830997"/>
              </a:xfrm>
              <a:prstGeom prst="rect">
                <a:avLst/>
              </a:prstGeom>
              <a:blipFill>
                <a:blip r:embed="rId4"/>
                <a:stretch>
                  <a:fillRect l="-1282" t="-5882" r="-1538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2028866" y="1921902"/>
            <a:ext cx="1198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 err="1">
                <a:solidFill>
                  <a:schemeClr val="accent6"/>
                </a:solidFill>
              </a:rPr>
              <a:t>SS</a:t>
            </a:r>
            <a:r>
              <a:rPr lang="en-CA" sz="2000" b="1" baseline="-25000" dirty="0" err="1">
                <a:solidFill>
                  <a:schemeClr val="accent6"/>
                </a:solidFill>
              </a:rPr>
              <a:t>Regression</a:t>
            </a:r>
            <a:endParaRPr lang="en-CA" sz="2000" b="1" baseline="-25000" dirty="0">
              <a:solidFill>
                <a:schemeClr val="accent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25309" y="3249984"/>
            <a:ext cx="7836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 err="1">
                <a:solidFill>
                  <a:schemeClr val="accent1"/>
                </a:solidFill>
              </a:rPr>
              <a:t>SS</a:t>
            </a:r>
            <a:r>
              <a:rPr lang="en-CA" sz="2000" b="1" baseline="-25000" dirty="0" err="1">
                <a:solidFill>
                  <a:schemeClr val="accent1"/>
                </a:solidFill>
              </a:rPr>
              <a:t>Error</a:t>
            </a:r>
            <a:endParaRPr lang="en-CA" sz="2000" b="1" baseline="-25000" dirty="0">
              <a:solidFill>
                <a:schemeClr val="accent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B1F907-DFEF-4D2C-A7C0-DF6F185B2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119A-4FB3-4E02-B584-2275671D85EF}" type="datetime1">
              <a:rPr lang="en-US" smtClean="0"/>
              <a:t>1/15/2021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971B481-9CFC-46B9-A32D-DC270342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794" name="Picture 2"/>
          <p:cNvPicPr>
            <a:picLocks noChangeAspect="1" noChangeArrowheads="1"/>
          </p:cNvPicPr>
          <p:nvPr/>
        </p:nvPicPr>
        <p:blipFill>
          <a:blip r:embed="rId3" cstate="print"/>
          <a:srcRect l="16657"/>
          <a:stretch>
            <a:fillRect/>
          </a:stretch>
        </p:blipFill>
        <p:spPr bwMode="auto">
          <a:xfrm>
            <a:off x="3920752" y="1641374"/>
            <a:ext cx="3600400" cy="3530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2984648" y="1569365"/>
            <a:ext cx="432048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2840632" y="5025749"/>
            <a:ext cx="7539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err="1"/>
              <a:t>SS</a:t>
            </a:r>
            <a:r>
              <a:rPr lang="en-CA" sz="2000" baseline="-25000" dirty="0" err="1"/>
              <a:t>Total</a:t>
            </a:r>
            <a:endParaRPr lang="en-CA" sz="2000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1770732" y="597837"/>
            <a:ext cx="8820472" cy="830997"/>
          </a:xfrm>
          <a:prstGeom prst="rect">
            <a:avLst/>
          </a:prstGeom>
          <a:solidFill>
            <a:srgbClr val="1A1A1A"/>
          </a:solidFill>
        </p:spPr>
        <p:txBody>
          <a:bodyPr wrap="square" rtlCol="0">
            <a:spAutoFit/>
          </a:bodyPr>
          <a:lstStyle/>
          <a:p>
            <a:r>
              <a:rPr lang="en-CA" sz="2400" dirty="0"/>
              <a:t>If we predict a slope in the wrong direction (not that we ever would) </a:t>
            </a:r>
            <a:r>
              <a:rPr lang="en-CA" sz="2400" dirty="0" err="1"/>
              <a:t>SS</a:t>
            </a:r>
            <a:r>
              <a:rPr lang="en-CA" sz="2400" baseline="-25000" dirty="0" err="1"/>
              <a:t>Error</a:t>
            </a:r>
            <a:r>
              <a:rPr lang="en-CA" sz="2400" baseline="-25000" dirty="0"/>
              <a:t> </a:t>
            </a:r>
            <a:r>
              <a:rPr lang="en-CA" sz="2400" dirty="0"/>
              <a:t>and thus </a:t>
            </a:r>
            <a:r>
              <a:rPr lang="en-CA" sz="2400" dirty="0" err="1"/>
              <a:t>SS</a:t>
            </a:r>
            <a:r>
              <a:rPr lang="en-CA" sz="2400" baseline="-25000" dirty="0" err="1"/>
              <a:t>Total</a:t>
            </a:r>
            <a:r>
              <a:rPr lang="en-CA" sz="2400" baseline="-25000" dirty="0"/>
              <a:t> </a:t>
            </a:r>
            <a:r>
              <a:rPr lang="en-CA" sz="2400" dirty="0"/>
              <a:t>can actually increase beyond the original </a:t>
            </a:r>
            <a:r>
              <a:rPr lang="en-CA" sz="2400" dirty="0" err="1"/>
              <a:t>SS</a:t>
            </a:r>
            <a:r>
              <a:rPr lang="en-CA" sz="2400" baseline="-25000" dirty="0" err="1"/>
              <a:t>Total</a:t>
            </a:r>
            <a:r>
              <a:rPr lang="en-CA" sz="2400" dirty="0"/>
              <a:t>. </a:t>
            </a:r>
            <a:endParaRPr lang="en-CA" sz="2400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2644688" y="5706921"/>
            <a:ext cx="7128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This means that a regression with wrong slope actually produces worse predictions than the mean by itself.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56956" y="2721493"/>
            <a:ext cx="7836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 err="1">
                <a:solidFill>
                  <a:schemeClr val="accent1"/>
                </a:solidFill>
              </a:rPr>
              <a:t>SS</a:t>
            </a:r>
            <a:r>
              <a:rPr lang="en-CA" sz="2000" b="1" baseline="-25000" dirty="0" err="1">
                <a:solidFill>
                  <a:schemeClr val="accent1"/>
                </a:solidFill>
              </a:rPr>
              <a:t>Error</a:t>
            </a:r>
            <a:endParaRPr lang="en-CA" sz="2000" b="1" baseline="-25000" dirty="0">
              <a:solidFill>
                <a:schemeClr val="accent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45DB5C-4C7E-4056-858F-053B74F9A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931E-549F-4DE3-817D-4449D013BD78}" type="datetime1">
              <a:rPr lang="en-US" smtClean="0"/>
              <a:t>1/15/2021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3DDFC-1A40-4EF2-B760-D9BFCCE4D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lorBlind (Dark)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921A7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9544</TotalTime>
  <Words>672</Words>
  <Application>Microsoft Office PowerPoint</Application>
  <PresentationFormat>Widescreen</PresentationFormat>
  <Paragraphs>102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Research Design and Analysis: r2 and the unexplained variance</vt:lpstr>
      <vt:lpstr>Understanding r2</vt:lpstr>
      <vt:lpstr>SSE and sources of variance</vt:lpstr>
      <vt:lpstr>PowerPoint Presentation</vt:lpstr>
      <vt:lpstr>SSE and sources of variance</vt:lpstr>
      <vt:lpstr>SSE and sources of variance</vt:lpstr>
      <vt:lpstr>SSE and sources of variance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1/f noise is really a signal? Exploring EEG power-spectra as a correlate of age-related cognitive decline.</dc:title>
  <dc:creator>Keith Lohse</dc:creator>
  <cp:lastModifiedBy>Keith Lohse</cp:lastModifiedBy>
  <cp:revision>441</cp:revision>
  <dcterms:created xsi:type="dcterms:W3CDTF">2020-09-05T16:34:05Z</dcterms:created>
  <dcterms:modified xsi:type="dcterms:W3CDTF">2021-01-15T19:19:05Z</dcterms:modified>
</cp:coreProperties>
</file>