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7" r:id="rId9"/>
    <p:sldId id="268" r:id="rId10"/>
    <p:sldId id="269" r:id="rId11"/>
    <p:sldId id="264" r:id="rId12"/>
    <p:sldId id="265" r:id="rId13"/>
    <p:sldId id="270" r:id="rId14"/>
    <p:sldId id="271" r:id="rId15"/>
    <p:sldId id="337" r:id="rId16"/>
    <p:sldId id="33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D9CCC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Statistical Inference for Correlation and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1/15/2021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91B8-777F-49E9-A895-7B5A1320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 Test for Pearson’s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02AA-9695-400F-8953-030FBA42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21137-F74B-4103-B40D-B799B8CF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C2C09FD-07B7-4C33-9E51-C3CCF4BE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891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observed correlation (z-transformed) falls outside this range, we would </a:t>
            </a:r>
            <a:r>
              <a:rPr lang="en-US" b="1" dirty="0">
                <a:solidFill>
                  <a:schemeClr val="accent5"/>
                </a:solidFill>
              </a:rPr>
              <a:t>reject the null hypothesis </a:t>
            </a:r>
            <a:r>
              <a:rPr lang="en-US" dirty="0"/>
              <a:t>(p&lt;α).</a:t>
            </a:r>
          </a:p>
          <a:p>
            <a:endParaRPr lang="en-US" dirty="0"/>
          </a:p>
          <a:p>
            <a:r>
              <a:rPr lang="en-US" dirty="0"/>
              <a:t>Rejecting the null hypothesis means we think the true correlation coefficient is unlikely to be zero. </a:t>
            </a:r>
          </a:p>
          <a:p>
            <a:pPr lvl="1"/>
            <a:r>
              <a:rPr lang="en-US" dirty="0"/>
              <a:t>(Assuming all of our other assumptions are true.)</a:t>
            </a:r>
          </a:p>
          <a:p>
            <a:pPr lvl="1"/>
            <a:r>
              <a:rPr lang="en-US" dirty="0"/>
              <a:t>But remember this is probabilistic statement, we still have a false positive risk!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4DAC6-04E5-41EB-89E6-6F1BA88C3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756" y="1791670"/>
            <a:ext cx="2743200" cy="2286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CED2E7-EF86-4FD1-AEF9-43A5C6148C7D}"/>
              </a:ext>
            </a:extLst>
          </p:cNvPr>
          <p:cNvCxnSpPr/>
          <p:nvPr/>
        </p:nvCxnSpPr>
        <p:spPr>
          <a:xfrm>
            <a:off x="9004852" y="1811548"/>
            <a:ext cx="0" cy="192024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1DBA56-3591-4073-8949-6A49D7175775}"/>
              </a:ext>
            </a:extLst>
          </p:cNvPr>
          <p:cNvCxnSpPr/>
          <p:nvPr/>
        </p:nvCxnSpPr>
        <p:spPr>
          <a:xfrm>
            <a:off x="9843053" y="1791670"/>
            <a:ext cx="0" cy="192024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85456C1-1A6A-4778-A368-3C178490506F}"/>
              </a:ext>
            </a:extLst>
          </p:cNvPr>
          <p:cNvSpPr/>
          <p:nvPr/>
        </p:nvSpPr>
        <p:spPr>
          <a:xfrm>
            <a:off x="9997440" y="360321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FB19-D6F2-4667-84B3-5DC0A7EA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B011-75E4-4A50-AD36-CFA9813F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525C-FA99-43E2-BBC3-FBFD25AC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02707-0751-4764-9C96-F2047663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FB19-D6F2-4667-84B3-5DC0A7EA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B011-75E4-4A50-AD36-CFA9813F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 regression, we have exactly the same logic for our hypothesis tests. The main difference is that now we can conduct a hypothesis test for both the </a:t>
            </a:r>
            <a:r>
              <a:rPr lang="en-US" b="1" dirty="0">
                <a:solidFill>
                  <a:schemeClr val="accent3"/>
                </a:solidFill>
              </a:rPr>
              <a:t>intercept</a:t>
            </a:r>
            <a:r>
              <a:rPr lang="en-US" dirty="0"/>
              <a:t> and the </a:t>
            </a:r>
            <a:r>
              <a:rPr lang="en-US" b="1" dirty="0">
                <a:solidFill>
                  <a:schemeClr val="accent3"/>
                </a:solidFill>
              </a:rPr>
              <a:t>slope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If we did this with standard normal variables, the results would be the same as the correlations we just did (see previous lectures). </a:t>
            </a:r>
          </a:p>
          <a:p>
            <a:endParaRPr lang="en-US" dirty="0"/>
          </a:p>
          <a:p>
            <a:r>
              <a:rPr lang="en-US" dirty="0"/>
              <a:t>Instead, let’s pick two variables two variables that should be unrelated, but have meaningful values:</a:t>
            </a:r>
          </a:p>
          <a:p>
            <a:pPr lvl="1"/>
            <a:r>
              <a:rPr lang="en-US" dirty="0"/>
              <a:t>Adult Height: M = 1.70 m, </a:t>
            </a:r>
            <a:r>
              <a:rPr lang="en-US" dirty="0" err="1"/>
              <a:t>sd</a:t>
            </a:r>
            <a:r>
              <a:rPr lang="en-US" dirty="0"/>
              <a:t> = 0.11 m</a:t>
            </a:r>
          </a:p>
          <a:p>
            <a:pPr lvl="1"/>
            <a:r>
              <a:rPr lang="en-US" dirty="0"/>
              <a:t>Adult IQ: M = 100, </a:t>
            </a:r>
            <a:r>
              <a:rPr lang="en-US" dirty="0" err="1"/>
              <a:t>sd</a:t>
            </a:r>
            <a:r>
              <a:rPr lang="en-US" dirty="0"/>
              <a:t> = 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525C-FA99-43E2-BBC3-FBFD25AC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02707-0751-4764-9C96-F2047663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1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FB19-D6F2-4667-84B3-5DC0A7EA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B011-75E4-4A50-AD36-CFA9813F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348" y="1825625"/>
            <a:ext cx="5042452" cy="4351338"/>
          </a:xfrm>
        </p:spPr>
        <p:txBody>
          <a:bodyPr>
            <a:normAutofit/>
          </a:bodyPr>
          <a:lstStyle/>
          <a:p>
            <a:r>
              <a:rPr lang="en-US" dirty="0"/>
              <a:t>Adult Height: M = 1.70 m, </a:t>
            </a:r>
            <a:r>
              <a:rPr lang="en-US" dirty="0" err="1"/>
              <a:t>sd</a:t>
            </a:r>
            <a:r>
              <a:rPr lang="en-US" dirty="0"/>
              <a:t> = 0.11 m</a:t>
            </a:r>
          </a:p>
          <a:p>
            <a:r>
              <a:rPr lang="en-US" dirty="0"/>
              <a:t>Adult IQ: M = 100, </a:t>
            </a:r>
            <a:r>
              <a:rPr lang="en-US" dirty="0" err="1"/>
              <a:t>sd</a:t>
            </a:r>
            <a:r>
              <a:rPr lang="en-US" dirty="0"/>
              <a:t> = 15</a:t>
            </a:r>
          </a:p>
          <a:p>
            <a:endParaRPr lang="en-US" dirty="0"/>
          </a:p>
          <a:p>
            <a:r>
              <a:rPr lang="en-US" dirty="0"/>
              <a:t>As before, we can repeatedly sample from this population to simulate the </a:t>
            </a:r>
            <a:r>
              <a:rPr lang="en-US" b="1" dirty="0">
                <a:solidFill>
                  <a:schemeClr val="accent3"/>
                </a:solidFill>
              </a:rPr>
              <a:t>sampling distribution of slopes and intercepts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525C-FA99-43E2-BBC3-FBFD25AC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02707-0751-4764-9C96-F2047663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E065EA-9FC5-4251-BEE9-A96FD14E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1504751"/>
            <a:ext cx="5714286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9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D9D2-4974-4D09-959F-6C8E0D97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5B227-C57A-4DB8-9606-98C23E35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AF8C6-E396-4D85-ACB4-76DE5F71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641B8-9BF8-40D5-869B-E418C8CD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45" y="2588765"/>
            <a:ext cx="3200400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8BCF59-9DFB-48EE-B5DF-9309A8867C77}"/>
              </a:ext>
            </a:extLst>
          </p:cNvPr>
          <p:cNvSpPr txBox="1"/>
          <p:nvPr/>
        </p:nvSpPr>
        <p:spPr>
          <a:xfrm>
            <a:off x="6380722" y="1447437"/>
            <a:ext cx="11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446DC-7A62-4CEA-A464-5F75D1E00B0B}"/>
              </a:ext>
            </a:extLst>
          </p:cNvPr>
          <p:cNvSpPr txBox="1"/>
          <p:nvPr/>
        </p:nvSpPr>
        <p:spPr>
          <a:xfrm>
            <a:off x="9750648" y="144269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D8DF7-310A-41A4-9E62-E6940197C08F}"/>
              </a:ext>
            </a:extLst>
          </p:cNvPr>
          <p:cNvSpPr txBox="1"/>
          <p:nvPr/>
        </p:nvSpPr>
        <p:spPr>
          <a:xfrm rot="16200000">
            <a:off x="4859711" y="282267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D0444-B0D8-42F4-9971-46140A0E8581}"/>
              </a:ext>
            </a:extLst>
          </p:cNvPr>
          <p:cNvSpPr txBox="1"/>
          <p:nvPr/>
        </p:nvSpPr>
        <p:spPr>
          <a:xfrm rot="16200000">
            <a:off x="4862854" y="499781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N=80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69920-1A21-42D8-941C-2A0CBBCF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828" y="1910063"/>
            <a:ext cx="2743200" cy="2194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2EEDC8-DF31-420C-ADCF-8D2098780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545" y="1910063"/>
            <a:ext cx="2743200" cy="219456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BEB4AD-F3C2-4175-B454-8A6D3DDC80FD}"/>
              </a:ext>
            </a:extLst>
          </p:cNvPr>
          <p:cNvCxnSpPr/>
          <p:nvPr/>
        </p:nvCxnSpPr>
        <p:spPr>
          <a:xfrm flipV="1">
            <a:off x="7301724" y="1906766"/>
            <a:ext cx="0" cy="189329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F396D-09D4-43CA-954D-0004AF2148D5}"/>
              </a:ext>
            </a:extLst>
          </p:cNvPr>
          <p:cNvCxnSpPr/>
          <p:nvPr/>
        </p:nvCxnSpPr>
        <p:spPr>
          <a:xfrm flipV="1">
            <a:off x="10146751" y="1906766"/>
            <a:ext cx="0" cy="189329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F7CC9-197D-4520-9008-591AFD0ED3C8}"/>
              </a:ext>
            </a:extLst>
          </p:cNvPr>
          <p:cNvSpPr txBox="1"/>
          <p:nvPr/>
        </p:nvSpPr>
        <p:spPr>
          <a:xfrm>
            <a:off x="1061945" y="5406508"/>
            <a:ext cx="3200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 = 1.70 m, </a:t>
            </a:r>
            <a:r>
              <a:rPr lang="en-US" dirty="0" err="1"/>
              <a:t>sd</a:t>
            </a:r>
            <a:r>
              <a:rPr lang="en-US" dirty="0"/>
              <a:t> = 0.11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D04AD-16DC-4DAF-B1B9-F2F5C527EA68}"/>
              </a:ext>
            </a:extLst>
          </p:cNvPr>
          <p:cNvSpPr txBox="1"/>
          <p:nvPr/>
        </p:nvSpPr>
        <p:spPr>
          <a:xfrm rot="16200000">
            <a:off x="-572165" y="3737599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 = 100, </a:t>
            </a:r>
            <a:r>
              <a:rPr lang="en-US" dirty="0" err="1"/>
              <a:t>sd</a:t>
            </a:r>
            <a:r>
              <a:rPr lang="en-US" dirty="0"/>
              <a:t> = 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C61F1D-C5F1-452F-912D-9595AC0927CF}"/>
                  </a:ext>
                </a:extLst>
              </p:cNvPr>
              <p:cNvSpPr txBox="1"/>
              <p:nvPr/>
            </p:nvSpPr>
            <p:spPr>
              <a:xfrm>
                <a:off x="759256" y="1786104"/>
                <a:ext cx="36004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C61F1D-C5F1-452F-912D-9595AC092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6" y="1786104"/>
                <a:ext cx="3600404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9C082855-69D6-4E9F-9FFF-0344006FB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9545" y="4202659"/>
            <a:ext cx="2743200" cy="21945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3733D6-6ED8-4F8A-808C-F48F4CB9D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3828" y="4197917"/>
            <a:ext cx="2743200" cy="219456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4FFAF6-881F-4470-8265-627D69931D0B}"/>
              </a:ext>
            </a:extLst>
          </p:cNvPr>
          <p:cNvCxnSpPr/>
          <p:nvPr/>
        </p:nvCxnSpPr>
        <p:spPr>
          <a:xfrm flipV="1">
            <a:off x="7295100" y="4235833"/>
            <a:ext cx="0" cy="189329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52B4E-89A9-40ED-B7E9-4BF6B78E05D7}"/>
              </a:ext>
            </a:extLst>
          </p:cNvPr>
          <p:cNvCxnSpPr/>
          <p:nvPr/>
        </p:nvCxnSpPr>
        <p:spPr>
          <a:xfrm flipV="1">
            <a:off x="10140127" y="4235833"/>
            <a:ext cx="0" cy="189329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2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40E4BD-0D82-46BC-BD00-8EEA790B9B8A}"/>
              </a:ext>
            </a:extLst>
          </p:cNvPr>
          <p:cNvSpPr txBox="1">
            <a:spLocks/>
          </p:cNvSpPr>
          <p:nvPr/>
        </p:nvSpPr>
        <p:spPr>
          <a:xfrm>
            <a:off x="838199" y="1774602"/>
            <a:ext cx="106013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our regression, we are estimating two parameters. Thus, we have hypotheses for each:</a:t>
            </a:r>
          </a:p>
          <a:p>
            <a:endParaRPr lang="en-CA" dirty="0"/>
          </a:p>
          <a:p>
            <a:r>
              <a:rPr lang="en-CA" b="1" dirty="0">
                <a:solidFill>
                  <a:schemeClr val="accent3"/>
                </a:solidFill>
              </a:rPr>
              <a:t>Intercept</a:t>
            </a:r>
            <a:r>
              <a:rPr lang="en-CA" b="1" dirty="0"/>
              <a:t>:</a:t>
            </a:r>
          </a:p>
          <a:p>
            <a:pPr lvl="1"/>
            <a:r>
              <a:rPr lang="en-CA" dirty="0"/>
              <a:t>H0: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CA" baseline="-25000" dirty="0">
                <a:latin typeface="Calibri"/>
              </a:rPr>
              <a:t> </a:t>
            </a:r>
            <a:r>
              <a:rPr lang="en-CA" dirty="0">
                <a:latin typeface="Calibri"/>
              </a:rPr>
              <a:t>= 0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H1:</a:t>
            </a:r>
            <a:r>
              <a:rPr lang="el-GR" dirty="0"/>
              <a:t> β</a:t>
            </a:r>
            <a:r>
              <a:rPr lang="en-US" baseline="-25000" dirty="0"/>
              <a:t>0</a:t>
            </a:r>
            <a:r>
              <a:rPr lang="en-CA" dirty="0"/>
              <a:t> </a:t>
            </a:r>
            <a:r>
              <a:rPr lang="el-GR" dirty="0"/>
              <a:t>≠</a:t>
            </a:r>
            <a:r>
              <a:rPr lang="en-CA" dirty="0"/>
              <a:t> 0</a:t>
            </a:r>
          </a:p>
          <a:p>
            <a:r>
              <a:rPr lang="en-CA" b="1" dirty="0">
                <a:solidFill>
                  <a:schemeClr val="accent3"/>
                </a:solidFill>
              </a:rPr>
              <a:t>Slope</a:t>
            </a:r>
            <a:r>
              <a:rPr lang="en-CA" b="1" dirty="0"/>
              <a:t>:</a:t>
            </a:r>
          </a:p>
          <a:p>
            <a:pPr lvl="1"/>
            <a:r>
              <a:rPr lang="en-CA" dirty="0"/>
              <a:t>H0: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CA" baseline="-25000" dirty="0"/>
              <a:t> </a:t>
            </a:r>
            <a:r>
              <a:rPr lang="en-CA" dirty="0"/>
              <a:t>= 0 </a:t>
            </a:r>
          </a:p>
          <a:p>
            <a:pPr lvl="1"/>
            <a:r>
              <a:rPr lang="en-CA" dirty="0"/>
              <a:t>H1:</a:t>
            </a:r>
            <a:r>
              <a:rPr lang="el-GR" dirty="0"/>
              <a:t> β</a:t>
            </a:r>
            <a:r>
              <a:rPr lang="en-US" baseline="-25000" dirty="0"/>
              <a:t>1</a:t>
            </a:r>
            <a:r>
              <a:rPr lang="en-CA" dirty="0"/>
              <a:t> </a:t>
            </a:r>
            <a:r>
              <a:rPr lang="el-GR" dirty="0"/>
              <a:t>≠</a:t>
            </a:r>
            <a:r>
              <a:rPr lang="en-CA" dirty="0"/>
              <a:t>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008" y="440085"/>
            <a:ext cx="8964488" cy="1143000"/>
          </a:xfrm>
        </p:spPr>
        <p:txBody>
          <a:bodyPr>
            <a:normAutofit/>
          </a:bodyPr>
          <a:lstStyle/>
          <a:p>
            <a:r>
              <a:rPr lang="en-CA" dirty="0"/>
              <a:t>Hypothesis Tests: </a:t>
            </a:r>
            <a:r>
              <a:rPr lang="en-CA" sz="4000" dirty="0">
                <a:solidFill>
                  <a:schemeClr val="tx1"/>
                </a:solidFill>
              </a:rPr>
              <a:t>Slope and intercept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FAC3-FA19-44D4-A9FA-39EF5817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E8E6-51D5-4D68-88AC-4E7D42FDF744}" type="datetime1">
              <a:rPr lang="en-US" smtClean="0"/>
              <a:t>1/15/2021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A177-C145-4A7F-B098-D2F5343A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A21AEF-9F23-4855-9FCB-EA2D75744264}"/>
                  </a:ext>
                </a:extLst>
              </p:cNvPr>
              <p:cNvSpPr txBox="1"/>
              <p:nvPr/>
            </p:nvSpPr>
            <p:spPr>
              <a:xfrm>
                <a:off x="3581400" y="3997178"/>
                <a:ext cx="3167982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A21AEF-9F23-4855-9FCB-EA2D7574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997178"/>
                <a:ext cx="3167982" cy="869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4DDE5B-97F3-4A9A-B09A-BF5F76E80A34}"/>
                  </a:ext>
                </a:extLst>
              </p:cNvPr>
              <p:cNvSpPr txBox="1"/>
              <p:nvPr/>
            </p:nvSpPr>
            <p:spPr>
              <a:xfrm>
                <a:off x="7573974" y="5192772"/>
                <a:ext cx="2986522" cy="1251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4DDE5B-97F3-4A9A-B09A-BF5F76E8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74" y="5192772"/>
                <a:ext cx="2986522" cy="1251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62824E-3E36-411C-9E35-0ACADEA48E96}"/>
                  </a:ext>
                </a:extLst>
              </p:cNvPr>
              <p:cNvSpPr txBox="1"/>
              <p:nvPr/>
            </p:nvSpPr>
            <p:spPr>
              <a:xfrm>
                <a:off x="8064685" y="3202345"/>
                <a:ext cx="2495811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62824E-3E36-411C-9E35-0ACADEA4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685" y="3202345"/>
                <a:ext cx="2495811" cy="1091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C7F600F9-7C51-4B37-9427-E7A0C5458E02}"/>
              </a:ext>
            </a:extLst>
          </p:cNvPr>
          <p:cNvCxnSpPr>
            <a:cxnSpLocks/>
            <a:stCxn id="15" idx="2"/>
            <a:endCxn id="11" idx="1"/>
          </p:cNvCxnSpPr>
          <p:nvPr/>
        </p:nvCxnSpPr>
        <p:spPr>
          <a:xfrm rot="16200000" flipH="1">
            <a:off x="5893858" y="4138564"/>
            <a:ext cx="951649" cy="240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20270F6-061E-4140-9F7F-C6ACC556F836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 flipH="1" flipV="1">
            <a:off x="6952245" y="2506687"/>
            <a:ext cx="573491" cy="4147200"/>
          </a:xfrm>
          <a:prstGeom prst="curvedConnector3">
            <a:avLst>
              <a:gd name="adj1" fmla="val -3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40E4BD-0D82-46BC-BD00-8EEA790B9B8A}"/>
              </a:ext>
            </a:extLst>
          </p:cNvPr>
          <p:cNvSpPr txBox="1">
            <a:spLocks/>
          </p:cNvSpPr>
          <p:nvPr/>
        </p:nvSpPr>
        <p:spPr>
          <a:xfrm>
            <a:off x="838199" y="1774602"/>
            <a:ext cx="106013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our regression, we are estimating two parameters. Thus, we have hypotheses for each:</a:t>
            </a:r>
          </a:p>
          <a:p>
            <a:endParaRPr lang="en-CA" dirty="0"/>
          </a:p>
          <a:p>
            <a:r>
              <a:rPr lang="en-CA" b="1" dirty="0">
                <a:solidFill>
                  <a:schemeClr val="accent3"/>
                </a:solidFill>
              </a:rPr>
              <a:t>Intercept</a:t>
            </a:r>
            <a:r>
              <a:rPr lang="en-CA" b="1" dirty="0"/>
              <a:t>:</a:t>
            </a:r>
          </a:p>
          <a:p>
            <a:pPr lvl="1"/>
            <a:r>
              <a:rPr lang="en-CA" dirty="0"/>
              <a:t>H0: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CA" baseline="-25000" dirty="0">
                <a:latin typeface="Calibri"/>
              </a:rPr>
              <a:t> </a:t>
            </a:r>
            <a:r>
              <a:rPr lang="en-CA" dirty="0">
                <a:latin typeface="Calibri"/>
              </a:rPr>
              <a:t>= 0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H1:</a:t>
            </a:r>
            <a:r>
              <a:rPr lang="el-GR" dirty="0"/>
              <a:t> β</a:t>
            </a:r>
            <a:r>
              <a:rPr lang="en-US" baseline="-25000" dirty="0"/>
              <a:t>0</a:t>
            </a:r>
            <a:r>
              <a:rPr lang="en-CA" dirty="0"/>
              <a:t> </a:t>
            </a:r>
            <a:r>
              <a:rPr lang="el-GR" dirty="0"/>
              <a:t>≠</a:t>
            </a:r>
            <a:r>
              <a:rPr lang="en-CA" dirty="0"/>
              <a:t> 0</a:t>
            </a:r>
          </a:p>
          <a:p>
            <a:r>
              <a:rPr lang="en-CA" b="1" dirty="0">
                <a:solidFill>
                  <a:schemeClr val="accent3"/>
                </a:solidFill>
              </a:rPr>
              <a:t>Slope</a:t>
            </a:r>
            <a:r>
              <a:rPr lang="en-CA" b="1" dirty="0"/>
              <a:t>:</a:t>
            </a:r>
          </a:p>
          <a:p>
            <a:pPr lvl="1"/>
            <a:r>
              <a:rPr lang="en-CA" dirty="0"/>
              <a:t>H0: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CA" baseline="-25000" dirty="0"/>
              <a:t> </a:t>
            </a:r>
            <a:r>
              <a:rPr lang="en-CA" dirty="0"/>
              <a:t>= 0 </a:t>
            </a:r>
          </a:p>
          <a:p>
            <a:pPr lvl="1"/>
            <a:r>
              <a:rPr lang="en-CA" dirty="0"/>
              <a:t>H1:</a:t>
            </a:r>
            <a:r>
              <a:rPr lang="el-GR" dirty="0"/>
              <a:t> β</a:t>
            </a:r>
            <a:r>
              <a:rPr lang="en-US" baseline="-25000" dirty="0"/>
              <a:t>1</a:t>
            </a:r>
            <a:r>
              <a:rPr lang="en-CA" dirty="0"/>
              <a:t> </a:t>
            </a:r>
            <a:r>
              <a:rPr lang="el-GR" dirty="0"/>
              <a:t>≠</a:t>
            </a:r>
            <a:r>
              <a:rPr lang="en-CA" dirty="0"/>
              <a:t>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008" y="440085"/>
            <a:ext cx="8964488" cy="1143000"/>
          </a:xfrm>
        </p:spPr>
        <p:txBody>
          <a:bodyPr>
            <a:normAutofit/>
          </a:bodyPr>
          <a:lstStyle/>
          <a:p>
            <a:r>
              <a:rPr lang="en-CA" dirty="0"/>
              <a:t>Hypothesis Tests: </a:t>
            </a:r>
            <a:r>
              <a:rPr lang="en-CA" sz="4000" dirty="0">
                <a:solidFill>
                  <a:schemeClr val="tx1"/>
                </a:solidFill>
              </a:rPr>
              <a:t>Slope and intercept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FAC3-FA19-44D4-A9FA-39EF5817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E8E6-51D5-4D68-88AC-4E7D42FDF744}" type="datetime1">
              <a:rPr lang="en-US" smtClean="0"/>
              <a:t>1/15/2021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A177-C145-4A7F-B098-D2F5343A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A21AEF-9F23-4855-9FCB-EA2D75744264}"/>
                  </a:ext>
                </a:extLst>
              </p:cNvPr>
              <p:cNvSpPr txBox="1"/>
              <p:nvPr/>
            </p:nvSpPr>
            <p:spPr>
              <a:xfrm>
                <a:off x="4785154" y="2808461"/>
                <a:ext cx="5120504" cy="869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𝐸𝑓𝑓𝑒𝑐𝑡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𝑆𝑖𝑧𝑒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𝑉𝑎𝑟𝑖𝑎𝑏𝑖𝑙𝑖𝑡𝑦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A21AEF-9F23-4855-9FCB-EA2D7574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54" y="2808461"/>
                <a:ext cx="5120504" cy="869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55CC7C5-C7C1-4CB2-89F9-3846D66F38AA}"/>
              </a:ext>
            </a:extLst>
          </p:cNvPr>
          <p:cNvGrpSpPr/>
          <p:nvPr/>
        </p:nvGrpSpPr>
        <p:grpSpPr>
          <a:xfrm>
            <a:off x="4368080" y="3928190"/>
            <a:ext cx="5720526" cy="2563892"/>
            <a:chOff x="5022573" y="4037583"/>
            <a:chExt cx="5720526" cy="25638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E80EE30-7C60-437D-B94D-4B0E430AE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2573" y="4406915"/>
              <a:ext cx="2743200" cy="2194560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ABE06E-B053-4EE5-B155-F44F49BBC2B5}"/>
                </a:ext>
              </a:extLst>
            </p:cNvPr>
            <p:cNvCxnSpPr/>
            <p:nvPr/>
          </p:nvCxnSpPr>
          <p:spPr>
            <a:xfrm flipV="1">
              <a:off x="6051544" y="4406915"/>
              <a:ext cx="0" cy="1893298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10B8A2A-C224-4A65-8439-611A8F61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9899" y="4406915"/>
              <a:ext cx="2743200" cy="2194560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234F82-E143-47A3-96EF-651DBBC60F26}"/>
                </a:ext>
              </a:extLst>
            </p:cNvPr>
            <p:cNvCxnSpPr/>
            <p:nvPr/>
          </p:nvCxnSpPr>
          <p:spPr>
            <a:xfrm flipV="1">
              <a:off x="6909624" y="4406915"/>
              <a:ext cx="0" cy="1893298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8603CC-44B3-4CF5-B758-34B7867FDF8A}"/>
                </a:ext>
              </a:extLst>
            </p:cNvPr>
            <p:cNvSpPr txBox="1"/>
            <p:nvPr/>
          </p:nvSpPr>
          <p:spPr>
            <a:xfrm>
              <a:off x="6138019" y="4037583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N=10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654AAD-8003-4019-B45F-33A9D185D701}"/>
                </a:ext>
              </a:extLst>
            </p:cNvPr>
            <p:cNvCxnSpPr/>
            <p:nvPr/>
          </p:nvCxnSpPr>
          <p:spPr>
            <a:xfrm flipV="1">
              <a:off x="9339865" y="4406915"/>
              <a:ext cx="0" cy="1893298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608C8-0B44-4867-A186-43E0E1B3C5B7}"/>
                </a:ext>
              </a:extLst>
            </p:cNvPr>
            <p:cNvCxnSpPr/>
            <p:nvPr/>
          </p:nvCxnSpPr>
          <p:spPr>
            <a:xfrm flipV="1">
              <a:off x="9581725" y="4406915"/>
              <a:ext cx="0" cy="1893298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65907F-47E2-40BD-8359-0A737EEEEE9F}"/>
                </a:ext>
              </a:extLst>
            </p:cNvPr>
            <p:cNvSpPr txBox="1"/>
            <p:nvPr/>
          </p:nvSpPr>
          <p:spPr>
            <a:xfrm>
              <a:off x="9078475" y="4037583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N=80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03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91B8-777F-49E9-A895-7B5A1320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of Two Unrelated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B21C-B737-4563-AB1C-99DF80E32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1774" y="1825625"/>
                <a:ext cx="5112026" cy="4351338"/>
              </a:xfrm>
            </p:spPr>
            <p:txBody>
              <a:bodyPr/>
              <a:lstStyle/>
              <a:p>
                <a:r>
                  <a:rPr lang="en-US" dirty="0"/>
                  <a:t>In our population, there is no correlation between Y and X.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looks like a p, but it’s the Greek letter rho.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B21C-B737-4563-AB1C-99DF80E32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1774" y="1825625"/>
                <a:ext cx="5112026" cy="4351338"/>
              </a:xfrm>
              <a:blipFill>
                <a:blip r:embed="rId2"/>
                <a:stretch>
                  <a:fillRect l="-214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02AA-9695-400F-8953-030FBA42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21137-F74B-4103-B40D-B799B8CF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2AA6F-F55C-47CE-8009-1BBB63DB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0075"/>
            <a:ext cx="5029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91B8-777F-49E9-A895-7B5A1320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the Population: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B21C-B737-4563-AB1C-99DF80E3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825625"/>
            <a:ext cx="5112026" cy="4351338"/>
          </a:xfrm>
        </p:spPr>
        <p:txBody>
          <a:bodyPr/>
          <a:lstStyle/>
          <a:p>
            <a:r>
              <a:rPr lang="en-US" dirty="0"/>
              <a:t>Taking samples of N=10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02AA-9695-400F-8953-030FBA42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21137-F74B-4103-B40D-B799B8CF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2AA6F-F55C-47CE-8009-1BBB63DB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5029200" cy="419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2EBCAD-9BA1-439C-A700-473C9A4C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74" y="2400300"/>
            <a:ext cx="2743200" cy="2057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FF6ACB-6A7C-4011-B989-8A85F39E8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743" y="2745863"/>
            <a:ext cx="2743200" cy="2057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475689-395D-4D19-9605-D181C3ABE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712" y="3091426"/>
            <a:ext cx="2743200" cy="2057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1DA3C2-67A5-4035-AB0E-CD420E225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681" y="3436989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91B8-777F-49E9-A895-7B5A1320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Sample Correlations: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02AA-9695-400F-8953-030FBA42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21137-F74B-4103-B40D-B799B8CF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2AA6F-F55C-47CE-8009-1BBB63DB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8" y="2631563"/>
            <a:ext cx="27432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2EBCAD-9BA1-439C-A700-473C9A4C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226260"/>
            <a:ext cx="2286000" cy="171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FF6ACB-6A7C-4011-B989-8A85F39E8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301" y="2733325"/>
            <a:ext cx="2286000" cy="1714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475689-395D-4D19-9605-D181C3ABE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3433694"/>
            <a:ext cx="2286000" cy="1714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1DA3C2-67A5-4035-AB0E-CD420E225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301" y="3945121"/>
            <a:ext cx="2286000" cy="171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1EA313-6A39-46C8-9506-DD0F40986DB1}"/>
              </a:ext>
            </a:extLst>
          </p:cNvPr>
          <p:cNvSpPr txBox="1"/>
          <p:nvPr/>
        </p:nvSpPr>
        <p:spPr>
          <a:xfrm>
            <a:off x="3810000" y="1829143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samples of N=10: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82377-D153-4C66-97D1-7259B65C1D2A}"/>
              </a:ext>
            </a:extLst>
          </p:cNvPr>
          <p:cNvSpPr txBox="1"/>
          <p:nvPr/>
        </p:nvSpPr>
        <p:spPr>
          <a:xfrm>
            <a:off x="5093557" y="5678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420B7-A929-490F-85C0-228595ABB7BE}"/>
              </a:ext>
            </a:extLst>
          </p:cNvPr>
          <p:cNvSpPr txBox="1"/>
          <p:nvPr/>
        </p:nvSpPr>
        <p:spPr>
          <a:xfrm>
            <a:off x="7128912" y="1909688"/>
            <a:ext cx="422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the correlation coefficient in each of our </a:t>
            </a:r>
            <a:r>
              <a:rPr lang="en-US" u="sng" dirty="0"/>
              <a:t>10,000</a:t>
            </a:r>
            <a:r>
              <a:rPr lang="en-US" dirty="0"/>
              <a:t> samples: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10E7EA-E2C1-4AC6-B8AC-A6EFD056B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836" y="2709497"/>
            <a:ext cx="3749040" cy="2999232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7383888-028A-4AAF-8808-CEBA140AF43B}"/>
              </a:ext>
            </a:extLst>
          </p:cNvPr>
          <p:cNvCxnSpPr>
            <a:stCxn id="7" idx="0"/>
            <a:endCxn id="9" idx="1"/>
          </p:cNvCxnSpPr>
          <p:nvPr/>
        </p:nvCxnSpPr>
        <p:spPr>
          <a:xfrm rot="5400000" flipH="1" flipV="1">
            <a:off x="2556667" y="1378230"/>
            <a:ext cx="617754" cy="18889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07B2B84-2668-4D13-AB38-12242295E201}"/>
              </a:ext>
            </a:extLst>
          </p:cNvPr>
          <p:cNvCxnSpPr>
            <a:cxnSpLocks/>
            <a:stCxn id="9" idx="0"/>
            <a:endCxn id="17" idx="0"/>
          </p:cNvCxnSpPr>
          <p:nvPr/>
        </p:nvCxnSpPr>
        <p:spPr>
          <a:xfrm rot="16200000" flipH="1">
            <a:off x="7055000" y="-276667"/>
            <a:ext cx="80545" cy="4292165"/>
          </a:xfrm>
          <a:prstGeom prst="curvedConnector3">
            <a:avLst>
              <a:gd name="adj1" fmla="val -283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2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5A89-D22D-4C31-81AC-0FB3635D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it get’s a little complicated…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672A97-4AEA-4233-8E05-A0D6C715B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distribution is approximately normal, however,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.6, you can see that the distribution is negatively skewed.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then the distribution would have positive skew.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672A97-4AEA-4233-8E05-A0D6C715B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7C8CD-ECF4-4B6E-AB72-B6C8FD52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5BED2-0439-4C63-90AA-C902F4DE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48345-06AD-434F-8734-286A9D723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49" y="3825875"/>
            <a:ext cx="3200400" cy="266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87FA4-7EBA-4A47-860C-52B4FF171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33" y="3825875"/>
            <a:ext cx="3200400" cy="266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E76882-E04C-44B7-A2F7-F2B3F3ABB679}"/>
                  </a:ext>
                </a:extLst>
              </p:cNvPr>
              <p:cNvSpPr txBox="1"/>
              <p:nvPr/>
            </p:nvSpPr>
            <p:spPr>
              <a:xfrm>
                <a:off x="2182534" y="3433175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E76882-E04C-44B7-A2F7-F2B3F3ABB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534" y="3433175"/>
                <a:ext cx="320040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9BDEE6-9E6C-4EEA-8ADB-413A47502265}"/>
                  </a:ext>
                </a:extLst>
              </p:cNvPr>
              <p:cNvSpPr txBox="1"/>
              <p:nvPr/>
            </p:nvSpPr>
            <p:spPr>
              <a:xfrm>
                <a:off x="6624048" y="3433175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9BDEE6-9E6C-4EEA-8ADB-413A47502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048" y="3433175"/>
                <a:ext cx="320040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29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5A89-D22D-4C31-81AC-0FB3635D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z-Transformation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2A97-4AEA-4233-8E05-A0D6C715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around this issue of skew, we can transform the </a:t>
            </a:r>
            <a:r>
              <a:rPr lang="en-US" dirty="0" err="1"/>
              <a:t>r-values</a:t>
            </a:r>
            <a:r>
              <a:rPr lang="en-US" dirty="0"/>
              <a:t> into z-values to make sure they follow a normal distribution.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7C8CD-ECF4-4B6E-AB72-B6C8FD52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5BED2-0439-4C63-90AA-C902F4DE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48345-06AD-434F-8734-286A9D72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2" y="4767262"/>
            <a:ext cx="18288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87FA4-7EBA-4A47-860C-52B4FF171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62" y="3063875"/>
            <a:ext cx="1828800" cy="15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20260C-8621-4808-97E6-98B6DFBE1AC7}"/>
                  </a:ext>
                </a:extLst>
              </p:cNvPr>
              <p:cNvSpPr txBox="1"/>
              <p:nvPr/>
            </p:nvSpPr>
            <p:spPr>
              <a:xfrm>
                <a:off x="4994188" y="4218384"/>
                <a:ext cx="204459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20260C-8621-4808-97E6-98B6DFBE1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188" y="4218384"/>
                <a:ext cx="2044599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6759A5-87D8-4130-A3AB-0F84EF1E160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4104862" y="3825875"/>
            <a:ext cx="889326" cy="73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E32E45-E3F4-4CAA-9A37-3DD717BED611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104862" y="4564120"/>
            <a:ext cx="889326" cy="96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721D45-3584-4EE9-B05F-81C7ADD9A622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038787" y="3847441"/>
            <a:ext cx="1048353" cy="71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C108FC-C59B-4D42-84A1-DB5EDD37945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38787" y="4564120"/>
            <a:ext cx="1048353" cy="81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42BABEF-0807-4CEA-B326-4C4C88EA4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140" y="3115921"/>
            <a:ext cx="2340864" cy="14630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1A2AFC8-4F3A-4A01-93F3-CC819B65C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140" y="4751829"/>
            <a:ext cx="2340864" cy="14630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A4A4C-C5A8-4C72-BA4E-807751BD8CED}"/>
              </a:ext>
            </a:extLst>
          </p:cNvPr>
          <p:cNvCxnSpPr>
            <a:cxnSpLocks/>
          </p:cNvCxnSpPr>
          <p:nvPr/>
        </p:nvCxnSpPr>
        <p:spPr>
          <a:xfrm>
            <a:off x="9170500" y="3063875"/>
            <a:ext cx="3313" cy="300049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6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91B8-777F-49E9-A895-7B5A1320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 Test for Pearson’s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02AA-9695-400F-8953-030FBA42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21137-F74B-4103-B40D-B799B8CF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C2C09FD-07B7-4C33-9E51-C3CCF4BE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en-US" dirty="0"/>
              <a:t>By always doing the z-transform, we’ll have a normal sampling distribution regardless of the underlying correlation.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4BA40-33F0-43B1-8ACC-E24C4886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2900"/>
            <a:ext cx="5486400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4591F3-3618-4502-822F-084011FC9037}"/>
                  </a:ext>
                </a:extLst>
              </p:cNvPr>
              <p:cNvSpPr txBox="1"/>
              <p:nvPr/>
            </p:nvSpPr>
            <p:spPr>
              <a:xfrm>
                <a:off x="6539948" y="3059668"/>
                <a:ext cx="4813851" cy="2603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lvl="1"/>
                <a:endParaRPr lang="en-US" dirty="0"/>
              </a:p>
              <a:p>
                <a:pPr marL="0" lvl="1"/>
                <a:r>
                  <a:rPr lang="en-US" dirty="0"/>
                  <a:t>And the distribution has a SE of :</a:t>
                </a: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1"/>
                <a:endParaRPr lang="en-US" dirty="0"/>
              </a:p>
              <a:p>
                <a:pPr marL="0" lvl="1"/>
                <a:r>
                  <a:rPr lang="en-US" dirty="0"/>
                  <a:t>(We wont get into the derivation of that SE here, but you can prove it to yourself with simulations in R!)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4591F3-3618-4502-822F-084011FC9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948" y="3059668"/>
                <a:ext cx="4813851" cy="2603598"/>
              </a:xfrm>
              <a:prstGeom prst="rect">
                <a:avLst/>
              </a:prstGeom>
              <a:blipFill>
                <a:blip r:embed="rId3"/>
                <a:stretch>
                  <a:fillRect l="-1141" t="-1405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9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91B8-777F-49E9-A895-7B5A1320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 Test for Pearson’s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02AA-9695-400F-8953-030FBA42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21137-F74B-4103-B40D-B799B8CF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2AA6F-F55C-47CE-8009-1BBB63DB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756" y="1737519"/>
            <a:ext cx="2743200" cy="2286000"/>
          </a:xfrm>
          <a:prstGeom prst="rect">
            <a:avLst/>
          </a:prstGeom>
          <a:ln w="28575">
            <a:solidFill>
              <a:schemeClr val="accent2"/>
            </a:solidFill>
            <a:prstDash val="sysDash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6C2C09FD-07B7-4C33-9E51-C3CCF4BE6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158948" cy="4351338"/>
              </a:xfrm>
            </p:spPr>
            <p:txBody>
              <a:bodyPr/>
              <a:lstStyle/>
              <a:p>
                <a:r>
                  <a:rPr lang="en-US" dirty="0"/>
                  <a:t>Under the null hypothesis, we assume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With the alternative hypothesis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6C2C09FD-07B7-4C33-9E51-C3CCF4BE6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158948" cy="4351338"/>
              </a:xfrm>
              <a:blipFill>
                <a:blip r:embed="rId3"/>
                <a:stretch>
                  <a:fillRect l="-178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39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91B8-777F-49E9-A895-7B5A1320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 Test for Pearson’s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02AA-9695-400F-8953-030FBA42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21137-F74B-4103-B40D-B799B8CF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6C2C09FD-07B7-4C33-9E51-C3CCF4BE6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158948" cy="4351338"/>
              </a:xfrm>
            </p:spPr>
            <p:txBody>
              <a:bodyPr/>
              <a:lstStyle/>
              <a:p>
                <a:r>
                  <a:rPr lang="en-US" dirty="0"/>
                  <a:t>Under the null hypothesis, we assume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With the alternative hypothesis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Following the z-transform, we know what the sample distribution looks like and we can separate the middle 95% from the extreme 5%.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6C2C09FD-07B7-4C33-9E51-C3CCF4BE6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158948" cy="4351338"/>
              </a:xfrm>
              <a:blipFill>
                <a:blip r:embed="rId2"/>
                <a:stretch>
                  <a:fillRect l="-1782" t="-2241" r="-495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94DAC6-04E5-41EB-89E6-6F1BA88C3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756" y="4206875"/>
            <a:ext cx="27432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1D9AF-60BF-476D-AC23-CA92A158A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756" y="1737519"/>
            <a:ext cx="2743200" cy="2286000"/>
          </a:xfrm>
          <a:prstGeom prst="rect">
            <a:avLst/>
          </a:prstGeom>
          <a:ln w="28575">
            <a:solidFill>
              <a:schemeClr val="accent2"/>
            </a:solidFill>
            <a:prstDash val="sysDash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CED2E7-EF86-4FD1-AEF9-43A5C6148C7D}"/>
              </a:ext>
            </a:extLst>
          </p:cNvPr>
          <p:cNvCxnSpPr/>
          <p:nvPr/>
        </p:nvCxnSpPr>
        <p:spPr>
          <a:xfrm>
            <a:off x="8955157" y="4226753"/>
            <a:ext cx="0" cy="192024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1DBA56-3591-4073-8949-6A49D7175775}"/>
              </a:ext>
            </a:extLst>
          </p:cNvPr>
          <p:cNvCxnSpPr/>
          <p:nvPr/>
        </p:nvCxnSpPr>
        <p:spPr>
          <a:xfrm>
            <a:off x="9882809" y="4206875"/>
            <a:ext cx="0" cy="192024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2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9761</TotalTime>
  <Words>787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Research Design and Analysis: Statistical Inference for Correlation and Regression</vt:lpstr>
      <vt:lpstr>Population of Two Unrelated Variables</vt:lpstr>
      <vt:lpstr>Sampling from the Population:</vt:lpstr>
      <vt:lpstr>Distribution of Sample Correlations:</vt:lpstr>
      <vt:lpstr>But it get’s a little complicated…</vt:lpstr>
      <vt:lpstr>Fisher’s z-Transformation</vt:lpstr>
      <vt:lpstr>Null Hypothesis Test for Pearson’s r</vt:lpstr>
      <vt:lpstr>Null Hypothesis Test for Pearson’s r</vt:lpstr>
      <vt:lpstr>Null Hypothesis Test for Pearson’s r</vt:lpstr>
      <vt:lpstr>Null Hypothesis Test for Pearson’s r</vt:lpstr>
      <vt:lpstr>Inference in Regression</vt:lpstr>
      <vt:lpstr>Inference in Regression</vt:lpstr>
      <vt:lpstr>Inference in Regression</vt:lpstr>
      <vt:lpstr>Sampling Distributions</vt:lpstr>
      <vt:lpstr>Hypothesis Tests: Slope and intercept</vt:lpstr>
      <vt:lpstr>Hypothesis Tests: Slope and intercept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441</cp:revision>
  <dcterms:created xsi:type="dcterms:W3CDTF">2020-09-05T16:34:05Z</dcterms:created>
  <dcterms:modified xsi:type="dcterms:W3CDTF">2021-01-15T19:46:03Z</dcterms:modified>
</cp:coreProperties>
</file>