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34" r:id="rId3"/>
    <p:sldId id="383" r:id="rId4"/>
    <p:sldId id="384" r:id="rId5"/>
    <p:sldId id="385" r:id="rId6"/>
    <p:sldId id="386" r:id="rId7"/>
    <p:sldId id="287" r:id="rId8"/>
    <p:sldId id="3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Causation and Association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47F-379C-4E10-9258-8006D0F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67F3-C143-470A-8812-9D5553DC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heard, “</a:t>
            </a:r>
            <a:r>
              <a:rPr lang="en-US" b="1" dirty="0">
                <a:solidFill>
                  <a:schemeClr val="accent3"/>
                </a:solidFill>
              </a:rPr>
              <a:t>correlation is not causation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Think about our example with water depth and shark attacks. </a:t>
            </a:r>
          </a:p>
          <a:p>
            <a:pPr lvl="1"/>
            <a:endParaRPr lang="en-US" dirty="0"/>
          </a:p>
          <a:p>
            <a:r>
              <a:rPr lang="en-US" dirty="0"/>
              <a:t>However, we also need to remember that “</a:t>
            </a:r>
            <a:r>
              <a:rPr lang="en-US" b="1" dirty="0">
                <a:solidFill>
                  <a:schemeClr val="accent5"/>
                </a:solidFill>
              </a:rPr>
              <a:t>correlation is not </a:t>
            </a:r>
            <a:r>
              <a:rPr lang="en-US" b="1" dirty="0" err="1">
                <a:solidFill>
                  <a:schemeClr val="accent5"/>
                </a:solidFill>
              </a:rPr>
              <a:t>NOT</a:t>
            </a:r>
            <a:r>
              <a:rPr lang="en-US" b="1" dirty="0">
                <a:solidFill>
                  <a:schemeClr val="accent5"/>
                </a:solidFill>
              </a:rPr>
              <a:t> causation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Not all associations are causal.</a:t>
            </a:r>
          </a:p>
          <a:p>
            <a:pPr lvl="1"/>
            <a:r>
              <a:rPr lang="en-US" dirty="0"/>
              <a:t>But all causally related phenomena have an association.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3814-D4D5-43EF-850A-7F018A64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AA73D-AF71-41DD-821C-1386BFFC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conditioning our predictions on a single variable won’t be enough. </a:t>
            </a:r>
          </a:p>
          <a:p>
            <a:pPr lvl="1"/>
            <a:r>
              <a:rPr lang="en-US" dirty="0"/>
              <a:t>This is because most variables we might measure (height, academic achievement, probability of winning a match) are caused by multiple factors or at least associated with multiple factors.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38200" y="4369568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9568"/>
                <a:ext cx="914400" cy="3834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799735" y="4369568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35" y="4369568"/>
                <a:ext cx="914400" cy="38345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752600" y="4561297"/>
            <a:ext cx="1047135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4887963"/>
                <a:ext cx="2875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only thing that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our data would be due to measurement error.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7963"/>
                <a:ext cx="2875935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4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conditioning our predictions on a single variable won’t be enough. </a:t>
            </a:r>
          </a:p>
          <a:p>
            <a:pPr lvl="1"/>
            <a:r>
              <a:rPr lang="en-US" dirty="0"/>
              <a:t>This is because most variables we might measure (height, academic achievement, probability of winning a match) are caused by multiple factors or at least associated with multiple factors.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274574" y="4369568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74" y="4369568"/>
                <a:ext cx="914400" cy="3834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236109" y="4369568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09" y="4369568"/>
                <a:ext cx="914400" cy="38345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>
            <a:off x="5188974" y="4561297"/>
            <a:ext cx="1047135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4573" y="5488127"/>
                <a:ext cx="2875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Usually, 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our data will arise due variables we haven’t accounted for.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73" y="5488127"/>
                <a:ext cx="2875935" cy="923330"/>
              </a:xfrm>
              <a:prstGeom prst="rect">
                <a:avLst/>
              </a:prstGeom>
              <a:blipFill>
                <a:blip r:embed="rId5"/>
                <a:stretch>
                  <a:fillRect t="-3289" r="-127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36807" y="4866290"/>
                <a:ext cx="914400" cy="38345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07" y="4866290"/>
                <a:ext cx="914400" cy="3834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3"/>
            <a:endCxn id="11" idx="1"/>
          </p:cNvCxnSpPr>
          <p:nvPr/>
        </p:nvCxnSpPr>
        <p:spPr>
          <a:xfrm flipV="1">
            <a:off x="5351207" y="4561297"/>
            <a:ext cx="884902" cy="4967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436807" y="3893812"/>
                <a:ext cx="914400" cy="38345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07" y="3893812"/>
                <a:ext cx="914400" cy="3834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  <a:endCxn id="11" idx="1"/>
          </p:cNvCxnSpPr>
          <p:nvPr/>
        </p:nvCxnSpPr>
        <p:spPr>
          <a:xfrm>
            <a:off x="5351207" y="4085541"/>
            <a:ext cx="884902" cy="4757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838200" y="4369568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9568"/>
                <a:ext cx="914400" cy="38345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2799735" y="4369568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35" y="4369568"/>
                <a:ext cx="914400" cy="38345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>
            <a:off x="1752600" y="4561297"/>
            <a:ext cx="1047135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8200" y="4887963"/>
                <a:ext cx="2875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only thing that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our data would be due to measurement error.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7963"/>
                <a:ext cx="2875935" cy="1200329"/>
              </a:xfrm>
              <a:prstGeom prst="rect">
                <a:avLst/>
              </a:prstGeom>
              <a:blipFill>
                <a:blip r:embed="rId10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conditioning our predictions on a single variable won’t be enough. </a:t>
            </a:r>
          </a:p>
          <a:p>
            <a:pPr lvl="1"/>
            <a:r>
              <a:rPr lang="en-US" dirty="0"/>
              <a:t>This is because most variables we might measure (height, academic achievement, probability of winning a match) are caused by multiple factors or at least associated with multiple factors.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38200" y="4369568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9568"/>
                <a:ext cx="914400" cy="3834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799735" y="4369568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35" y="4369568"/>
                <a:ext cx="914400" cy="38345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752600" y="4561297"/>
            <a:ext cx="104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4887963"/>
                <a:ext cx="2875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only thing that relates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our data would be due to measurement error.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7963"/>
                <a:ext cx="2875935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274574" y="4369568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74" y="4369568"/>
                <a:ext cx="914400" cy="3834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236109" y="4369568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09" y="4369568"/>
                <a:ext cx="914400" cy="3834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>
            <a:off x="5188974" y="4561297"/>
            <a:ext cx="1047135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4573" y="5488127"/>
                <a:ext cx="2875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Usually, 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our data will arise due variables we haven’t accounted for.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73" y="5488127"/>
                <a:ext cx="2875935" cy="923330"/>
              </a:xfrm>
              <a:prstGeom prst="rect">
                <a:avLst/>
              </a:prstGeom>
              <a:blipFill>
                <a:blip r:embed="rId8"/>
                <a:stretch>
                  <a:fillRect t="-3289" r="-127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36807" y="4866290"/>
                <a:ext cx="914400" cy="38345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07" y="4866290"/>
                <a:ext cx="914400" cy="38345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3"/>
            <a:endCxn id="11" idx="1"/>
          </p:cNvCxnSpPr>
          <p:nvPr/>
        </p:nvCxnSpPr>
        <p:spPr>
          <a:xfrm flipV="1">
            <a:off x="5351207" y="4561297"/>
            <a:ext cx="884902" cy="4967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436807" y="3893812"/>
                <a:ext cx="914400" cy="38345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07" y="3893812"/>
                <a:ext cx="914400" cy="38345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  <a:endCxn id="11" idx="1"/>
          </p:cNvCxnSpPr>
          <p:nvPr/>
        </p:nvCxnSpPr>
        <p:spPr>
          <a:xfrm>
            <a:off x="5351207" y="4085541"/>
            <a:ext cx="884902" cy="4757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094408" y="4369568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408" y="4369568"/>
                <a:ext cx="914400" cy="38345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10055943" y="4369568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943" y="4369568"/>
                <a:ext cx="914400" cy="3834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9008808" y="4561297"/>
            <a:ext cx="1047135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94407" y="5488127"/>
                <a:ext cx="2875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Adding these variables can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but there are likely still variables we haven’t accounted for.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407" y="5488127"/>
                <a:ext cx="2875935" cy="1200329"/>
              </a:xfrm>
              <a:prstGeom prst="rect">
                <a:avLst/>
              </a:prstGeom>
              <a:blipFill>
                <a:blip r:embed="rId1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8256641" y="4866290"/>
                <a:ext cx="914400" cy="383458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41" y="4866290"/>
                <a:ext cx="914400" cy="38345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3"/>
            <a:endCxn id="21" idx="1"/>
          </p:cNvCxnSpPr>
          <p:nvPr/>
        </p:nvCxnSpPr>
        <p:spPr>
          <a:xfrm flipV="1">
            <a:off x="9171041" y="4561297"/>
            <a:ext cx="884902" cy="49672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256641" y="3893812"/>
                <a:ext cx="914400" cy="383458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41" y="3893812"/>
                <a:ext cx="914400" cy="38345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6" idx="3"/>
            <a:endCxn id="21" idx="1"/>
          </p:cNvCxnSpPr>
          <p:nvPr/>
        </p:nvCxnSpPr>
        <p:spPr>
          <a:xfrm>
            <a:off x="9171041" y="4085541"/>
            <a:ext cx="884902" cy="475756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9171041" y="3482821"/>
                <a:ext cx="914400" cy="38345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41" y="3482821"/>
                <a:ext cx="914400" cy="38345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28" idx="2"/>
            <a:endCxn id="21" idx="1"/>
          </p:cNvCxnSpPr>
          <p:nvPr/>
        </p:nvCxnSpPr>
        <p:spPr>
          <a:xfrm>
            <a:off x="9628241" y="3866279"/>
            <a:ext cx="427702" cy="69501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Further, </a:t>
            </a:r>
            <a:r>
              <a:rPr lang="en-US" b="1" i="1" u="sng" dirty="0"/>
              <a:t>causation</a:t>
            </a:r>
            <a:r>
              <a:rPr lang="en-US" dirty="0"/>
              <a:t> is not established by the statistical relationship but by logical analysis/experimental design.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71053" y="3720436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3" y="3720436"/>
                <a:ext cx="914400" cy="3834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2470355" y="3936290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5" y="3936290"/>
                <a:ext cx="914400" cy="38345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1585453" y="3912165"/>
            <a:ext cx="884902" cy="21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1052" y="5073597"/>
                <a:ext cx="2713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both 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2" y="5073597"/>
                <a:ext cx="271370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671053" y="4239683"/>
                <a:ext cx="914400" cy="383458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3" y="4239683"/>
                <a:ext cx="914400" cy="3834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3"/>
            <a:endCxn id="21" idx="1"/>
          </p:cNvCxnSpPr>
          <p:nvPr/>
        </p:nvCxnSpPr>
        <p:spPr>
          <a:xfrm flipV="1">
            <a:off x="1585453" y="4128019"/>
            <a:ext cx="884902" cy="303393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39148" y="3724937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48" y="3724937"/>
                <a:ext cx="914400" cy="3834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6566718" y="3728653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18" y="3728653"/>
                <a:ext cx="914400" cy="38345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cxnSpLocks/>
            <a:stCxn id="31" idx="3"/>
            <a:endCxn id="32" idx="1"/>
          </p:cNvCxnSpPr>
          <p:nvPr/>
        </p:nvCxnSpPr>
        <p:spPr>
          <a:xfrm>
            <a:off x="5653548" y="3916666"/>
            <a:ext cx="913170" cy="37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39149" y="5073597"/>
                <a:ext cx="2713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causes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which in turn causes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49" y="5073597"/>
                <a:ext cx="2713703" cy="646331"/>
              </a:xfrm>
              <a:prstGeom prst="rect">
                <a:avLst/>
              </a:prstGeom>
              <a:blipFill>
                <a:blip r:embed="rId9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5652318" y="4297516"/>
                <a:ext cx="914400" cy="383458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18" y="4297516"/>
                <a:ext cx="914400" cy="38345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cxnSpLocks/>
            <a:stCxn id="31" idx="2"/>
            <a:endCxn id="35" idx="1"/>
          </p:cNvCxnSpPr>
          <p:nvPr/>
        </p:nvCxnSpPr>
        <p:spPr>
          <a:xfrm>
            <a:off x="5196348" y="4108395"/>
            <a:ext cx="455970" cy="38085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>
              <a:xfrm>
                <a:off x="10583500" y="3441792"/>
                <a:ext cx="914400" cy="383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00" y="3441792"/>
                <a:ext cx="914400" cy="38345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/>
              <p:cNvSpPr/>
              <p:nvPr/>
            </p:nvSpPr>
            <p:spPr>
              <a:xfrm>
                <a:off x="10587190" y="4427632"/>
                <a:ext cx="914400" cy="38345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190" y="4427632"/>
                <a:ext cx="914400" cy="3834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35512" y="5049472"/>
                <a:ext cx="27137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all caused by an unmeasured third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12" y="5049472"/>
                <a:ext cx="2713703" cy="923330"/>
              </a:xfrm>
              <a:prstGeom prst="rect">
                <a:avLst/>
              </a:prstGeom>
              <a:blipFill>
                <a:blip r:embed="rId13"/>
                <a:stretch>
                  <a:fillRect l="-224" t="-3289" r="-157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10587190" y="3946472"/>
                <a:ext cx="914400" cy="383458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190" y="3946472"/>
                <a:ext cx="914400" cy="38345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41555" y="3215315"/>
            <a:ext cx="28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Some example associations: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8783894" y="3946472"/>
                <a:ext cx="914400" cy="38345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94" y="3946472"/>
                <a:ext cx="914400" cy="38345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3"/>
          </p:cNvCxnSpPr>
          <p:nvPr/>
        </p:nvCxnSpPr>
        <p:spPr>
          <a:xfrm>
            <a:off x="9698294" y="4138201"/>
            <a:ext cx="884902" cy="4757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49" idx="1"/>
          </p:cNvCxnSpPr>
          <p:nvPr/>
        </p:nvCxnSpPr>
        <p:spPr>
          <a:xfrm>
            <a:off x="9698294" y="4138201"/>
            <a:ext cx="88889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45" idx="1"/>
          </p:cNvCxnSpPr>
          <p:nvPr/>
        </p:nvCxnSpPr>
        <p:spPr>
          <a:xfrm flipV="1">
            <a:off x="9698294" y="3633521"/>
            <a:ext cx="885206" cy="5046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85F3E7-779D-4896-ADFB-0B3015773540}"/>
              </a:ext>
            </a:extLst>
          </p:cNvPr>
          <p:cNvCxnSpPr>
            <a:cxnSpLocks/>
            <a:stCxn id="35" idx="3"/>
            <a:endCxn id="32" idx="2"/>
          </p:cNvCxnSpPr>
          <p:nvPr/>
        </p:nvCxnSpPr>
        <p:spPr>
          <a:xfrm flipV="1">
            <a:off x="6566718" y="4112111"/>
            <a:ext cx="457200" cy="37713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5ACB6F7-55E6-48B6-9EF1-2DB5EEFD6530}"/>
              </a:ext>
            </a:extLst>
          </p:cNvPr>
          <p:cNvCxnSpPr>
            <a:stCxn id="45" idx="3"/>
            <a:endCxn id="49" idx="3"/>
          </p:cNvCxnSpPr>
          <p:nvPr/>
        </p:nvCxnSpPr>
        <p:spPr>
          <a:xfrm>
            <a:off x="11497900" y="3633521"/>
            <a:ext cx="3690" cy="504680"/>
          </a:xfrm>
          <a:prstGeom prst="curvedConnector3">
            <a:avLst>
              <a:gd name="adj1" fmla="val 6295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66000E7-05B4-4B97-B462-D2D50A2EBEF4}"/>
              </a:ext>
            </a:extLst>
          </p:cNvPr>
          <p:cNvCxnSpPr>
            <a:cxnSpLocks/>
            <a:stCxn id="49" idx="3"/>
            <a:endCxn id="46" idx="3"/>
          </p:cNvCxnSpPr>
          <p:nvPr/>
        </p:nvCxnSpPr>
        <p:spPr>
          <a:xfrm>
            <a:off x="11501590" y="4138201"/>
            <a:ext cx="12700" cy="481160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8608540-4407-40E0-B15B-D80E3007A270}"/>
              </a:ext>
            </a:extLst>
          </p:cNvPr>
          <p:cNvCxnSpPr>
            <a:cxnSpLocks/>
            <a:stCxn id="45" idx="3"/>
            <a:endCxn id="46" idx="3"/>
          </p:cNvCxnSpPr>
          <p:nvPr/>
        </p:nvCxnSpPr>
        <p:spPr>
          <a:xfrm>
            <a:off x="11497900" y="3633521"/>
            <a:ext cx="3690" cy="985840"/>
          </a:xfrm>
          <a:prstGeom prst="curvedConnector3">
            <a:avLst>
              <a:gd name="adj1" fmla="val 9650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rel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447800"/>
            <a:ext cx="7315200" cy="2948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5600" y="4437112"/>
            <a:ext cx="12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[xkcd.com]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5055E-2B1A-49CC-955D-67A8AA05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5655-F19A-4A1A-B009-8646D8456A8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1CE7-3ECD-47B5-9896-77CADDD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47F-379C-4E10-9258-8006D0F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67F3-C143-470A-8812-9D5553DC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general, we want to be careful to avoid a causal interpretation of observational data. </a:t>
            </a:r>
          </a:p>
          <a:p>
            <a:pPr lvl="1"/>
            <a:r>
              <a:rPr lang="en-US" dirty="0"/>
              <a:t>E.g., variables X and Y are “associated”. </a:t>
            </a:r>
          </a:p>
          <a:p>
            <a:pPr lvl="1"/>
            <a:r>
              <a:rPr lang="en-US" dirty="0"/>
              <a:t>Don’t assume that adding more X will yield more Y.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Causality is never established the by the choice of a statistic or the significance of an effect, it depends on the research design and adequately controlling confounding factors.</a:t>
            </a:r>
          </a:p>
          <a:p>
            <a:pPr lvl="1"/>
            <a:r>
              <a:rPr lang="en-US" dirty="0"/>
              <a:t>Which is why we like randomized clinical trials so much!</a:t>
            </a:r>
          </a:p>
          <a:p>
            <a:pPr lvl="1"/>
            <a:r>
              <a:rPr lang="en-US" dirty="0"/>
              <a:t>But RCTs are also not the only tool for establishing causal relationships. </a:t>
            </a:r>
          </a:p>
          <a:p>
            <a:pPr lvl="1"/>
            <a:r>
              <a:rPr lang="en-US" dirty="0"/>
              <a:t>And RCTs can be very incorrect/misleading if poorly designed.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3814-D4D5-43EF-850A-7F018A64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AA73D-AF71-41DD-821C-1386BFFC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9523</TotalTime>
  <Words>590</Words>
  <Application>Microsoft Office PowerPoint</Application>
  <PresentationFormat>Widescreen</PresentationFormat>
  <Paragraphs>93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Research Design and Analysis: Causation and Association</vt:lpstr>
      <vt:lpstr>Correlation and Causation</vt:lpstr>
      <vt:lpstr>Different Types of Associations</vt:lpstr>
      <vt:lpstr>Multi-variable Regression</vt:lpstr>
      <vt:lpstr>Multi-variable Regression</vt:lpstr>
      <vt:lpstr>Multi-variable Regression</vt:lpstr>
      <vt:lpstr>PowerPoint Presentation</vt:lpstr>
      <vt:lpstr>Correlation and Causation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438</cp:revision>
  <dcterms:created xsi:type="dcterms:W3CDTF">2020-09-05T16:34:05Z</dcterms:created>
  <dcterms:modified xsi:type="dcterms:W3CDTF">2021-01-15T20:43:59Z</dcterms:modified>
</cp:coreProperties>
</file>