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83" r:id="rId3"/>
    <p:sldId id="399" r:id="rId4"/>
    <p:sldId id="405" r:id="rId5"/>
    <p:sldId id="384" r:id="rId6"/>
    <p:sldId id="385" r:id="rId7"/>
    <p:sldId id="404" r:id="rId8"/>
    <p:sldId id="400" r:id="rId9"/>
    <p:sldId id="401" r:id="rId10"/>
    <p:sldId id="402" r:id="rId11"/>
    <p:sldId id="406" r:id="rId12"/>
    <p:sldId id="407" r:id="rId13"/>
    <p:sldId id="389" r:id="rId14"/>
    <p:sldId id="403" r:id="rId15"/>
    <p:sldId id="40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1A1A1A"/>
    <a:srgbClr val="3D9CCC"/>
    <a:srgbClr val="FF7B71"/>
    <a:srgbClr val="000000"/>
    <a:srgbClr val="29AF8C"/>
    <a:srgbClr val="00C3C8"/>
    <a:srgbClr val="333333"/>
    <a:srgbClr val="3391AE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021" autoAdjust="0"/>
  </p:normalViewPr>
  <p:slideViewPr>
    <p:cSldViewPr snapToGrid="0">
      <p:cViewPr varScale="1">
        <p:scale>
          <a:sx n="96" d="100"/>
          <a:sy n="96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41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3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84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9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1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35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4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98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94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72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14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3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E240-A3EF-4ED7-A09D-455711BD5A83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09C0-FDD4-41FC-8E12-0ECD5CE3CB8A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F77-91EE-4F17-BC1E-65DDE86EE0CE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0FD-71B6-43F8-917F-30F36026FF93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23FB-6DEB-46A3-898D-949930D038CE}" type="datetime1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5671-A076-4B35-9253-3E3A44FE1B50}" type="datetime1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F110-AEB6-45DE-B292-4D540EAF969C}" type="datetime1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1A19-54A8-4C56-88FA-30453BD8B278}" type="datetime1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E026-1BF6-4028-A4BD-B491AF1796A9}" type="datetime1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C1D7-0E4D-41EF-A648-63A5F1D1F4DF}" type="datetime1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6142-6351-49D7-B7D0-B5AB41056D26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Regression with a Categorical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848-C385-4697-BE87-22F11B3E3C41}" type="datetime1">
              <a:rPr lang="en-US" smtClean="0"/>
              <a:t>1/27/2021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8769"/>
          </a:xfrm>
        </p:spPr>
        <p:txBody>
          <a:bodyPr/>
          <a:lstStyle/>
          <a:p>
            <a:r>
              <a:rPr lang="en-US" dirty="0"/>
              <a:t>Error Under the Alternative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479458" y="1373894"/>
                <a:ext cx="3529782" cy="50406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79458" y="1373894"/>
                <a:ext cx="3529782" cy="50406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/>
              <p:cNvSpPr txBox="1">
                <a:spLocks/>
              </p:cNvSpPr>
              <p:nvPr/>
            </p:nvSpPr>
            <p:spPr>
              <a:xfrm>
                <a:off x="6479457" y="5606080"/>
                <a:ext cx="4188543" cy="5593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=591+14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57" y="5606080"/>
                <a:ext cx="4188543" cy="5593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631405" y="2578079"/>
                <a:ext cx="1722395" cy="808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405" y="2578079"/>
                <a:ext cx="1722395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urved Connector 4"/>
          <p:cNvCxnSpPr>
            <a:stCxn id="4" idx="2"/>
            <a:endCxn id="13" idx="0"/>
          </p:cNvCxnSpPr>
          <p:nvPr/>
        </p:nvCxnSpPr>
        <p:spPr>
          <a:xfrm rot="5400000">
            <a:off x="7410900" y="1741534"/>
            <a:ext cx="697022" cy="9698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13" idx="3"/>
            <a:endCxn id="14" idx="0"/>
          </p:cNvCxnSpPr>
          <p:nvPr/>
        </p:nvCxnSpPr>
        <p:spPr>
          <a:xfrm>
            <a:off x="7986077" y="2932036"/>
            <a:ext cx="142539" cy="10506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4" idx="2"/>
            <a:endCxn id="8" idx="0"/>
          </p:cNvCxnSpPr>
          <p:nvPr/>
        </p:nvCxnSpPr>
        <p:spPr>
          <a:xfrm rot="16200000" flipH="1">
            <a:off x="7888973" y="4921324"/>
            <a:ext cx="924398" cy="4451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62867" y="2574983"/>
                <a:ext cx="1423210" cy="714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867" y="2574983"/>
                <a:ext cx="1423210" cy="7141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62867" y="3982708"/>
                <a:ext cx="3131498" cy="698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605+577 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=591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867" y="3982708"/>
                <a:ext cx="3131498" cy="6989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DF6332-F46E-4F98-8D89-221D95FF49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Content Placeholder 6">
                <a:extLst>
                  <a:ext uri="{FF2B5EF4-FFF2-40B4-BE49-F238E27FC236}">
                    <a16:creationId xmlns:a16="http://schemas.microsoft.com/office/drawing/2014/main" id="{D79808E9-9952-4C53-AC2B-8DB4404C34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44037739"/>
                  </p:ext>
                </p:extLst>
              </p:nvPr>
            </p:nvGraphicFramePr>
            <p:xfrm>
              <a:off x="248478" y="1373894"/>
              <a:ext cx="5827857" cy="53158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2551">
                      <a:extLst>
                        <a:ext uri="{9D8B030D-6E8A-4147-A177-3AD203B41FA5}">
                          <a16:colId xmlns:a16="http://schemas.microsoft.com/office/drawing/2014/main" val="1656743320"/>
                        </a:ext>
                      </a:extLst>
                    </a:gridCol>
                    <a:gridCol w="832551">
                      <a:extLst>
                        <a:ext uri="{9D8B030D-6E8A-4147-A177-3AD203B41FA5}">
                          <a16:colId xmlns:a16="http://schemas.microsoft.com/office/drawing/2014/main" val="3292088974"/>
                        </a:ext>
                      </a:extLst>
                    </a:gridCol>
                    <a:gridCol w="832551">
                      <a:extLst>
                        <a:ext uri="{9D8B030D-6E8A-4147-A177-3AD203B41FA5}">
                          <a16:colId xmlns:a16="http://schemas.microsoft.com/office/drawing/2014/main" val="3934472060"/>
                        </a:ext>
                      </a:extLst>
                    </a:gridCol>
                    <a:gridCol w="832551">
                      <a:extLst>
                        <a:ext uri="{9D8B030D-6E8A-4147-A177-3AD203B41FA5}">
                          <a16:colId xmlns:a16="http://schemas.microsoft.com/office/drawing/2014/main" val="216212195"/>
                        </a:ext>
                      </a:extLst>
                    </a:gridCol>
                    <a:gridCol w="832551">
                      <a:extLst>
                        <a:ext uri="{9D8B030D-6E8A-4147-A177-3AD203B41FA5}">
                          <a16:colId xmlns:a16="http://schemas.microsoft.com/office/drawing/2014/main" val="3990455921"/>
                        </a:ext>
                      </a:extLst>
                    </a:gridCol>
                    <a:gridCol w="832551">
                      <a:extLst>
                        <a:ext uri="{9D8B030D-6E8A-4147-A177-3AD203B41FA5}">
                          <a16:colId xmlns:a16="http://schemas.microsoft.com/office/drawing/2014/main" val="1257797985"/>
                        </a:ext>
                      </a:extLst>
                    </a:gridCol>
                    <a:gridCol w="832551">
                      <a:extLst>
                        <a:ext uri="{9D8B030D-6E8A-4147-A177-3AD203B41FA5}">
                          <a16:colId xmlns:a16="http://schemas.microsoft.com/office/drawing/2014/main" val="3528653587"/>
                        </a:ext>
                      </a:extLst>
                    </a:gridCol>
                  </a:tblGrid>
                  <a:tr h="2497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Student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Group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X</a:t>
                          </a:r>
                          <a:r>
                            <a:rPr lang="en-US" sz="1400" baseline="-25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400" b="1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14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𝒂𝒊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4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baseline="0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baseline="0" smtClean="0">
                                        <a:latin typeface="Cambria Math" panose="02040503050406030204" pitchFamily="18" charset="0"/>
                                      </a:rPr>
                                      <m:t>𝒂𝒊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 baseline="0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baseline="0" smtClean="0">
                                        <a:latin typeface="Cambria Math" panose="02040503050406030204" pitchFamily="18" charset="0"/>
                                      </a:rPr>
                                      <m:t>𝒂𝒊</m:t>
                                    </m:r>
                                  </m:sub>
                                  <m:sup>
                                    <m:r>
                                      <a:rPr lang="en-US" sz="1400" b="1" i="1" baseline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488157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73196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2025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22898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3025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802165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5779997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99315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451558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9844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247236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71470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36256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6120356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8929529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2183123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1365159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1089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814990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12899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215547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89508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10779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298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Content Placeholder 6">
                <a:extLst>
                  <a:ext uri="{FF2B5EF4-FFF2-40B4-BE49-F238E27FC236}">
                    <a16:creationId xmlns:a16="http://schemas.microsoft.com/office/drawing/2014/main" id="{D79808E9-9952-4C53-AC2B-8DB4404C34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44037739"/>
                  </p:ext>
                </p:extLst>
              </p:nvPr>
            </p:nvGraphicFramePr>
            <p:xfrm>
              <a:off x="248478" y="1373894"/>
              <a:ext cx="5827857" cy="53158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2551">
                      <a:extLst>
                        <a:ext uri="{9D8B030D-6E8A-4147-A177-3AD203B41FA5}">
                          <a16:colId xmlns:a16="http://schemas.microsoft.com/office/drawing/2014/main" val="1656743320"/>
                        </a:ext>
                      </a:extLst>
                    </a:gridCol>
                    <a:gridCol w="832551">
                      <a:extLst>
                        <a:ext uri="{9D8B030D-6E8A-4147-A177-3AD203B41FA5}">
                          <a16:colId xmlns:a16="http://schemas.microsoft.com/office/drawing/2014/main" val="3292088974"/>
                        </a:ext>
                      </a:extLst>
                    </a:gridCol>
                    <a:gridCol w="832551">
                      <a:extLst>
                        <a:ext uri="{9D8B030D-6E8A-4147-A177-3AD203B41FA5}">
                          <a16:colId xmlns:a16="http://schemas.microsoft.com/office/drawing/2014/main" val="3934472060"/>
                        </a:ext>
                      </a:extLst>
                    </a:gridCol>
                    <a:gridCol w="832551">
                      <a:extLst>
                        <a:ext uri="{9D8B030D-6E8A-4147-A177-3AD203B41FA5}">
                          <a16:colId xmlns:a16="http://schemas.microsoft.com/office/drawing/2014/main" val="216212195"/>
                        </a:ext>
                      </a:extLst>
                    </a:gridCol>
                    <a:gridCol w="832551">
                      <a:extLst>
                        <a:ext uri="{9D8B030D-6E8A-4147-A177-3AD203B41FA5}">
                          <a16:colId xmlns:a16="http://schemas.microsoft.com/office/drawing/2014/main" val="3990455921"/>
                        </a:ext>
                      </a:extLst>
                    </a:gridCol>
                    <a:gridCol w="832551">
                      <a:extLst>
                        <a:ext uri="{9D8B030D-6E8A-4147-A177-3AD203B41FA5}">
                          <a16:colId xmlns:a16="http://schemas.microsoft.com/office/drawing/2014/main" val="1257797985"/>
                        </a:ext>
                      </a:extLst>
                    </a:gridCol>
                    <a:gridCol w="832551">
                      <a:extLst>
                        <a:ext uri="{9D8B030D-6E8A-4147-A177-3AD203B41FA5}">
                          <a16:colId xmlns:a16="http://schemas.microsoft.com/office/drawing/2014/main" val="3528653587"/>
                        </a:ext>
                      </a:extLst>
                    </a:gridCol>
                  </a:tblGrid>
                  <a:tr h="320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Student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Group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X</a:t>
                          </a:r>
                          <a:r>
                            <a:rPr lang="en-US" sz="1400" baseline="-25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00000" t="-3774" r="-202190" b="-15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503676" t="-3774" r="-103676" b="-15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599270" t="-3774" r="-2920" b="-1556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88157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73196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2025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22898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3025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802165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5779997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99315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451558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9844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247236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71470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36256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6120356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8929529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2183123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1365159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1089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814990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12899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215547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89508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10779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2986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455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Best Fit Regression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5289D-8BDB-4053-B0B0-B73DA535B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543" y="1690688"/>
            <a:ext cx="4352544" cy="4352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CD9C740B-5188-43E1-8F9E-2C4730A247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16328" y="1690688"/>
                <a:ext cx="4188543" cy="1325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dirty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Contrast Codes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=591+14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=0.196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CD9C740B-5188-43E1-8F9E-2C4730A24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328" y="1690688"/>
                <a:ext cx="4188543" cy="1325562"/>
              </a:xfrm>
              <a:prstGeom prst="rect">
                <a:avLst/>
              </a:prstGeom>
              <a:blipFill>
                <a:blip r:embed="rId4"/>
                <a:stretch>
                  <a:fillRect l="-3057" t="-7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19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Best Fit Regression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5289D-8BDB-4053-B0B0-B73DA535B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543" y="1690688"/>
            <a:ext cx="4352544" cy="4352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CD9C740B-5188-43E1-8F9E-2C4730A247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16328" y="1690688"/>
                <a:ext cx="4188543" cy="1325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dirty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Contrast Codes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=591+14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=0.196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CD9C740B-5188-43E1-8F9E-2C4730A24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328" y="1690688"/>
                <a:ext cx="4188543" cy="1325562"/>
              </a:xfrm>
              <a:prstGeom prst="rect">
                <a:avLst/>
              </a:prstGeom>
              <a:blipFill>
                <a:blip r:embed="rId4"/>
                <a:stretch>
                  <a:fillRect l="-3057" t="-7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E35972D-0A94-4631-BE49-769A868FCE8E}"/>
              </a:ext>
            </a:extLst>
          </p:cNvPr>
          <p:cNvSpPr txBox="1"/>
          <p:nvPr/>
        </p:nvSpPr>
        <p:spPr>
          <a:xfrm>
            <a:off x="2196547" y="5367131"/>
            <a:ext cx="27603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8788A-ECA7-418C-8DF2-E9D0440ECE19}"/>
              </a:ext>
            </a:extLst>
          </p:cNvPr>
          <p:cNvSpPr txBox="1"/>
          <p:nvPr/>
        </p:nvSpPr>
        <p:spPr>
          <a:xfrm>
            <a:off x="3655566" y="5367131"/>
            <a:ext cx="41229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0.5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2E4BA-CFBA-43AC-B9DC-8EA604E54CC7}"/>
              </a:ext>
            </a:extLst>
          </p:cNvPr>
          <p:cNvSpPr txBox="1"/>
          <p:nvPr/>
        </p:nvSpPr>
        <p:spPr>
          <a:xfrm>
            <a:off x="5201143" y="5367130"/>
            <a:ext cx="41229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1.0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270401-2841-4609-A856-2A02AA50ACFF}"/>
              </a:ext>
            </a:extLst>
          </p:cNvPr>
          <p:cNvSpPr txBox="1"/>
          <p:nvPr/>
        </p:nvSpPr>
        <p:spPr>
          <a:xfrm>
            <a:off x="4542134" y="5361991"/>
            <a:ext cx="1847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F05F2D-D449-423D-9542-FE08BF3B4FF3}"/>
              </a:ext>
            </a:extLst>
          </p:cNvPr>
          <p:cNvSpPr txBox="1"/>
          <p:nvPr/>
        </p:nvSpPr>
        <p:spPr>
          <a:xfrm>
            <a:off x="2958813" y="5376731"/>
            <a:ext cx="2760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129B3903-E00D-46FE-97F7-2DAB07C285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16328" y="3429000"/>
                <a:ext cx="4188543" cy="1325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Treatment Codes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577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28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=0.196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129B3903-E00D-46FE-97F7-2DAB07C28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328" y="3429000"/>
                <a:ext cx="4188543" cy="1325562"/>
              </a:xfrm>
              <a:prstGeom prst="rect">
                <a:avLst/>
              </a:prstGeom>
              <a:blipFill>
                <a:blip r:embed="rId5"/>
                <a:stretch>
                  <a:fillRect l="-3057" t="-8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FCF7EB-5AF0-4E21-9BD9-B3BD43FEB551}"/>
                  </a:ext>
                </a:extLst>
              </p:cNvPr>
              <p:cNvSpPr txBox="1"/>
              <p:nvPr/>
            </p:nvSpPr>
            <p:spPr>
              <a:xfrm>
                <a:off x="6516328" y="5147095"/>
                <a:ext cx="48374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*Note that the parameter estimates change, but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values stay the same.*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FCF7EB-5AF0-4E21-9BD9-B3BD43FEB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328" y="5147095"/>
                <a:ext cx="4837472" cy="707886"/>
              </a:xfrm>
              <a:prstGeom prst="rect">
                <a:avLst/>
              </a:prstGeom>
              <a:blipFill>
                <a:blip r:embed="rId6"/>
                <a:stretch>
                  <a:fillRect l="-1385" t="-4310" r="-1008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724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Inferences about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practice, we get statistical programs to obtain these parameters estimates for us.</a:t>
            </a:r>
          </a:p>
          <a:p>
            <a:pPr lvl="1"/>
            <a:r>
              <a:rPr lang="en-US" dirty="0"/>
              <a:t>However, it is important to understand how these parameter estimates are obtained and how we should interpret them based on the coding of our variables.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0889F2-BDAD-4AB1-8C62-4A5BBBF8E51C}"/>
                  </a:ext>
                </a:extLst>
              </p:cNvPr>
              <p:cNvSpPr txBox="1"/>
              <p:nvPr/>
            </p:nvSpPr>
            <p:spPr>
              <a:xfrm>
                <a:off x="838200" y="4432851"/>
                <a:ext cx="7661328" cy="1129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𝐸𝑓𝑓𝑒𝑐𝑡</m:t>
                          </m:r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𝑆𝑖𝑧𝑒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𝑆𝑎𝑚𝑝𝑙𝑖𝑛𝑔</m:t>
                          </m:r>
                          <m:r>
                            <a:rPr lang="en-US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𝑉𝑎𝑟𝑖𝑎𝑏𝑖𝑙𝑖𝑡𝑦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0889F2-BDAD-4AB1-8C62-4A5BBBF8E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32851"/>
                <a:ext cx="7661328" cy="11291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A429D75-C7B9-4400-A390-87DE64D18243}"/>
              </a:ext>
            </a:extLst>
          </p:cNvPr>
          <p:cNvSpPr txBox="1"/>
          <p:nvPr/>
        </p:nvSpPr>
        <p:spPr>
          <a:xfrm>
            <a:off x="8820125" y="4638676"/>
            <a:ext cx="25336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will get a t-value for the slope and the intercept.</a:t>
            </a:r>
          </a:p>
        </p:txBody>
      </p:sp>
    </p:spTree>
    <p:extLst>
      <p:ext uri="{BB962C8B-B14F-4D97-AF65-F5344CB8AC3E}">
        <p14:creationId xmlns:p14="http://schemas.microsoft.com/office/powerpoint/2010/main" val="1911516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t-test versus “the t-test”?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Often, especially in undergraduate courses, ‘ the t-test’ might be taught as a specific test *only* for comparing two group-means. </a:t>
            </a:r>
          </a:p>
          <a:p>
            <a:pPr lvl="1"/>
            <a:r>
              <a:rPr lang="en-US" dirty="0"/>
              <a:t>Either implicitly or explicitly, students learn that t-tests are some thing different and distinct from regression.</a:t>
            </a:r>
          </a:p>
          <a:p>
            <a:endParaRPr lang="en-US" b="1" dirty="0"/>
          </a:p>
          <a:p>
            <a:r>
              <a:rPr lang="en-US" dirty="0"/>
              <a:t>In reality, the “</a:t>
            </a:r>
            <a:r>
              <a:rPr lang="en-US" b="1" dirty="0">
                <a:solidFill>
                  <a:schemeClr val="accent3"/>
                </a:solidFill>
              </a:rPr>
              <a:t>independent samples t-test</a:t>
            </a:r>
            <a:r>
              <a:rPr lang="en-US" dirty="0"/>
              <a:t>” is just a special case general linear model.</a:t>
            </a:r>
          </a:p>
          <a:p>
            <a:pPr lvl="1"/>
            <a:r>
              <a:rPr lang="en-US" dirty="0"/>
              <a:t>We can conduct a t-test for an intercept,</a:t>
            </a:r>
          </a:p>
          <a:p>
            <a:pPr lvl="1"/>
            <a:r>
              <a:rPr lang="en-US" dirty="0"/>
              <a:t>for the slope of a continuous variable,</a:t>
            </a:r>
          </a:p>
          <a:p>
            <a:pPr lvl="1"/>
            <a:r>
              <a:rPr lang="en-US" dirty="0"/>
              <a:t>for the slope of a categorical variable (i.e., difference between group-means).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28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7006252-BEFD-4759-A754-353BA547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626" y="3240518"/>
            <a:ext cx="3628329" cy="2651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Samples t-Test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49CA7-4B32-4585-B990-06FFC9C78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85" y="3240518"/>
            <a:ext cx="3404473" cy="265176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004DE36-96CD-4919-A54C-1D6970CE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Given the same data in </a:t>
            </a:r>
            <a:r>
              <a:rPr lang="en-US" dirty="0" err="1"/>
              <a:t>Jamovi</a:t>
            </a:r>
            <a:r>
              <a:rPr lang="en-US" dirty="0"/>
              <a:t>, we can test this hypothesis the same way in two different menus: </a:t>
            </a:r>
          </a:p>
          <a:p>
            <a:pPr lvl="1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B31944-E1BF-4854-A29D-AF8AD9B91298}"/>
              </a:ext>
            </a:extLst>
          </p:cNvPr>
          <p:cNvSpPr txBox="1"/>
          <p:nvPr/>
        </p:nvSpPr>
        <p:spPr>
          <a:xfrm>
            <a:off x="3835626" y="2826521"/>
            <a:ext cx="266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Under the Regression tab: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BC78A87-A98C-429C-B735-B2C1F9FB4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163" y="3240520"/>
            <a:ext cx="4265874" cy="26517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60F7690-B4BA-43AB-8080-5135580E52C5}"/>
              </a:ext>
            </a:extLst>
          </p:cNvPr>
          <p:cNvSpPr txBox="1"/>
          <p:nvPr/>
        </p:nvSpPr>
        <p:spPr>
          <a:xfrm>
            <a:off x="7689574" y="2833637"/>
            <a:ext cx="219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Under the T-Test tab: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273CD0-FCFA-4BEA-BAAA-A31A398642F5}"/>
              </a:ext>
            </a:extLst>
          </p:cNvPr>
          <p:cNvSpPr/>
          <p:nvPr/>
        </p:nvSpPr>
        <p:spPr>
          <a:xfrm>
            <a:off x="5923721" y="5347252"/>
            <a:ext cx="954157" cy="26835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412367-94E6-43CE-A687-A3EB955E3791}"/>
              </a:ext>
            </a:extLst>
          </p:cNvPr>
          <p:cNvSpPr/>
          <p:nvPr/>
        </p:nvSpPr>
        <p:spPr>
          <a:xfrm>
            <a:off x="9167191" y="4267425"/>
            <a:ext cx="1646583" cy="26835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1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Thus far, we have looked at the relationships between </a:t>
            </a:r>
            <a:r>
              <a:rPr lang="en-US" b="1" dirty="0">
                <a:solidFill>
                  <a:schemeClr val="accent3"/>
                </a:solidFill>
              </a:rPr>
              <a:t>continuous</a:t>
            </a:r>
            <a:r>
              <a:rPr lang="en-US" dirty="0"/>
              <a:t> predictor variables (X’s) and </a:t>
            </a:r>
            <a:r>
              <a:rPr lang="en-US" b="1" dirty="0">
                <a:solidFill>
                  <a:schemeClr val="accent3"/>
                </a:solidFill>
              </a:rPr>
              <a:t>continuous</a:t>
            </a:r>
            <a:r>
              <a:rPr lang="en-US" dirty="0"/>
              <a:t> outcome variables (Y’s).</a:t>
            </a:r>
          </a:p>
          <a:p>
            <a:endParaRPr lang="en-US" dirty="0"/>
          </a:p>
          <a:p>
            <a:r>
              <a:rPr lang="en-US" dirty="0"/>
              <a:t>Now, we will shift our focus to </a:t>
            </a:r>
            <a:r>
              <a:rPr lang="en-US" b="1" dirty="0">
                <a:solidFill>
                  <a:schemeClr val="accent2"/>
                </a:solidFill>
              </a:rPr>
              <a:t>categorical</a:t>
            </a:r>
            <a:r>
              <a:rPr lang="en-US" dirty="0"/>
              <a:t> predictors (X’s) and </a:t>
            </a:r>
            <a:r>
              <a:rPr lang="en-US" b="1" dirty="0">
                <a:solidFill>
                  <a:schemeClr val="accent3"/>
                </a:solidFill>
              </a:rPr>
              <a:t>continuous</a:t>
            </a:r>
            <a:r>
              <a:rPr lang="en-US" dirty="0"/>
              <a:t> outcome variables (Y’s).</a:t>
            </a:r>
          </a:p>
          <a:p>
            <a:pPr lvl="1"/>
            <a:r>
              <a:rPr lang="en-US" dirty="0"/>
              <a:t>Categorical predictors can be “natural” groupings (e.g., a cohort study) or could be experimental groupings (e.g., a randomized controlled trial).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Categorical variables can also be “made” by breaking continuous variables into groups. </a:t>
            </a:r>
            <a:r>
              <a:rPr lang="en-US" b="1" dirty="0">
                <a:solidFill>
                  <a:schemeClr val="accent5"/>
                </a:solidFill>
              </a:rPr>
              <a:t>However</a:t>
            </a:r>
            <a:r>
              <a:rPr lang="en-US" dirty="0"/>
              <a:t>, breaking a continuous variable into a categorical variable is generally a bad practice and has a negative effect on statistical power.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8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with Categorical Predictors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838200" y="1373894"/>
          <a:ext cx="3704304" cy="525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768">
                  <a:extLst>
                    <a:ext uri="{9D8B030D-6E8A-4147-A177-3AD203B41FA5}">
                      <a16:colId xmlns:a16="http://schemas.microsoft.com/office/drawing/2014/main" val="1656743320"/>
                    </a:ext>
                  </a:extLst>
                </a:gridCol>
                <a:gridCol w="1234768">
                  <a:extLst>
                    <a:ext uri="{9D8B030D-6E8A-4147-A177-3AD203B41FA5}">
                      <a16:colId xmlns:a16="http://schemas.microsoft.com/office/drawing/2014/main" val="3292088974"/>
                    </a:ext>
                  </a:extLst>
                </a:gridCol>
                <a:gridCol w="1234768">
                  <a:extLst>
                    <a:ext uri="{9D8B030D-6E8A-4147-A177-3AD203B41FA5}">
                      <a16:colId xmlns:a16="http://schemas.microsoft.com/office/drawing/2014/main" val="3934472060"/>
                    </a:ext>
                  </a:extLst>
                </a:gridCol>
              </a:tblGrid>
              <a:tr h="2497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81574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31968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28988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02165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779997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993152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15581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98441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72361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14708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362564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20356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29529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183123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365159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814990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128994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215547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95082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107792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29860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5289D-8BDB-4053-B0B0-B73DA535B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367" y="1690688"/>
            <a:ext cx="4352544" cy="4352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8130A3-93D9-485A-A028-7792D1FD48F6}"/>
              </a:ext>
            </a:extLst>
          </p:cNvPr>
          <p:cNvSpPr txBox="1"/>
          <p:nvPr/>
        </p:nvSpPr>
        <p:spPr>
          <a:xfrm>
            <a:off x="6663671" y="5327374"/>
            <a:ext cx="939809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 Course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DDA4E-9CD2-4725-9F0C-7735D4EA6FF2}"/>
              </a:ext>
            </a:extLst>
          </p:cNvPr>
          <p:cNvSpPr txBox="1"/>
          <p:nvPr/>
        </p:nvSpPr>
        <p:spPr>
          <a:xfrm>
            <a:off x="9850311" y="5327374"/>
            <a:ext cx="689741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Course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91E83-9A0B-4376-B4EE-DB15B5283D65}"/>
              </a:ext>
            </a:extLst>
          </p:cNvPr>
          <p:cNvSpPr txBox="1"/>
          <p:nvPr/>
        </p:nvSpPr>
        <p:spPr>
          <a:xfrm>
            <a:off x="7603480" y="5327374"/>
            <a:ext cx="2243285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0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with Categorical Predictors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838200" y="1373894"/>
          <a:ext cx="3704304" cy="525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768">
                  <a:extLst>
                    <a:ext uri="{9D8B030D-6E8A-4147-A177-3AD203B41FA5}">
                      <a16:colId xmlns:a16="http://schemas.microsoft.com/office/drawing/2014/main" val="1656743320"/>
                    </a:ext>
                  </a:extLst>
                </a:gridCol>
                <a:gridCol w="1234768">
                  <a:extLst>
                    <a:ext uri="{9D8B030D-6E8A-4147-A177-3AD203B41FA5}">
                      <a16:colId xmlns:a16="http://schemas.microsoft.com/office/drawing/2014/main" val="3292088974"/>
                    </a:ext>
                  </a:extLst>
                </a:gridCol>
                <a:gridCol w="1234768">
                  <a:extLst>
                    <a:ext uri="{9D8B030D-6E8A-4147-A177-3AD203B41FA5}">
                      <a16:colId xmlns:a16="http://schemas.microsoft.com/office/drawing/2014/main" val="3934472060"/>
                    </a:ext>
                  </a:extLst>
                </a:gridCol>
              </a:tblGrid>
              <a:tr h="2497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81574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31968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28988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02165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779997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993152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15581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98441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72361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14708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362564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20356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29529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183123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365159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814990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128994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215547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95082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107792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2986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49644" y="1599483"/>
                <a:ext cx="642292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we want to test the efficacy of an SAT prep course, we would have a model comparison:</a:t>
                </a:r>
              </a:p>
              <a:p>
                <a:pPr lvl="1"/>
                <a:r>
                  <a:rPr lang="en-US" dirty="0"/>
                  <a:t>Alternative: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49644" y="1599483"/>
                <a:ext cx="6422923" cy="4351338"/>
              </a:xfrm>
              <a:blipFill>
                <a:blip r:embed="rId3"/>
                <a:stretch>
                  <a:fillRect l="-170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2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represent a categorical variable?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Contrast codes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Note this is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(the code) not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(the data).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241" r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6172200" y="1825625"/>
              <a:ext cx="5181600" cy="37084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595284">
                      <a:extLst>
                        <a:ext uri="{9D8B030D-6E8A-4147-A177-3AD203B41FA5}">
                          <a16:colId xmlns:a16="http://schemas.microsoft.com/office/drawing/2014/main" val="3934963951"/>
                        </a:ext>
                      </a:extLst>
                    </a:gridCol>
                    <a:gridCol w="995516">
                      <a:extLst>
                        <a:ext uri="{9D8B030D-6E8A-4147-A177-3AD203B41FA5}">
                          <a16:colId xmlns:a16="http://schemas.microsoft.com/office/drawing/2014/main" val="3396272768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31563839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2540824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Group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2413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Smoker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8427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Smoker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2793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Smoker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30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Smoker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305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Smoker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6766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Non-Smoker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2440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Non-Smoker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8220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Non-Smoker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2929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Non-Smoker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1416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99979471"/>
                  </p:ext>
                </p:extLst>
              </p:nvPr>
            </p:nvGraphicFramePr>
            <p:xfrm>
              <a:off x="6172200" y="1825625"/>
              <a:ext cx="5181600" cy="37084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595284">
                      <a:extLst>
                        <a:ext uri="{9D8B030D-6E8A-4147-A177-3AD203B41FA5}">
                          <a16:colId xmlns:a16="http://schemas.microsoft.com/office/drawing/2014/main" val="3934963951"/>
                        </a:ext>
                      </a:extLst>
                    </a:gridCol>
                    <a:gridCol w="995516">
                      <a:extLst>
                        <a:ext uri="{9D8B030D-6E8A-4147-A177-3AD203B41FA5}">
                          <a16:colId xmlns:a16="http://schemas.microsoft.com/office/drawing/2014/main" val="3396272768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31563839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2540824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0366" t="-8197" r="-261585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415" t="-8197" r="-102358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8197" r="-1878" b="-9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2413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Smoker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+1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+0.5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8427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Smoker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+1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+0.5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2793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Smoker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+1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+0.5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30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Smoker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+1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+0.5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305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Smoker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+1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+0.5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6766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Non-Smoker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2440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Non-Smoker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8220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Non-Smoker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2929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Non-Smoker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1416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9224-D20E-45FC-AB47-7036B7429E06}" type="datetime1">
              <a:rPr lang="en-US" smtClean="0"/>
              <a:t>1/27/2021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97950" y="5668962"/>
                <a:ext cx="1012650" cy="614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950" y="5668962"/>
                <a:ext cx="1012650" cy="614079"/>
              </a:xfrm>
              <a:prstGeom prst="rect">
                <a:avLst/>
              </a:prstGeom>
              <a:blipFill>
                <a:blip r:embed="rId5"/>
                <a:stretch>
                  <a:fillRect l="-54491" t="-115842" r="-59281" b="-16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63000" y="5668962"/>
                <a:ext cx="1153072" cy="614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5668962"/>
                <a:ext cx="1153072" cy="614079"/>
              </a:xfrm>
              <a:prstGeom prst="rect">
                <a:avLst/>
              </a:prstGeom>
              <a:blipFill>
                <a:blip r:embed="rId6"/>
                <a:stretch>
                  <a:fillRect l="-48677" t="-115842" r="-44444" b="-16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064304" y="5668962"/>
                <a:ext cx="1053685" cy="614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304" y="5668962"/>
                <a:ext cx="1053685" cy="614079"/>
              </a:xfrm>
              <a:prstGeom prst="rect">
                <a:avLst/>
              </a:prstGeom>
              <a:blipFill>
                <a:blip r:embed="rId7"/>
                <a:stretch>
                  <a:fillRect l="-51445" t="-115842" r="-58960" b="-16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85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represent a categorical variable?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Contrast codes</a:t>
            </a:r>
            <a:r>
              <a:rPr lang="en-US" dirty="0"/>
              <a:t>: the levels of our code sum to zero.</a:t>
            </a:r>
          </a:p>
          <a:p>
            <a:pPr lvl="1"/>
            <a:r>
              <a:rPr lang="en-US" dirty="0"/>
              <a:t>Equivalent to mean-centering of continuous variables.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Treatment/ ‘Dummy’ codes</a:t>
            </a:r>
            <a:r>
              <a:rPr lang="en-US" dirty="0"/>
              <a:t>: levels of the code do not sum to zero. One group is coded as zero across all levels of the code.</a:t>
            </a:r>
          </a:p>
          <a:p>
            <a:pPr lvl="1"/>
            <a:r>
              <a:rPr lang="en-US" dirty="0"/>
              <a:t>Analogous to having an interpretable 0 in your continuous variable.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6172200" y="1825625"/>
              <a:ext cx="5181600" cy="37084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595284">
                      <a:extLst>
                        <a:ext uri="{9D8B030D-6E8A-4147-A177-3AD203B41FA5}">
                          <a16:colId xmlns:a16="http://schemas.microsoft.com/office/drawing/2014/main" val="3934963951"/>
                        </a:ext>
                      </a:extLst>
                    </a:gridCol>
                    <a:gridCol w="995516">
                      <a:extLst>
                        <a:ext uri="{9D8B030D-6E8A-4147-A177-3AD203B41FA5}">
                          <a16:colId xmlns:a16="http://schemas.microsoft.com/office/drawing/2014/main" val="3396272768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31563839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2540824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Group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2413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Smoker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8427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Smoker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2793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Smoker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30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Smoker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305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Smoker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6766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Non-Smoker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2440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Non-Smoker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8220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Non-Smoker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2929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Non-Smoker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1416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6172200" y="1825625"/>
              <a:ext cx="5181600" cy="37084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595284">
                      <a:extLst>
                        <a:ext uri="{9D8B030D-6E8A-4147-A177-3AD203B41FA5}">
                          <a16:colId xmlns:a16="http://schemas.microsoft.com/office/drawing/2014/main" val="3934963951"/>
                        </a:ext>
                      </a:extLst>
                    </a:gridCol>
                    <a:gridCol w="995516">
                      <a:extLst>
                        <a:ext uri="{9D8B030D-6E8A-4147-A177-3AD203B41FA5}">
                          <a16:colId xmlns:a16="http://schemas.microsoft.com/office/drawing/2014/main" val="3396272768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31563839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2540824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366" t="-8197" r="-261585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15" t="-8197" r="-102358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8197" r="-1878" b="-9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2413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Smoker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+1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+0.5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8427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Smoker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+1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+0.5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2793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Smoker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+1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+0.5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30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Smoker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+1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+0.5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305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Smoker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+1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+0.5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6766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Non-Smoker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2440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Non-Smoker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8220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Non-Smoker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2929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Non-Smoker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1416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9224-D20E-45FC-AB47-7036B7429E06}" type="datetime1">
              <a:rPr lang="en-US" smtClean="0"/>
              <a:t>1/27/2021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8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Contrast Codes in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49644" y="1599483"/>
                <a:ext cx="642292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Let’s say that we will contrast code our x-variable</a:t>
                </a:r>
              </a:p>
              <a:p>
                <a:pPr lvl="1"/>
                <a:r>
                  <a:rPr lang="en-US" dirty="0"/>
                  <a:t>+1 = you took the course</a:t>
                </a:r>
              </a:p>
              <a:p>
                <a:pPr lvl="1"/>
                <a:r>
                  <a:rPr lang="en-US" dirty="0"/>
                  <a:t>-1 = you did not take the course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Note that in the null model we are hypothesizing there is no effect of an SAT prep course. </a:t>
                </a:r>
              </a:p>
              <a:p>
                <a:pPr lvl="1"/>
                <a:r>
                  <a:rPr lang="en-US" dirty="0"/>
                  <a:t>From the data will get an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called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Then we can 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49644" y="1599483"/>
                <a:ext cx="6422923" cy="4351338"/>
              </a:xfrm>
              <a:blipFill>
                <a:blip r:embed="rId3"/>
                <a:stretch>
                  <a:fillRect l="-1709" t="-3081" r="-1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5289D-8BDB-4053-B0B0-B73DA535B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05" y="1690688"/>
            <a:ext cx="4352544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8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8769"/>
          </a:xfrm>
        </p:spPr>
        <p:txBody>
          <a:bodyPr/>
          <a:lstStyle/>
          <a:p>
            <a:r>
              <a:rPr lang="en-US" dirty="0"/>
              <a:t>Error Under the Null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565556584"/>
                  </p:ext>
                </p:extLst>
              </p:nvPr>
            </p:nvGraphicFramePr>
            <p:xfrm>
              <a:off x="268362" y="1373894"/>
              <a:ext cx="5807970" cy="53158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9710">
                      <a:extLst>
                        <a:ext uri="{9D8B030D-6E8A-4147-A177-3AD203B41FA5}">
                          <a16:colId xmlns:a16="http://schemas.microsoft.com/office/drawing/2014/main" val="1656743320"/>
                        </a:ext>
                      </a:extLst>
                    </a:gridCol>
                    <a:gridCol w="829710">
                      <a:extLst>
                        <a:ext uri="{9D8B030D-6E8A-4147-A177-3AD203B41FA5}">
                          <a16:colId xmlns:a16="http://schemas.microsoft.com/office/drawing/2014/main" val="3292088974"/>
                        </a:ext>
                      </a:extLst>
                    </a:gridCol>
                    <a:gridCol w="829710">
                      <a:extLst>
                        <a:ext uri="{9D8B030D-6E8A-4147-A177-3AD203B41FA5}">
                          <a16:colId xmlns:a16="http://schemas.microsoft.com/office/drawing/2014/main" val="3934472060"/>
                        </a:ext>
                      </a:extLst>
                    </a:gridCol>
                    <a:gridCol w="829710">
                      <a:extLst>
                        <a:ext uri="{9D8B030D-6E8A-4147-A177-3AD203B41FA5}">
                          <a16:colId xmlns:a16="http://schemas.microsoft.com/office/drawing/2014/main" val="216212195"/>
                        </a:ext>
                      </a:extLst>
                    </a:gridCol>
                    <a:gridCol w="829710">
                      <a:extLst>
                        <a:ext uri="{9D8B030D-6E8A-4147-A177-3AD203B41FA5}">
                          <a16:colId xmlns:a16="http://schemas.microsoft.com/office/drawing/2014/main" val="3990455921"/>
                        </a:ext>
                      </a:extLst>
                    </a:gridCol>
                    <a:gridCol w="829710">
                      <a:extLst>
                        <a:ext uri="{9D8B030D-6E8A-4147-A177-3AD203B41FA5}">
                          <a16:colId xmlns:a16="http://schemas.microsoft.com/office/drawing/2014/main" val="1257797985"/>
                        </a:ext>
                      </a:extLst>
                    </a:gridCol>
                    <a:gridCol w="829710">
                      <a:extLst>
                        <a:ext uri="{9D8B030D-6E8A-4147-A177-3AD203B41FA5}">
                          <a16:colId xmlns:a16="http://schemas.microsoft.com/office/drawing/2014/main" val="3528653587"/>
                        </a:ext>
                      </a:extLst>
                    </a:gridCol>
                  </a:tblGrid>
                  <a:tr h="2497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Student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Group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X</a:t>
                          </a:r>
                          <a:r>
                            <a:rPr lang="en-US" sz="1400" baseline="-25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400" b="1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14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𝒄𝒊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4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baseline="0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baseline="0" smtClean="0">
                                        <a:latin typeface="Cambria Math" panose="02040503050406030204" pitchFamily="18" charset="0"/>
                                      </a:rPr>
                                      <m:t>𝒄𝒊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 baseline="0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baseline="0" smtClean="0">
                                        <a:latin typeface="Cambria Math" panose="02040503050406030204" pitchFamily="18" charset="0"/>
                                      </a:rPr>
                                      <m:t>𝒄𝒊</m:t>
                                    </m:r>
                                  </m:sub>
                                  <m:sup>
                                    <m:r>
                                      <a:rPr lang="en-US" sz="1400" b="1" i="1" baseline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488157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73196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22898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4761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802165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5779997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99315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451558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9844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2401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247236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71470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36256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6120356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3721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8929529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2183123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1365159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814990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12899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215547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3721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89508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10779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298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565556584"/>
                  </p:ext>
                </p:extLst>
              </p:nvPr>
            </p:nvGraphicFramePr>
            <p:xfrm>
              <a:off x="268362" y="1373894"/>
              <a:ext cx="5807970" cy="53158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9710">
                      <a:extLst>
                        <a:ext uri="{9D8B030D-6E8A-4147-A177-3AD203B41FA5}">
                          <a16:colId xmlns:a16="http://schemas.microsoft.com/office/drawing/2014/main" val="1656743320"/>
                        </a:ext>
                      </a:extLst>
                    </a:gridCol>
                    <a:gridCol w="829710">
                      <a:extLst>
                        <a:ext uri="{9D8B030D-6E8A-4147-A177-3AD203B41FA5}">
                          <a16:colId xmlns:a16="http://schemas.microsoft.com/office/drawing/2014/main" val="3292088974"/>
                        </a:ext>
                      </a:extLst>
                    </a:gridCol>
                    <a:gridCol w="829710">
                      <a:extLst>
                        <a:ext uri="{9D8B030D-6E8A-4147-A177-3AD203B41FA5}">
                          <a16:colId xmlns:a16="http://schemas.microsoft.com/office/drawing/2014/main" val="3934472060"/>
                        </a:ext>
                      </a:extLst>
                    </a:gridCol>
                    <a:gridCol w="829710">
                      <a:extLst>
                        <a:ext uri="{9D8B030D-6E8A-4147-A177-3AD203B41FA5}">
                          <a16:colId xmlns:a16="http://schemas.microsoft.com/office/drawing/2014/main" val="216212195"/>
                        </a:ext>
                      </a:extLst>
                    </a:gridCol>
                    <a:gridCol w="829710">
                      <a:extLst>
                        <a:ext uri="{9D8B030D-6E8A-4147-A177-3AD203B41FA5}">
                          <a16:colId xmlns:a16="http://schemas.microsoft.com/office/drawing/2014/main" val="3990455921"/>
                        </a:ext>
                      </a:extLst>
                    </a:gridCol>
                    <a:gridCol w="829710">
                      <a:extLst>
                        <a:ext uri="{9D8B030D-6E8A-4147-A177-3AD203B41FA5}">
                          <a16:colId xmlns:a16="http://schemas.microsoft.com/office/drawing/2014/main" val="1257797985"/>
                        </a:ext>
                      </a:extLst>
                    </a:gridCol>
                    <a:gridCol w="829710">
                      <a:extLst>
                        <a:ext uri="{9D8B030D-6E8A-4147-A177-3AD203B41FA5}">
                          <a16:colId xmlns:a16="http://schemas.microsoft.com/office/drawing/2014/main" val="3528653587"/>
                        </a:ext>
                      </a:extLst>
                    </a:gridCol>
                  </a:tblGrid>
                  <a:tr h="320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Student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Group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X</a:t>
                          </a:r>
                          <a:r>
                            <a:rPr lang="en-US" sz="1400" baseline="-25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206" t="-3774" r="-202941" b="-15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206" t="-3774" r="-102941" b="-15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206" t="-3774" r="-2941" b="-1556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88157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73196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22898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4761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802165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5779997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99315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451558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9844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2401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247236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71470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36256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6120356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3721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8929529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2183123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1365159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814990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12899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215547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3721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89508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10779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2986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541342" y="1442588"/>
                <a:ext cx="3431458" cy="100876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541342" y="1442588"/>
                <a:ext cx="3431458" cy="1008769"/>
              </a:xfrm>
              <a:blipFill>
                <a:blip r:embed="rId4"/>
                <a:stretch>
                  <a:fillRect l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41341" y="2826575"/>
                <a:ext cx="2269917" cy="832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41" y="2826575"/>
                <a:ext cx="2269917" cy="8329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/>
              <p:cNvSpPr txBox="1">
                <a:spLocks/>
              </p:cNvSpPr>
              <p:nvPr/>
            </p:nvSpPr>
            <p:spPr>
              <a:xfrm>
                <a:off x="7541341" y="4544666"/>
                <a:ext cx="2743201" cy="4988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=591+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41" y="4544666"/>
                <a:ext cx="2743201" cy="498881"/>
              </a:xfrm>
              <a:prstGeom prst="rect">
                <a:avLst/>
              </a:prstGeom>
              <a:blipFill>
                <a:blip r:embed="rId6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urved Connector 8"/>
          <p:cNvCxnSpPr>
            <a:cxnSpLocks/>
            <a:stCxn id="4" idx="1"/>
            <a:endCxn id="3" idx="1"/>
          </p:cNvCxnSpPr>
          <p:nvPr/>
        </p:nvCxnSpPr>
        <p:spPr>
          <a:xfrm rot="10800000" flipV="1">
            <a:off x="7541342" y="1946972"/>
            <a:ext cx="1" cy="1296095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3" idx="3"/>
            <a:endCxn id="8" idx="3"/>
          </p:cNvCxnSpPr>
          <p:nvPr/>
        </p:nvCxnSpPr>
        <p:spPr>
          <a:xfrm>
            <a:off x="9811258" y="3243068"/>
            <a:ext cx="473284" cy="1551039"/>
          </a:xfrm>
          <a:prstGeom prst="curvedConnector3">
            <a:avLst>
              <a:gd name="adj1" fmla="val 148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51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8769"/>
          </a:xfrm>
        </p:spPr>
        <p:txBody>
          <a:bodyPr/>
          <a:lstStyle/>
          <a:p>
            <a:r>
              <a:rPr lang="en-US" dirty="0"/>
              <a:t>Error Under the Alternative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509958706"/>
                  </p:ext>
                </p:extLst>
              </p:nvPr>
            </p:nvGraphicFramePr>
            <p:xfrm>
              <a:off x="248478" y="1373894"/>
              <a:ext cx="5827857" cy="53158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2551">
                      <a:extLst>
                        <a:ext uri="{9D8B030D-6E8A-4147-A177-3AD203B41FA5}">
                          <a16:colId xmlns:a16="http://schemas.microsoft.com/office/drawing/2014/main" val="1656743320"/>
                        </a:ext>
                      </a:extLst>
                    </a:gridCol>
                    <a:gridCol w="832551">
                      <a:extLst>
                        <a:ext uri="{9D8B030D-6E8A-4147-A177-3AD203B41FA5}">
                          <a16:colId xmlns:a16="http://schemas.microsoft.com/office/drawing/2014/main" val="3292088974"/>
                        </a:ext>
                      </a:extLst>
                    </a:gridCol>
                    <a:gridCol w="832551">
                      <a:extLst>
                        <a:ext uri="{9D8B030D-6E8A-4147-A177-3AD203B41FA5}">
                          <a16:colId xmlns:a16="http://schemas.microsoft.com/office/drawing/2014/main" val="3934472060"/>
                        </a:ext>
                      </a:extLst>
                    </a:gridCol>
                    <a:gridCol w="832551">
                      <a:extLst>
                        <a:ext uri="{9D8B030D-6E8A-4147-A177-3AD203B41FA5}">
                          <a16:colId xmlns:a16="http://schemas.microsoft.com/office/drawing/2014/main" val="216212195"/>
                        </a:ext>
                      </a:extLst>
                    </a:gridCol>
                    <a:gridCol w="832551">
                      <a:extLst>
                        <a:ext uri="{9D8B030D-6E8A-4147-A177-3AD203B41FA5}">
                          <a16:colId xmlns:a16="http://schemas.microsoft.com/office/drawing/2014/main" val="3990455921"/>
                        </a:ext>
                      </a:extLst>
                    </a:gridCol>
                    <a:gridCol w="832551">
                      <a:extLst>
                        <a:ext uri="{9D8B030D-6E8A-4147-A177-3AD203B41FA5}">
                          <a16:colId xmlns:a16="http://schemas.microsoft.com/office/drawing/2014/main" val="1257797985"/>
                        </a:ext>
                      </a:extLst>
                    </a:gridCol>
                    <a:gridCol w="832551">
                      <a:extLst>
                        <a:ext uri="{9D8B030D-6E8A-4147-A177-3AD203B41FA5}">
                          <a16:colId xmlns:a16="http://schemas.microsoft.com/office/drawing/2014/main" val="3528653587"/>
                        </a:ext>
                      </a:extLst>
                    </a:gridCol>
                  </a:tblGrid>
                  <a:tr h="2497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Student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Group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X</a:t>
                          </a:r>
                          <a:r>
                            <a:rPr lang="en-US" sz="1400" baseline="-25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400" b="1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14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𝒂𝒊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4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baseline="0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baseline="0" smtClean="0">
                                        <a:latin typeface="Cambria Math" panose="02040503050406030204" pitchFamily="18" charset="0"/>
                                      </a:rPr>
                                      <m:t>𝒂𝒊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 baseline="0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400" b="1" i="1" baseline="0" smtClean="0">
                                        <a:latin typeface="Cambria Math" panose="02040503050406030204" pitchFamily="18" charset="0"/>
                                      </a:rPr>
                                      <m:t>𝒂𝒊</m:t>
                                    </m:r>
                                  </m:sub>
                                  <m:sup>
                                    <m:r>
                                      <a:rPr lang="en-US" sz="1400" b="1" i="1" baseline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488157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73196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2025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22898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3025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802165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5779997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99315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451558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9844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247236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71470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36256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6120356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8929529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2183123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1365159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1089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814990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12899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215547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89508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10779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298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509958706"/>
                  </p:ext>
                </p:extLst>
              </p:nvPr>
            </p:nvGraphicFramePr>
            <p:xfrm>
              <a:off x="248478" y="1373894"/>
              <a:ext cx="5827857" cy="53158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2551">
                      <a:extLst>
                        <a:ext uri="{9D8B030D-6E8A-4147-A177-3AD203B41FA5}">
                          <a16:colId xmlns:a16="http://schemas.microsoft.com/office/drawing/2014/main" val="1656743320"/>
                        </a:ext>
                      </a:extLst>
                    </a:gridCol>
                    <a:gridCol w="832551">
                      <a:extLst>
                        <a:ext uri="{9D8B030D-6E8A-4147-A177-3AD203B41FA5}">
                          <a16:colId xmlns:a16="http://schemas.microsoft.com/office/drawing/2014/main" val="3292088974"/>
                        </a:ext>
                      </a:extLst>
                    </a:gridCol>
                    <a:gridCol w="832551">
                      <a:extLst>
                        <a:ext uri="{9D8B030D-6E8A-4147-A177-3AD203B41FA5}">
                          <a16:colId xmlns:a16="http://schemas.microsoft.com/office/drawing/2014/main" val="3934472060"/>
                        </a:ext>
                      </a:extLst>
                    </a:gridCol>
                    <a:gridCol w="832551">
                      <a:extLst>
                        <a:ext uri="{9D8B030D-6E8A-4147-A177-3AD203B41FA5}">
                          <a16:colId xmlns:a16="http://schemas.microsoft.com/office/drawing/2014/main" val="216212195"/>
                        </a:ext>
                      </a:extLst>
                    </a:gridCol>
                    <a:gridCol w="832551">
                      <a:extLst>
                        <a:ext uri="{9D8B030D-6E8A-4147-A177-3AD203B41FA5}">
                          <a16:colId xmlns:a16="http://schemas.microsoft.com/office/drawing/2014/main" val="3990455921"/>
                        </a:ext>
                      </a:extLst>
                    </a:gridCol>
                    <a:gridCol w="832551">
                      <a:extLst>
                        <a:ext uri="{9D8B030D-6E8A-4147-A177-3AD203B41FA5}">
                          <a16:colId xmlns:a16="http://schemas.microsoft.com/office/drawing/2014/main" val="1257797985"/>
                        </a:ext>
                      </a:extLst>
                    </a:gridCol>
                    <a:gridCol w="832551">
                      <a:extLst>
                        <a:ext uri="{9D8B030D-6E8A-4147-A177-3AD203B41FA5}">
                          <a16:colId xmlns:a16="http://schemas.microsoft.com/office/drawing/2014/main" val="3528653587"/>
                        </a:ext>
                      </a:extLst>
                    </a:gridCol>
                  </a:tblGrid>
                  <a:tr h="320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Student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Group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X</a:t>
                          </a:r>
                          <a:r>
                            <a:rPr lang="en-US" sz="1400" baseline="-25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3774" r="-202190" b="-15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676" t="-3774" r="-103676" b="-15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9270" t="-3774" r="-2920" b="-1556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88157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73196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2025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22898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3025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802165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5779997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99315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451558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9844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247236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71470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36256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6120356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8929529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2183123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1365159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1089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814990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12899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215547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89508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10779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2986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479458" y="1373894"/>
                <a:ext cx="3529782" cy="50406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79458" y="1373894"/>
                <a:ext cx="3529782" cy="504067"/>
              </a:xfrm>
              <a:blipFill>
                <a:blip r:embed="rId4"/>
                <a:stretch>
                  <a:fillRect b="-15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/>
              <p:cNvSpPr txBox="1">
                <a:spLocks/>
              </p:cNvSpPr>
              <p:nvPr/>
            </p:nvSpPr>
            <p:spPr>
              <a:xfrm>
                <a:off x="6479457" y="5606080"/>
                <a:ext cx="4188543" cy="5593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=591+14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57" y="5606080"/>
                <a:ext cx="4188543" cy="5593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31405" y="2578079"/>
                <a:ext cx="1722395" cy="808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b="0" i="1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405" y="2578079"/>
                <a:ext cx="1722395" cy="808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79458" y="4120251"/>
                <a:ext cx="4953472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577+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605 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58" y="4120251"/>
                <a:ext cx="4953472" cy="768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urved Connector 4"/>
          <p:cNvCxnSpPr>
            <a:stCxn id="4" idx="3"/>
            <a:endCxn id="9" idx="0"/>
          </p:cNvCxnSpPr>
          <p:nvPr/>
        </p:nvCxnSpPr>
        <p:spPr>
          <a:xfrm>
            <a:off x="10009240" y="1625928"/>
            <a:ext cx="483363" cy="9521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9" idx="1"/>
            <a:endCxn id="10" idx="0"/>
          </p:cNvCxnSpPr>
          <p:nvPr/>
        </p:nvCxnSpPr>
        <p:spPr>
          <a:xfrm rot="10800000" flipV="1">
            <a:off x="8956195" y="2982389"/>
            <a:ext cx="675211" cy="11378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3"/>
            <a:endCxn id="8" idx="3"/>
          </p:cNvCxnSpPr>
          <p:nvPr/>
        </p:nvCxnSpPr>
        <p:spPr>
          <a:xfrm flipH="1">
            <a:off x="10668000" y="4504748"/>
            <a:ext cx="764930" cy="1381029"/>
          </a:xfrm>
          <a:prstGeom prst="curvedConnector3">
            <a:avLst>
              <a:gd name="adj1" fmla="val -29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9583</TotalTime>
  <Words>1566</Words>
  <Application>Microsoft Office PowerPoint</Application>
  <PresentationFormat>Widescreen</PresentationFormat>
  <Paragraphs>775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Research Design and Analysis: Regression with a Categorical Predictor</vt:lpstr>
      <vt:lpstr>Categorical Predictors</vt:lpstr>
      <vt:lpstr>Regression with Categorical Predictors</vt:lpstr>
      <vt:lpstr>Regression with Categorical Predictors</vt:lpstr>
      <vt:lpstr>How do we represent a categorical variable?</vt:lpstr>
      <vt:lpstr>How do we represent a categorical variable?</vt:lpstr>
      <vt:lpstr>Using Contrast Codes in Practice</vt:lpstr>
      <vt:lpstr>Error Under the Null Model</vt:lpstr>
      <vt:lpstr>Error Under the Alternative Model</vt:lpstr>
      <vt:lpstr>Error Under the Alternative Model</vt:lpstr>
      <vt:lpstr>Our Best Fit Regression Line</vt:lpstr>
      <vt:lpstr>Our Best Fit Regression Line</vt:lpstr>
      <vt:lpstr>Statistical Inferences about Parameters</vt:lpstr>
      <vt:lpstr>A t-test versus “the t-test”?</vt:lpstr>
      <vt:lpstr>Independent Samples t-Test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445</cp:revision>
  <dcterms:created xsi:type="dcterms:W3CDTF">2020-09-05T16:34:05Z</dcterms:created>
  <dcterms:modified xsi:type="dcterms:W3CDTF">2021-01-27T20:52:02Z</dcterms:modified>
</cp:coreProperties>
</file>