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90" r:id="rId3"/>
    <p:sldId id="402" r:id="rId4"/>
    <p:sldId id="393" r:id="rId5"/>
    <p:sldId id="394" r:id="rId6"/>
    <p:sldId id="395" r:id="rId7"/>
    <p:sldId id="396" r:id="rId8"/>
    <p:sldId id="403" r:id="rId9"/>
    <p:sldId id="404" r:id="rId10"/>
    <p:sldId id="40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1A1A1A"/>
    <a:srgbClr val="3D9CCC"/>
    <a:srgbClr val="FF7B71"/>
    <a:srgbClr val="000000"/>
    <a:srgbClr val="29AF8C"/>
    <a:srgbClr val="00C3C8"/>
    <a:srgbClr val="333333"/>
    <a:srgbClr val="3391AE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15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3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33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03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7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76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E240-A3EF-4ED7-A09D-455711BD5A83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09C0-FDD4-41FC-8E12-0ECD5CE3CB8A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F77-91EE-4F17-BC1E-65DDE86EE0CE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0FD-71B6-43F8-917F-30F36026FF93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23FB-6DEB-46A3-898D-949930D038CE}" type="datetime1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5671-A076-4B35-9253-3E3A44FE1B50}" type="datetime1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1A19-54A8-4C56-88FA-30453BD8B278}" type="datetime1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E026-1BF6-4028-A4BD-B491AF1796A9}" type="datetime1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C1D7-0E4D-41EF-A648-63A5F1D1F4DF}" type="datetime1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6142-6351-49D7-B7D0-B5AB41056D26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Model Fit and R-Squared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848-C385-4697-BE87-22F11B3E3C41}" type="datetime1">
              <a:rPr lang="en-US" smtClean="0"/>
              <a:t>1/27/2021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426" y="365125"/>
            <a:ext cx="5476462" cy="1325563"/>
          </a:xfrm>
        </p:spPr>
        <p:txBody>
          <a:bodyPr/>
          <a:lstStyle/>
          <a:p>
            <a:r>
              <a:rPr lang="en-US" dirty="0"/>
              <a:t>Analysis of Variance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D8406-B3A4-4828-978D-82EBC009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22" y="2087079"/>
            <a:ext cx="4114800" cy="4570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15576F-5F0F-4CC0-A61B-307D60663E35}"/>
              </a:ext>
            </a:extLst>
          </p:cNvPr>
          <p:cNvSpPr txBox="1"/>
          <p:nvPr/>
        </p:nvSpPr>
        <p:spPr>
          <a:xfrm>
            <a:off x="706922" y="1717747"/>
            <a:ext cx="287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3"/>
                </a:solidFill>
              </a:rPr>
              <a:t>Jamovi</a:t>
            </a:r>
            <a:r>
              <a:rPr lang="en-US" b="1" dirty="0">
                <a:solidFill>
                  <a:schemeClr val="accent3"/>
                </a:solidFill>
              </a:rPr>
              <a:t> Regression Output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420319-24DB-4F3E-B577-AC1B6942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652" y="2087079"/>
            <a:ext cx="6235147" cy="4089884"/>
          </a:xfrm>
        </p:spPr>
        <p:txBody>
          <a:bodyPr/>
          <a:lstStyle/>
          <a:p>
            <a:r>
              <a:rPr lang="en-US" dirty="0"/>
              <a:t>Much like the t-test, it is important we learn Analysis of Variance is not a type of test separate from regression. 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We can analyze the variance of any regression!</a:t>
            </a:r>
          </a:p>
          <a:p>
            <a:pPr lvl="1"/>
            <a:endParaRPr lang="en-US" dirty="0"/>
          </a:p>
          <a:p>
            <a:r>
              <a:rPr lang="en-US" dirty="0"/>
              <a:t>Thus, it doesn’t really make sense to say, “I did an ANOVA”, what matters is the kind of ANOVA you did. </a:t>
            </a:r>
          </a:p>
        </p:txBody>
      </p:sp>
    </p:spTree>
    <p:extLst>
      <p:ext uri="{BB962C8B-B14F-4D97-AF65-F5344CB8AC3E}">
        <p14:creationId xmlns:p14="http://schemas.microsoft.com/office/powerpoint/2010/main" val="219527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Prep Course 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08380265"/>
              </p:ext>
            </p:extLst>
          </p:nvPr>
        </p:nvGraphicFramePr>
        <p:xfrm>
          <a:off x="838200" y="1373894"/>
          <a:ext cx="3704304" cy="525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4768">
                  <a:extLst>
                    <a:ext uri="{9D8B030D-6E8A-4147-A177-3AD203B41FA5}">
                      <a16:colId xmlns:a16="http://schemas.microsoft.com/office/drawing/2014/main" val="1656743320"/>
                    </a:ext>
                  </a:extLst>
                </a:gridCol>
                <a:gridCol w="1234768">
                  <a:extLst>
                    <a:ext uri="{9D8B030D-6E8A-4147-A177-3AD203B41FA5}">
                      <a16:colId xmlns:a16="http://schemas.microsoft.com/office/drawing/2014/main" val="3292088974"/>
                    </a:ext>
                  </a:extLst>
                </a:gridCol>
                <a:gridCol w="1234768">
                  <a:extLst>
                    <a:ext uri="{9D8B030D-6E8A-4147-A177-3AD203B41FA5}">
                      <a16:colId xmlns:a16="http://schemas.microsoft.com/office/drawing/2014/main" val="3934472060"/>
                    </a:ext>
                  </a:extLst>
                </a:gridCol>
              </a:tblGrid>
              <a:tr h="2497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81574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31968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28988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02165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779997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993152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15581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98441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72361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14708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362564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20356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29529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183123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365159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814990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128994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215547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95082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107792"/>
                  </a:ext>
                </a:extLst>
              </a:tr>
              <a:tr h="249786"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29860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1CA296-7132-4145-86BF-7E76F22E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352544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0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Prep Course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396949" y="1690687"/>
                <a:ext cx="5956852" cy="4352544"/>
              </a:xfrm>
            </p:spPr>
            <p:txBody>
              <a:bodyPr/>
              <a:lstStyle/>
              <a:p>
                <a:r>
                  <a:rPr lang="en-US" dirty="0"/>
                  <a:t>If we want to test the efficacy of an SAT prep course, we would have a model comparison:</a:t>
                </a:r>
              </a:p>
              <a:p>
                <a:pPr lvl="1"/>
                <a:r>
                  <a:rPr lang="en-US" dirty="0"/>
                  <a:t>Alternative: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d>
                      <m:d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Here we are contrast coding the x-variable, you can refer back to our previous video if that feels a little fuzzy.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96949" y="1690687"/>
                <a:ext cx="5956852" cy="4352544"/>
              </a:xfrm>
              <a:blipFill>
                <a:blip r:embed="rId3"/>
                <a:stretch>
                  <a:fillRect l="-184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1CA296-7132-4145-86BF-7E76F22E9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00" y="1690688"/>
            <a:ext cx="4352544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1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8769"/>
          </a:xfrm>
        </p:spPr>
        <p:txBody>
          <a:bodyPr/>
          <a:lstStyle/>
          <a:p>
            <a:r>
              <a:rPr lang="en-US" dirty="0"/>
              <a:t>Error and ‘Fitting’ the Null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364654318"/>
                  </p:ext>
                </p:extLst>
              </p:nvPr>
            </p:nvGraphicFramePr>
            <p:xfrm>
              <a:off x="838198" y="1373894"/>
              <a:ext cx="5238135" cy="526692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8305">
                      <a:extLst>
                        <a:ext uri="{9D8B030D-6E8A-4147-A177-3AD203B41FA5}">
                          <a16:colId xmlns:a16="http://schemas.microsoft.com/office/drawing/2014/main" val="1656743320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3292088974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3934472060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216212195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3990455921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1257797985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3528653587"/>
                        </a:ext>
                      </a:extLst>
                    </a:gridCol>
                  </a:tblGrid>
                  <a:tr h="2497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Student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Group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SAT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X</a:t>
                          </a:r>
                          <a:r>
                            <a:rPr lang="en-US" sz="1100" baseline="-25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1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100" b="1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baseline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1100" b="1" baseline="0" smtClean="0">
                                            <a:latin typeface="Cambria Math" panose="02040503050406030204" pitchFamily="18" charset="0"/>
                                          </a:rPr>
                                          <m:t>𝒄𝒊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baseline="0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100" b="1" baseline="0" smtClean="0">
                                        <a:latin typeface="Cambria Math" panose="02040503050406030204" pitchFamily="18" charset="0"/>
                                      </a:rPr>
                                      <m:t>𝒄𝒊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1" baseline="0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100" b="1" baseline="0" smtClean="0">
                                        <a:latin typeface="Cambria Math" panose="02040503050406030204" pitchFamily="18" charset="0"/>
                                      </a:rPr>
                                      <m:t>𝒄𝒊</m:t>
                                    </m:r>
                                  </m:sub>
                                  <m:sup>
                                    <m:r>
                                      <a:rPr lang="en-US" sz="1100" b="1" baseline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488157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73196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22898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4761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802165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5779997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99315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451558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9844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2401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247236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71470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36256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6120356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3721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8929529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183123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1365159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814990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12899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215547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3721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89508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10779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298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364654318"/>
                  </p:ext>
                </p:extLst>
              </p:nvPr>
            </p:nvGraphicFramePr>
            <p:xfrm>
              <a:off x="838198" y="1373894"/>
              <a:ext cx="5238135" cy="526692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8305">
                      <a:extLst>
                        <a:ext uri="{9D8B030D-6E8A-4147-A177-3AD203B41FA5}">
                          <a16:colId xmlns:a16="http://schemas.microsoft.com/office/drawing/2014/main" val="1656743320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3292088974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3934472060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216212195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3990455921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1257797985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3528653587"/>
                        </a:ext>
                      </a:extLst>
                    </a:gridCol>
                  </a:tblGrid>
                  <a:tr h="2712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Student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Group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SAT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X</a:t>
                          </a:r>
                          <a:r>
                            <a:rPr lang="en-US" sz="1100" baseline="-25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2222" r="-203252" b="-1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2222" r="-103252" b="-1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000" t="-2222" r="-3252" b="-18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88157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73196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22898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4761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802165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5779997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99315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451558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9844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2401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247236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71470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36256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6120356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3721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8929529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183123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1365159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814990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12899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215547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3721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89508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10779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2986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01409" y="1373894"/>
                <a:ext cx="5664449" cy="5254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=591+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=19,980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01409" y="1373894"/>
                <a:ext cx="5664449" cy="52548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9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8769"/>
          </a:xfrm>
        </p:spPr>
        <p:txBody>
          <a:bodyPr/>
          <a:lstStyle/>
          <a:p>
            <a:r>
              <a:rPr lang="en-US" dirty="0"/>
              <a:t>Error and ‘Fitting’ the Alternative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334658019"/>
                  </p:ext>
                </p:extLst>
              </p:nvPr>
            </p:nvGraphicFramePr>
            <p:xfrm>
              <a:off x="235980" y="1370124"/>
              <a:ext cx="5238135" cy="526692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8305">
                      <a:extLst>
                        <a:ext uri="{9D8B030D-6E8A-4147-A177-3AD203B41FA5}">
                          <a16:colId xmlns:a16="http://schemas.microsoft.com/office/drawing/2014/main" val="1656743320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3292088974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3934472060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216212195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3990455921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1257797985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3528653587"/>
                        </a:ext>
                      </a:extLst>
                    </a:gridCol>
                  </a:tblGrid>
                  <a:tr h="2497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Student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Group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SAT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X</a:t>
                          </a:r>
                          <a:r>
                            <a:rPr lang="en-US" sz="1100" baseline="-25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1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100" b="1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baseline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1100" b="1" baseline="0" smtClean="0">
                                            <a:latin typeface="Cambria Math" panose="02040503050406030204" pitchFamily="18" charset="0"/>
                                          </a:rPr>
                                          <m:t>𝒂𝒊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baseline="0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100" b="1" baseline="0" smtClean="0">
                                        <a:latin typeface="Cambria Math" panose="02040503050406030204" pitchFamily="18" charset="0"/>
                                      </a:rPr>
                                      <m:t>𝒂𝒊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1" baseline="0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100" b="1" baseline="0" smtClean="0">
                                        <a:latin typeface="Cambria Math" panose="02040503050406030204" pitchFamily="18" charset="0"/>
                                      </a:rPr>
                                      <m:t>𝒂𝒊</m:t>
                                    </m:r>
                                  </m:sub>
                                  <m:sup>
                                    <m:r>
                                      <a:rPr lang="en-US" sz="1100" b="1" baseline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488157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73196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2025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22898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3025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802165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5779997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99315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451558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9844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247236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71470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36256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6120356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8929529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183123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1365159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1089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814990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12899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215547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89508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10779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2986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334658019"/>
                  </p:ext>
                </p:extLst>
              </p:nvPr>
            </p:nvGraphicFramePr>
            <p:xfrm>
              <a:off x="235980" y="1370124"/>
              <a:ext cx="5238135" cy="526692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8305">
                      <a:extLst>
                        <a:ext uri="{9D8B030D-6E8A-4147-A177-3AD203B41FA5}">
                          <a16:colId xmlns:a16="http://schemas.microsoft.com/office/drawing/2014/main" val="1656743320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3292088974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3934472060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216212195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3990455921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1257797985"/>
                        </a:ext>
                      </a:extLst>
                    </a:gridCol>
                    <a:gridCol w="748305">
                      <a:extLst>
                        <a:ext uri="{9D8B030D-6E8A-4147-A177-3AD203B41FA5}">
                          <a16:colId xmlns:a16="http://schemas.microsoft.com/office/drawing/2014/main" val="3528653587"/>
                        </a:ext>
                      </a:extLst>
                    </a:gridCol>
                  </a:tblGrid>
                  <a:tr h="2712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Student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Group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SAT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X</a:t>
                          </a:r>
                          <a:r>
                            <a:rPr lang="en-US" sz="1100" baseline="-25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2222" r="-204065" b="-1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2222" r="-104065" b="-1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000" t="-2222" r="-4065" b="-18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88157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73196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2025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22898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3025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802165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5779997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99315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451558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9844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2472361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714708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36256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6120356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8929529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183123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1365159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1089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814990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128994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215547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2209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89508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107792"/>
                      </a:ext>
                    </a:extLst>
                  </a:tr>
                  <a:tr h="24978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 Course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2986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695123" y="1373894"/>
                <a:ext cx="6300232" cy="5254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=591+14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𝑟𝑒𝑠𝑖𝑑𝑢𝑎𝑙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𝑟𝑒𝑠𝑖𝑑𝑢𝑎𝑙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=16,060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95123" y="1373894"/>
                <a:ext cx="6300232" cy="52548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5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Two Models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7796" y="2241550"/>
            <a:ext cx="4114800" cy="4114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521106" y="1372066"/>
                <a:ext cx="5486400" cy="94335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/>
                  <a:t>Fitted Model 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=591+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19,980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06" y="1372066"/>
                <a:ext cx="5486400" cy="943355"/>
              </a:xfrm>
              <a:prstGeom prst="rect">
                <a:avLst/>
              </a:prstGeom>
              <a:blipFill>
                <a:blip r:embed="rId4"/>
                <a:stretch>
                  <a:fillRect t="-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404" y="2243155"/>
            <a:ext cx="4114800" cy="411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3"/>
              <p:cNvSpPr txBox="1">
                <a:spLocks/>
              </p:cNvSpPr>
              <p:nvPr/>
            </p:nvSpPr>
            <p:spPr>
              <a:xfrm>
                <a:off x="6454877" y="1372066"/>
                <a:ext cx="5515897" cy="77937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/>
                  <a:t>Fitted Model 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=591+14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𝑟𝑒𝑠𝑖𝑑𝑢𝑎𝑙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=16,060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877" y="1372066"/>
                <a:ext cx="5515897" cy="779371"/>
              </a:xfrm>
              <a:prstGeom prst="rect">
                <a:avLst/>
              </a:prstGeom>
              <a:blipFill>
                <a:blip r:embed="rId6"/>
                <a:stretch>
                  <a:fillRect t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368116" y="5926875"/>
                <a:ext cx="723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116" y="5926875"/>
                <a:ext cx="723468" cy="276999"/>
              </a:xfrm>
              <a:prstGeom prst="rect">
                <a:avLst/>
              </a:prstGeom>
              <a:blipFill>
                <a:blip r:embed="rId7"/>
                <a:stretch>
                  <a:fillRect l="-7627" r="-762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97213" y="5926874"/>
                <a:ext cx="896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213" y="5926874"/>
                <a:ext cx="896592" cy="276999"/>
              </a:xfrm>
              <a:prstGeom prst="rect">
                <a:avLst/>
              </a:prstGeom>
              <a:blipFill>
                <a:blip r:embed="rId8"/>
                <a:stretch>
                  <a:fillRect l="-6122" r="-544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83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Table Testing the Null Hypothesis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C232C8C-EC43-4327-8181-28F9CC067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188050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623427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6862147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059849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620309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9505121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4115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F_obs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</a:t>
                      </a:r>
                      <a:r>
                        <a:rPr lang="en-US" dirty="0"/>
                        <a:t>(&gt;</a:t>
                      </a:r>
                      <a:r>
                        <a:rPr lang="en-US" dirty="0" err="1"/>
                        <a:t>F_obs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Regression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3,920.00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3,920.00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34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Residual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16,060.00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892.22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88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19,980.00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136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0670F2-927F-4DA9-A62E-DB5E223411B4}"/>
              </a:ext>
            </a:extLst>
          </p:cNvPr>
          <p:cNvSpPr txBox="1"/>
          <p:nvPr/>
        </p:nvSpPr>
        <p:spPr>
          <a:xfrm>
            <a:off x="838200" y="4522304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ANOVA</a:t>
            </a:r>
            <a:r>
              <a:rPr lang="en-US" sz="2400" dirty="0"/>
              <a:t> = </a:t>
            </a:r>
            <a:r>
              <a:rPr lang="en-US" sz="2400" b="1" dirty="0" err="1"/>
              <a:t>AN</a:t>
            </a:r>
            <a:r>
              <a:rPr lang="en-US" sz="2400" dirty="0" err="1"/>
              <a:t>alysis</a:t>
            </a:r>
            <a:r>
              <a:rPr lang="en-US" sz="2400" dirty="0"/>
              <a:t> </a:t>
            </a:r>
            <a:r>
              <a:rPr lang="en-US" sz="2400" b="1" dirty="0"/>
              <a:t>O</a:t>
            </a:r>
            <a:r>
              <a:rPr lang="en-US" sz="2400" dirty="0"/>
              <a:t>f </a:t>
            </a:r>
            <a:r>
              <a:rPr lang="en-US" sz="2400" b="1" dirty="0" err="1"/>
              <a:t>VA</a:t>
            </a:r>
            <a:r>
              <a:rPr lang="en-US" sz="2400" dirty="0" err="1"/>
              <a:t>riance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We are chopping up the variance (sum of squared errors) into different sources to analyze which variables “explain” the most variance.</a:t>
            </a:r>
          </a:p>
        </p:txBody>
      </p:sp>
    </p:spTree>
    <p:extLst>
      <p:ext uri="{BB962C8B-B14F-4D97-AF65-F5344CB8AC3E}">
        <p14:creationId xmlns:p14="http://schemas.microsoft.com/office/powerpoint/2010/main" val="44229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Table Testing the Null Hypothesis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C232C8C-EC43-4327-8181-28F9CC067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1775"/>
              </p:ext>
            </p:extLst>
          </p:nvPr>
        </p:nvGraphicFramePr>
        <p:xfrm>
          <a:off x="5546035" y="2087079"/>
          <a:ext cx="35052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623427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68621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Regression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3,920.00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34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Residual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16,060.00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88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19,980.00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1361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CBD8406-B3A4-4828-978D-82EBC009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22" y="2087079"/>
            <a:ext cx="4114800" cy="4570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15576F-5F0F-4CC0-A61B-307D60663E35}"/>
              </a:ext>
            </a:extLst>
          </p:cNvPr>
          <p:cNvSpPr txBox="1"/>
          <p:nvPr/>
        </p:nvSpPr>
        <p:spPr>
          <a:xfrm>
            <a:off x="706922" y="1717747"/>
            <a:ext cx="287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3"/>
                </a:solidFill>
              </a:rPr>
              <a:t>Jamovi</a:t>
            </a:r>
            <a:r>
              <a:rPr lang="en-US" b="1" dirty="0">
                <a:solidFill>
                  <a:schemeClr val="accent3"/>
                </a:solidFill>
              </a:rPr>
              <a:t> Regression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FE191-0388-49BF-B711-CAB3CE4D6995}"/>
              </a:ext>
            </a:extLst>
          </p:cNvPr>
          <p:cNvSpPr txBox="1"/>
          <p:nvPr/>
        </p:nvSpPr>
        <p:spPr>
          <a:xfrm>
            <a:off x="5546035" y="1717747"/>
            <a:ext cx="287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Our “by hand” calculations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772CD-B4F7-441A-89DE-FDA413369FF0}"/>
              </a:ext>
            </a:extLst>
          </p:cNvPr>
          <p:cNvSpPr txBox="1"/>
          <p:nvPr/>
        </p:nvSpPr>
        <p:spPr>
          <a:xfrm>
            <a:off x="9322904" y="264409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3920/1980=0.196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84BE7-17CC-4F47-9A18-C59188E1304B}"/>
              </a:ext>
            </a:extLst>
          </p:cNvPr>
          <p:cNvSpPr/>
          <p:nvPr/>
        </p:nvSpPr>
        <p:spPr>
          <a:xfrm>
            <a:off x="1987826" y="3170583"/>
            <a:ext cx="417444" cy="2584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EBC979-9EB8-46DF-9042-9158AE3B22CE}"/>
              </a:ext>
            </a:extLst>
          </p:cNvPr>
          <p:cNvSpPr/>
          <p:nvPr/>
        </p:nvSpPr>
        <p:spPr>
          <a:xfrm>
            <a:off x="1677022" y="4235312"/>
            <a:ext cx="417444" cy="45595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5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Table Testing the Null Hypothesis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D8406-B3A4-4828-978D-82EBC009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22" y="2087079"/>
            <a:ext cx="4114800" cy="4570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15576F-5F0F-4CC0-A61B-307D60663E35}"/>
              </a:ext>
            </a:extLst>
          </p:cNvPr>
          <p:cNvSpPr txBox="1"/>
          <p:nvPr/>
        </p:nvSpPr>
        <p:spPr>
          <a:xfrm>
            <a:off x="706922" y="1717747"/>
            <a:ext cx="287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3"/>
                </a:solidFill>
              </a:rPr>
              <a:t>Jamovi</a:t>
            </a:r>
            <a:r>
              <a:rPr lang="en-US" b="1" dirty="0">
                <a:solidFill>
                  <a:schemeClr val="accent3"/>
                </a:solidFill>
              </a:rPr>
              <a:t> Regression 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84BE7-17CC-4F47-9A18-C59188E1304B}"/>
              </a:ext>
            </a:extLst>
          </p:cNvPr>
          <p:cNvSpPr/>
          <p:nvPr/>
        </p:nvSpPr>
        <p:spPr>
          <a:xfrm>
            <a:off x="2555599" y="3170583"/>
            <a:ext cx="2095913" cy="25841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EBC979-9EB8-46DF-9042-9158AE3B22CE}"/>
              </a:ext>
            </a:extLst>
          </p:cNvPr>
          <p:cNvSpPr/>
          <p:nvPr/>
        </p:nvSpPr>
        <p:spPr>
          <a:xfrm>
            <a:off x="2839900" y="4230273"/>
            <a:ext cx="1811612" cy="47093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420319-24DB-4F3E-B577-AC1B6942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652" y="2087079"/>
            <a:ext cx="6235147" cy="40898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have not yet discussed the f-statistic and it’s distribution.</a:t>
            </a:r>
          </a:p>
          <a:p>
            <a:pPr lvl="1"/>
            <a:r>
              <a:rPr lang="en-US" dirty="0"/>
              <a:t>The f-statistic provides a formal test of the explained variance.</a:t>
            </a:r>
          </a:p>
          <a:p>
            <a:endParaRPr lang="en-US" dirty="0"/>
          </a:p>
          <a:p>
            <a:r>
              <a:rPr lang="en-US" dirty="0"/>
              <a:t>Nor have we discussed the different types of Sum of Squares (1-3).</a:t>
            </a:r>
          </a:p>
          <a:p>
            <a:endParaRPr lang="en-US" dirty="0"/>
          </a:p>
          <a:p>
            <a:r>
              <a:rPr lang="en-US" dirty="0"/>
              <a:t>We will cover these topics in detail when we discuss multiple regression, where you have ≥2 predictors.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E59E4C-D46C-4B61-AC6C-62AEA9D57E34}"/>
              </a:ext>
            </a:extLst>
          </p:cNvPr>
          <p:cNvSpPr/>
          <p:nvPr/>
        </p:nvSpPr>
        <p:spPr>
          <a:xfrm>
            <a:off x="743987" y="4756012"/>
            <a:ext cx="1811612" cy="2584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3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9587</TotalTime>
  <Words>876</Words>
  <Application>Microsoft Office PowerPoint</Application>
  <PresentationFormat>Widescreen</PresentationFormat>
  <Paragraphs>464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Research Design and Analysis: Model Fit and R-Squared</vt:lpstr>
      <vt:lpstr>SAT Prep Course Example</vt:lpstr>
      <vt:lpstr>SAT Prep Course Example</vt:lpstr>
      <vt:lpstr>Error and ‘Fitting’ the Null Model</vt:lpstr>
      <vt:lpstr>Error and ‘Fitting’ the Alternative Model</vt:lpstr>
      <vt:lpstr>Comparing the Two Models</vt:lpstr>
      <vt:lpstr>ANOVA Table Testing the Null Hypothesis</vt:lpstr>
      <vt:lpstr>ANOVA Table Testing the Null Hypothesis</vt:lpstr>
      <vt:lpstr>ANOVA Table Testing the Null Hypothesis</vt:lpstr>
      <vt:lpstr>Analysis of Variance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452</cp:revision>
  <dcterms:created xsi:type="dcterms:W3CDTF">2020-09-05T16:34:05Z</dcterms:created>
  <dcterms:modified xsi:type="dcterms:W3CDTF">2021-01-27T21:51:36Z</dcterms:modified>
</cp:coreProperties>
</file>