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Regression 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1/27/2021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AC03-CEA9-4BF7-B1AE-6F9971D1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887" y="365125"/>
            <a:ext cx="3667539" cy="1325563"/>
          </a:xfrm>
        </p:spPr>
        <p:txBody>
          <a:bodyPr/>
          <a:lstStyle/>
          <a:p>
            <a:r>
              <a:rPr lang="en-US" dirty="0"/>
              <a:t>Linearity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56457-C217-403C-921D-B5707CB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5C6A-8CAA-49C2-80EE-D36750CD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298BD-E348-4DE4-B26C-8BDFC236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7" y="1951621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5BF678-96F2-4988-9D40-ABF4A9A862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0982" y="1825625"/>
                <a:ext cx="4982817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accent1"/>
                    </a:solidFill>
                  </a:rPr>
                  <a:t>Linearity </a:t>
                </a:r>
                <a:r>
                  <a:rPr lang="en-US" dirty="0"/>
                  <a:t>is relatively easy to detect when you plot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If there is evidence of a nonlinear relationship, then you likely need to select a more complex/different model.</a:t>
                </a:r>
              </a:p>
              <a:p>
                <a:pPr lvl="1"/>
                <a:r>
                  <a:rPr lang="en-US" dirty="0"/>
                  <a:t>Curvilinear</a:t>
                </a:r>
              </a:p>
              <a:p>
                <a:pPr lvl="1"/>
                <a:r>
                  <a:rPr lang="en-US" dirty="0"/>
                  <a:t>Nonlinear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5BF678-96F2-4988-9D40-ABF4A9A8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982" y="1825625"/>
                <a:ext cx="4982817" cy="4351338"/>
              </a:xfrm>
              <a:prstGeom prst="rect">
                <a:avLst/>
              </a:prstGeom>
              <a:blipFill>
                <a:blip r:embed="rId3"/>
                <a:stretch>
                  <a:fillRect l="-2203" t="-2241" r="-4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2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AC03-CEA9-4BF7-B1AE-6F9971D1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487" y="365125"/>
            <a:ext cx="5486400" cy="1325563"/>
          </a:xfrm>
        </p:spPr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56457-C217-403C-921D-B5707CB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5C6A-8CAA-49C2-80EE-D36750CD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8CB07-EE8F-4330-AF75-21948F71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86400" cy="3657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081160-78D1-4E36-B27B-217029060A0B}"/>
              </a:ext>
            </a:extLst>
          </p:cNvPr>
          <p:cNvSpPr txBox="1">
            <a:spLocks/>
          </p:cNvSpPr>
          <p:nvPr/>
        </p:nvSpPr>
        <p:spPr>
          <a:xfrm>
            <a:off x="6370982" y="1825625"/>
            <a:ext cx="4982817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Independence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is a little harder to see visually, and often comes down to what you know about your study design. </a:t>
            </a:r>
          </a:p>
          <a:p>
            <a:endParaRPr lang="en-US" dirty="0"/>
          </a:p>
          <a:p>
            <a:r>
              <a:rPr lang="en-US" dirty="0"/>
              <a:t>How are your data points clustered? (Over time, within families, within a person)</a:t>
            </a:r>
          </a:p>
          <a:p>
            <a:pPr lvl="1"/>
            <a:r>
              <a:rPr lang="en-US" dirty="0"/>
              <a:t>You may need to account for these repeated measures by changing your analytical approach.</a:t>
            </a:r>
          </a:p>
        </p:txBody>
      </p:sp>
    </p:spTree>
    <p:extLst>
      <p:ext uri="{BB962C8B-B14F-4D97-AF65-F5344CB8AC3E}">
        <p14:creationId xmlns:p14="http://schemas.microsoft.com/office/powerpoint/2010/main" val="113354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AC03-CEA9-4BF7-B1AE-6F9971D1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56457-C217-403C-921D-B5707CB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5C6A-8CAA-49C2-80EE-D36750CD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83CAF-0035-4B77-973F-70A63C409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61"/>
          <a:stretch/>
        </p:blipFill>
        <p:spPr>
          <a:xfrm>
            <a:off x="838200" y="1825625"/>
            <a:ext cx="5486400" cy="408003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BFDF1A-995C-4A01-BC98-D2B20312A21B}"/>
              </a:ext>
            </a:extLst>
          </p:cNvPr>
          <p:cNvSpPr txBox="1">
            <a:spLocks/>
          </p:cNvSpPr>
          <p:nvPr/>
        </p:nvSpPr>
        <p:spPr>
          <a:xfrm>
            <a:off x="6370982" y="1825625"/>
            <a:ext cx="498281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3"/>
                </a:solidFill>
              </a:rPr>
              <a:t>Normality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can be seen in the quantile-quantile normal plot.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9FB9F-E6CE-4874-A351-CA10D936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90" y="2857662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4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AC03-CEA9-4BF7-B1AE-6F9971D1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Error Variance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56457-C217-403C-921D-B5707CB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5C6A-8CAA-49C2-80EE-D36750CD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4C9BA-3519-46DE-92A6-DF33022B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521723"/>
            <a:ext cx="45720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1E24D-771F-49FE-B5E2-05625AEE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1723"/>
            <a:ext cx="4572000" cy="3048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109C91-260D-4287-961D-D4DA0B00D88C}"/>
              </a:ext>
            </a:extLst>
          </p:cNvPr>
          <p:cNvSpPr txBox="1">
            <a:spLocks/>
          </p:cNvSpPr>
          <p:nvPr/>
        </p:nvSpPr>
        <p:spPr>
          <a:xfrm>
            <a:off x="838200" y="4778444"/>
            <a:ext cx="10515599" cy="16072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</a:rPr>
              <a:t>Constant error variance  </a:t>
            </a:r>
            <a:r>
              <a:rPr lang="en-US" dirty="0"/>
              <a:t>(homoscedasticity) can by plotting the residuals as a function of the models predictions (also called fitted values).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2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65CB-5F07-4173-94DB-5E917295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Linear Regression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A96E-EE24-4C5C-847F-BDC13FBCC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will get into more details about these regression assumptions and explore them in different study designs as we go along. </a:t>
                </a:r>
              </a:p>
              <a:p>
                <a:endParaRPr lang="en-US" dirty="0"/>
              </a:p>
              <a:p>
                <a:r>
                  <a:rPr lang="en-US" dirty="0"/>
                  <a:t>However, keep these four assumptions in mind. </a:t>
                </a:r>
              </a:p>
              <a:p>
                <a:pPr lvl="1"/>
                <a:r>
                  <a:rPr lang="en-US" dirty="0"/>
                  <a:t>Always plot your data before you do analyses. </a:t>
                </a:r>
              </a:p>
              <a:p>
                <a:pPr lvl="1"/>
                <a:r>
                  <a:rPr lang="en-US" dirty="0"/>
                  <a:t>Do not simply trust summary statistics and p-values. </a:t>
                </a:r>
              </a:p>
              <a:p>
                <a:pPr lvl="1"/>
                <a:r>
                  <a:rPr lang="en-US" dirty="0"/>
                  <a:t>If you violate these assumptions, you are not out of luck, it just means you need a different statistical model.</a:t>
                </a:r>
              </a:p>
              <a:p>
                <a:pPr lvl="2"/>
                <a:r>
                  <a:rPr lang="en-US" dirty="0"/>
                  <a:t>E.g., if you have binary outcomes:  </a:t>
                </a:r>
              </a:p>
              <a:p>
                <a:pPr lvl="2"/>
                <a:r>
                  <a:rPr lang="en-US" dirty="0"/>
                  <a:t>Linear regression assumes a 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a normal distribution of errors.</a:t>
                </a:r>
              </a:p>
              <a:p>
                <a:pPr lvl="2"/>
                <a:r>
                  <a:rPr lang="en-US" dirty="0"/>
                  <a:t>You need to switch to logistic regression.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A96E-EE24-4C5C-847F-BDC13FBCC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3933-0B76-4CE5-9D96-8A3D1DC4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E4D6D-CCDD-428C-B739-A2F0FA05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65CB-5F07-4173-94DB-5E917295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025" y="365125"/>
            <a:ext cx="7315201" cy="1325563"/>
          </a:xfrm>
        </p:spPr>
        <p:txBody>
          <a:bodyPr/>
          <a:lstStyle/>
          <a:p>
            <a:r>
              <a:rPr lang="en-US" dirty="0"/>
              <a:t>What are assumptions?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A96E-EE24-4C5C-847F-BDC13FBCC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past videos, we often talked about how “the p-value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assuming that all of the other assumptions are true”. </a:t>
                </a:r>
              </a:p>
              <a:p>
                <a:endParaRPr lang="en-US" dirty="0"/>
              </a:p>
              <a:p>
                <a:r>
                  <a:rPr lang="en-US" dirty="0"/>
                  <a:t>Thus, a low p-value suggests that the data we observed are unlikely under the null or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that one of our other assumptions is violated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But what are those other assumptions?</a:t>
                </a:r>
              </a:p>
              <a:p>
                <a:pPr lvl="1"/>
                <a:r>
                  <a:rPr lang="en-US" dirty="0"/>
                  <a:t>These will vary a little bit from situation to situation, but we have some general regression assumptions that will apply broadly.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FA96E-EE24-4C5C-847F-BDC13FBCC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3933-0B76-4CE5-9D96-8A3D1DC4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E4D6D-CCDD-428C-B739-A2F0FA05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65CB-5F07-4173-94DB-5E917295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Linear Regression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A96E-EE24-4C5C-847F-BDC13FBC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Linearity</a:t>
            </a:r>
            <a:r>
              <a:rPr lang="en-US" dirty="0"/>
              <a:t> - The true relationship is linear.</a:t>
            </a:r>
          </a:p>
          <a:p>
            <a:r>
              <a:rPr lang="en-US" b="1" dirty="0">
                <a:solidFill>
                  <a:schemeClr val="accent2"/>
                </a:solidFill>
              </a:rPr>
              <a:t>Independence</a:t>
            </a:r>
            <a:r>
              <a:rPr lang="en-US" dirty="0"/>
              <a:t> – The errors are independent of each other (e.g., no repeated measures from the same person).</a:t>
            </a:r>
          </a:p>
          <a:p>
            <a:r>
              <a:rPr lang="en-US" b="1" dirty="0">
                <a:solidFill>
                  <a:schemeClr val="accent3"/>
                </a:solidFill>
              </a:rPr>
              <a:t>Normality</a:t>
            </a:r>
            <a:r>
              <a:rPr lang="en-US" dirty="0"/>
              <a:t> - Errors are normally distributed.</a:t>
            </a:r>
          </a:p>
          <a:p>
            <a:r>
              <a:rPr lang="en-US" b="1" dirty="0">
                <a:solidFill>
                  <a:schemeClr val="accent4"/>
                </a:solidFill>
              </a:rPr>
              <a:t>Constant error variance </a:t>
            </a:r>
            <a:r>
              <a:rPr lang="en-US" dirty="0"/>
              <a:t>– Errors are equally distributed around predicted values (i.e., the regression line).</a:t>
            </a:r>
          </a:p>
          <a:p>
            <a:pPr lvl="1"/>
            <a:r>
              <a:rPr lang="en-US" dirty="0"/>
              <a:t>This is also called homoscedasticity. </a:t>
            </a:r>
          </a:p>
          <a:p>
            <a:pPr lvl="1"/>
            <a:endParaRPr lang="en-US" dirty="0"/>
          </a:p>
          <a:p>
            <a:r>
              <a:rPr lang="en-US" dirty="0"/>
              <a:t>Broadly speaking, linearity and independence are big assumptions. </a:t>
            </a:r>
          </a:p>
          <a:p>
            <a:pPr lvl="1"/>
            <a:r>
              <a:rPr lang="en-US" dirty="0"/>
              <a:t>We get a bit more “wiggle room” with normality and homoscedasticity.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3933-0B76-4CE5-9D96-8A3D1DC4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1/27/2021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E4D6D-CCDD-428C-B739-A2F0FA05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BDA2-B3F1-4175-B154-AF977B25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Predictor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D5EBA-52B6-422E-9A22-B5E701B1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79E7-70DB-4C92-9C62-86177F73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AC03-CEA9-4BF7-B1AE-6F9971D1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887" y="365125"/>
            <a:ext cx="3667539" cy="1325563"/>
          </a:xfrm>
        </p:spPr>
        <p:txBody>
          <a:bodyPr/>
          <a:lstStyle/>
          <a:p>
            <a:r>
              <a:rPr lang="en-US" dirty="0"/>
              <a:t>Linearity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56457-C217-403C-921D-B5707CB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5C6A-8CAA-49C2-80EE-D36750CD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298BD-E348-4DE4-B26C-8BDFC236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7" y="1951621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5BF678-96F2-4988-9D40-ABF4A9A862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0982" y="1825625"/>
                <a:ext cx="4982817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accent1"/>
                    </a:solidFill>
                  </a:rPr>
                  <a:t>Linearity </a:t>
                </a:r>
                <a:r>
                  <a:rPr lang="en-US" dirty="0"/>
                  <a:t>is relatively easy to detect when you plot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If there is evidence of a nonlinear relationship, then you likely need to select a more complex/different model.</a:t>
                </a:r>
              </a:p>
              <a:p>
                <a:pPr lvl="1"/>
                <a:r>
                  <a:rPr lang="en-US" dirty="0"/>
                  <a:t>Curvilinear</a:t>
                </a:r>
              </a:p>
              <a:p>
                <a:pPr lvl="1"/>
                <a:r>
                  <a:rPr lang="en-US" dirty="0"/>
                  <a:t>Nonlinear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5BF678-96F2-4988-9D40-ABF4A9A8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982" y="1825625"/>
                <a:ext cx="4982817" cy="4351338"/>
              </a:xfrm>
              <a:prstGeom prst="rect">
                <a:avLst/>
              </a:prstGeom>
              <a:blipFill>
                <a:blip r:embed="rId4"/>
                <a:stretch>
                  <a:fillRect l="-2203" t="-2241" r="-4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CDEA90-CE0F-4197-9C85-3AB77E364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57" y="1951621"/>
            <a:ext cx="5486400" cy="3657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59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AC03-CEA9-4BF7-B1AE-6F9971D1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487" y="365125"/>
            <a:ext cx="5486400" cy="1325563"/>
          </a:xfrm>
        </p:spPr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56457-C217-403C-921D-B5707CB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5C6A-8CAA-49C2-80EE-D36750CD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081160-78D1-4E36-B27B-217029060A0B}"/>
              </a:ext>
            </a:extLst>
          </p:cNvPr>
          <p:cNvSpPr txBox="1">
            <a:spLocks/>
          </p:cNvSpPr>
          <p:nvPr/>
        </p:nvSpPr>
        <p:spPr>
          <a:xfrm>
            <a:off x="6370982" y="1825625"/>
            <a:ext cx="4982817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Independence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is a little harder to see visually, and often comes down to what you know about your study design. </a:t>
            </a:r>
          </a:p>
          <a:p>
            <a:endParaRPr lang="en-US" dirty="0"/>
          </a:p>
          <a:p>
            <a:r>
              <a:rPr lang="en-US" dirty="0"/>
              <a:t>How are your data points clustered? (Over time, within families, within a person)</a:t>
            </a:r>
          </a:p>
          <a:p>
            <a:pPr lvl="1"/>
            <a:r>
              <a:rPr lang="en-US" dirty="0"/>
              <a:t>You may need to account for these repeated measures by changing your analytical approach.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72CB9-CF80-450D-8BC7-3324D5D3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44" y="1825625"/>
            <a:ext cx="5714286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7D8E8C-F619-461F-BC57-677734A67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9"/>
          <a:stretch/>
        </p:blipFill>
        <p:spPr>
          <a:xfrm>
            <a:off x="838200" y="1690688"/>
            <a:ext cx="5486400" cy="421497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5AAC03-CEA9-4BF7-B1AE-6F9971D1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56457-C217-403C-921D-B5707CB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5C6A-8CAA-49C2-80EE-D36750CD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BFDF1A-995C-4A01-BC98-D2B20312A21B}"/>
              </a:ext>
            </a:extLst>
          </p:cNvPr>
          <p:cNvSpPr txBox="1">
            <a:spLocks/>
          </p:cNvSpPr>
          <p:nvPr/>
        </p:nvSpPr>
        <p:spPr>
          <a:xfrm>
            <a:off x="6576390" y="1690688"/>
            <a:ext cx="4777410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3"/>
                </a:solidFill>
              </a:rPr>
              <a:t>Normality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can be seen in the quantile-quantile normal plot.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0E9C85-E420-4985-A6FA-A5D518CC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90" y="2857662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AC03-CEA9-4BF7-B1AE-6F9971D1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Error Variance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56457-C217-403C-921D-B5707CB6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5C6A-8CAA-49C2-80EE-D36750CD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76978D-8781-4278-AF85-1F2EBE4F70FE}"/>
              </a:ext>
            </a:extLst>
          </p:cNvPr>
          <p:cNvSpPr txBox="1">
            <a:spLocks/>
          </p:cNvSpPr>
          <p:nvPr/>
        </p:nvSpPr>
        <p:spPr>
          <a:xfrm>
            <a:off x="838200" y="4778444"/>
            <a:ext cx="10515599" cy="16072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4"/>
                </a:solidFill>
              </a:rPr>
              <a:t>Constant error variance  </a:t>
            </a:r>
            <a:r>
              <a:rPr lang="en-US" dirty="0"/>
              <a:t>(homoscedasticity) can by plotting the residuals as a function of the models predictions (also called fitted values).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240F1-A08D-4400-961C-514E5145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1723"/>
            <a:ext cx="4572000" cy="3048000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96AA0-CE25-4EFC-BE4D-3B3B4E077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2" y="1521723"/>
            <a:ext cx="4572000" cy="304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825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2E5D-5B6E-47F1-B02B-19117A37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F1159-0C7A-43DC-82A5-9B5C2381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1/27/2021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B5237-4DED-45D2-B9AE-5360B432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9621</TotalTime>
  <Words>631</Words>
  <Application>Microsoft Office PowerPoint</Application>
  <PresentationFormat>Widescreen</PresentationFormat>
  <Paragraphs>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Research Design and Analysis: Regression Assumptions</vt:lpstr>
      <vt:lpstr>What are assumptions?</vt:lpstr>
      <vt:lpstr>General Linear Regression Assumptions</vt:lpstr>
      <vt:lpstr>Continuous Predictor</vt:lpstr>
      <vt:lpstr>Linearity</vt:lpstr>
      <vt:lpstr>Independence</vt:lpstr>
      <vt:lpstr>Normality</vt:lpstr>
      <vt:lpstr>Constant Error Variance</vt:lpstr>
      <vt:lpstr>Categorical Predictor</vt:lpstr>
      <vt:lpstr>Linearity</vt:lpstr>
      <vt:lpstr>Independence</vt:lpstr>
      <vt:lpstr>Normality</vt:lpstr>
      <vt:lpstr>Constant Error Variance</vt:lpstr>
      <vt:lpstr>General Linear Regression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458</cp:revision>
  <dcterms:created xsi:type="dcterms:W3CDTF">2020-09-05T16:34:05Z</dcterms:created>
  <dcterms:modified xsi:type="dcterms:W3CDTF">2021-01-27T23:46:00Z</dcterms:modified>
</cp:coreProperties>
</file>