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395" r:id="rId4"/>
    <p:sldId id="396" r:id="rId5"/>
    <p:sldId id="399" r:id="rId6"/>
    <p:sldId id="404" r:id="rId7"/>
    <p:sldId id="397" r:id="rId8"/>
    <p:sldId id="398" r:id="rId9"/>
    <p:sldId id="400" r:id="rId10"/>
    <p:sldId id="401" r:id="rId11"/>
    <p:sldId id="402" r:id="rId12"/>
    <p:sldId id="4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One Categorical Factor with Multiple Levels/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One-Way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2/17/2021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81A-8705-4FB5-A2DC-75D84D1C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Omnibus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F7135-E5CF-48EA-A5BF-1516DFC08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As we will explain more in the next video, note that the F-test is also a ratio of the mean squared error </a:t>
                </a:r>
                <a:r>
                  <a:rPr lang="en-US" b="1" dirty="0">
                    <a:solidFill>
                      <a:schemeClr val="accent2"/>
                    </a:solidFill>
                  </a:rPr>
                  <a:t>explained by the regression </a:t>
                </a:r>
                <a:r>
                  <a:rPr lang="en-US" dirty="0"/>
                  <a:t>relative to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remaining error in the residuals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𝑆𝑆𝑟𝑒𝑠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𝑑𝑓𝑟𝑒𝑠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F7135-E5CF-48EA-A5BF-1516DFC08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3"/>
                <a:stretch>
                  <a:fillRect l="-2088" t="-2241" r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C5AD-7930-460D-969A-A58E635D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1CF2-90C6-41D3-B85E-4E51C285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8D740-FA69-44EE-9791-C6D0D7D2A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099" y="1647078"/>
            <a:ext cx="4457700" cy="46958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477DD-EA1E-47DE-8316-182B2871603D}"/>
              </a:ext>
            </a:extLst>
          </p:cNvPr>
          <p:cNvSpPr/>
          <p:nvPr/>
        </p:nvSpPr>
        <p:spPr>
          <a:xfrm>
            <a:off x="7016227" y="3573910"/>
            <a:ext cx="3117477" cy="52475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81A-8705-4FB5-A2DC-75D84D1C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F7135-E5CF-48EA-A5BF-1516DFC08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degrees of freedom for the numerator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dirty="0"/>
                  <a:t>) are based on the number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parameters we need to estimate for that variable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degrees of freedom for the denominator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dirty="0"/>
                  <a:t>) are based on the number of observations minus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total number of estimated parameters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24-3=21, 2 of which are used on the effect of condition!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F7135-E5CF-48EA-A5BF-1516DFC08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3"/>
                <a:stretch>
                  <a:fillRect l="-1392" t="-2801" r="-243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C5AD-7930-460D-969A-A58E635D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1CF2-90C6-41D3-B85E-4E51C285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8D740-FA69-44EE-9791-C6D0D7D2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1647078"/>
            <a:ext cx="4457700" cy="46958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477DD-EA1E-47DE-8316-182B2871603D}"/>
              </a:ext>
            </a:extLst>
          </p:cNvPr>
          <p:cNvSpPr/>
          <p:nvPr/>
        </p:nvSpPr>
        <p:spPr>
          <a:xfrm>
            <a:off x="7016227" y="3573910"/>
            <a:ext cx="3117477" cy="52475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8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81A-8705-4FB5-A2DC-75D84D1C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Your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7135-E5CF-48EA-A5BF-1516DFC0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3154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 statistical programs choose your contrasts for you.</a:t>
            </a:r>
          </a:p>
          <a:p>
            <a:endParaRPr lang="en-US" dirty="0"/>
          </a:p>
          <a:p>
            <a:r>
              <a:rPr lang="en-US" dirty="0"/>
              <a:t>For instance, </a:t>
            </a:r>
            <a:r>
              <a:rPr lang="en-US" dirty="0" err="1"/>
              <a:t>Jamovi</a:t>
            </a:r>
            <a:r>
              <a:rPr lang="en-US" dirty="0"/>
              <a:t> uses treatment coding by default, using the first alphabetical level as the reference level.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Understanding how your program is coding these contrasts is essential to interpreting the parameters correctly.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C5AD-7930-460D-969A-A58E635D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1CF2-90C6-41D3-B85E-4E51C285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8D740-FA69-44EE-9791-C6D0D7D2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1647078"/>
            <a:ext cx="4457700" cy="46958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477DD-EA1E-47DE-8316-182B2871603D}"/>
              </a:ext>
            </a:extLst>
          </p:cNvPr>
          <p:cNvSpPr/>
          <p:nvPr/>
        </p:nvSpPr>
        <p:spPr>
          <a:xfrm>
            <a:off x="6896099" y="5133768"/>
            <a:ext cx="4012155" cy="92278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C1D6F-BF70-413A-923A-14778AC38405}"/>
              </a:ext>
            </a:extLst>
          </p:cNvPr>
          <p:cNvSpPr/>
          <p:nvPr/>
        </p:nvSpPr>
        <p:spPr>
          <a:xfrm>
            <a:off x="6896099" y="6070002"/>
            <a:ext cx="1714501" cy="27290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Number of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CF6-EAEA-48F2-8568-53CDE730DBD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4BD887-965C-4FAB-B1E3-42D33985C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86009"/>
              </p:ext>
            </p:extLst>
          </p:nvPr>
        </p:nvGraphicFramePr>
        <p:xfrm>
          <a:off x="838200" y="1361444"/>
          <a:ext cx="2448262" cy="53241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0073">
                  <a:extLst>
                    <a:ext uri="{9D8B030D-6E8A-4147-A177-3AD203B41FA5}">
                      <a16:colId xmlns:a16="http://schemas.microsoft.com/office/drawing/2014/main" val="346202616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239466399"/>
                    </a:ext>
                  </a:extLst>
                </a:gridCol>
              </a:tblGrid>
              <a:tr h="9654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Condition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Task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42153635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 dirty="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2712150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3338589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5129355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55689424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1694654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409920699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51712155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Failure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013194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8177987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41630165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7942709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5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0950275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5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8448741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4613989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6422833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NoFeedback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0704688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4664706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6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7837335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5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3357082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0474015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6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72467579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7470776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7121127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sz="1100"/>
                        <a:t>Success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62287782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4A7AB2-ECC9-4AA7-BEF3-44EA6CAF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31" y="2194720"/>
            <a:ext cx="3657600" cy="3199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43C73-DC9A-40AA-819E-8DCBF9A1F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39" y="2194720"/>
            <a:ext cx="42505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D3D6-B85D-4093-995F-3BA35957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categorical differences numerically?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63D7-B374-4A32-8694-82661DF0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F3AD-FE5B-470C-B7F5-EFDD6B5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5DDAF-1009-4B1F-8579-BD544BB6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902"/>
            <a:ext cx="4250531" cy="3200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4346A-45DA-4F29-BD43-989E7F3D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2856" y="2097902"/>
            <a:ext cx="6232221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Contrast codes</a:t>
            </a:r>
            <a:r>
              <a:rPr lang="en-US" dirty="0"/>
              <a:t>: the levels of our code sum to zero.</a:t>
            </a:r>
          </a:p>
          <a:p>
            <a:pPr lvl="1"/>
            <a:r>
              <a:rPr lang="en-US" dirty="0"/>
              <a:t>Equivalent to mean-centering of continuous variables.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Treatment/ ‘Dummy’ codes</a:t>
            </a:r>
            <a:r>
              <a:rPr lang="en-US" dirty="0"/>
              <a:t>: levels of the code do not sum to zero. One group is coded as zero across all levels of the code.</a:t>
            </a:r>
          </a:p>
          <a:p>
            <a:pPr lvl="1"/>
            <a:r>
              <a:rPr lang="en-US" dirty="0"/>
              <a:t>Analogous to having an interpretable 0 in your continuous variable.</a:t>
            </a:r>
          </a:p>
        </p:txBody>
      </p:sp>
    </p:spTree>
    <p:extLst>
      <p:ext uri="{BB962C8B-B14F-4D97-AF65-F5344CB8AC3E}">
        <p14:creationId xmlns:p14="http://schemas.microsoft.com/office/powerpoint/2010/main" val="96056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D3D6-B85D-4093-995F-3BA35957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categorical differences numerically?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63D7-B374-4A32-8694-82661DF0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F3AD-FE5B-470C-B7F5-EFDD6B5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5DDAF-1009-4B1F-8579-BD544BB6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902"/>
            <a:ext cx="4250531" cy="3200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4346A-45DA-4F29-BD43-989E7F3D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2856" y="2097902"/>
            <a:ext cx="6232221" cy="187167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Contrast codes</a:t>
            </a:r>
            <a:r>
              <a:rPr lang="en-US" dirty="0"/>
              <a:t>: the levels of our code sum to zero.</a:t>
            </a:r>
          </a:p>
          <a:p>
            <a:endParaRPr lang="en-US" dirty="0"/>
          </a:p>
          <a:p>
            <a:r>
              <a:rPr lang="en-US" dirty="0"/>
              <a:t>With multiple codes, we also need to assure their cross-products sum to zero: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702E268-7B4C-446E-AC87-E808FCC1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66122"/>
              </p:ext>
            </p:extLst>
          </p:nvPr>
        </p:nvGraphicFramePr>
        <p:xfrm>
          <a:off x="5482856" y="4158546"/>
          <a:ext cx="587094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7736">
                  <a:extLst>
                    <a:ext uri="{9D8B030D-6E8A-4147-A177-3AD203B41FA5}">
                      <a16:colId xmlns:a16="http://schemas.microsoft.com/office/drawing/2014/main" val="3031243538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460388632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4034328017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61561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5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88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9284C1-BF76-464F-93A7-6CACA70D1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00229"/>
              </p:ext>
            </p:extLst>
          </p:nvPr>
        </p:nvGraphicFramePr>
        <p:xfrm>
          <a:off x="5482856" y="5666474"/>
          <a:ext cx="587094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7736">
                  <a:extLst>
                    <a:ext uri="{9D8B030D-6E8A-4147-A177-3AD203B41FA5}">
                      <a16:colId xmlns:a16="http://schemas.microsoft.com/office/drawing/2014/main" val="3031243538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460388632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4034328017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61561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λ1</a:t>
                      </a:r>
                      <a:r>
                        <a:rPr lang="en-US" dirty="0"/>
                        <a:t> * </a:t>
                      </a:r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9D6D-655F-47BE-ADD9-EF631910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Coded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DB3F-992F-4301-9055-961A69A6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5" y="3205778"/>
            <a:ext cx="6028765" cy="2836247"/>
          </a:xfrm>
        </p:spPr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accent3"/>
                </a:solidFill>
              </a:rPr>
              <a:t>omnibus test </a:t>
            </a:r>
            <a:r>
              <a:rPr lang="en-US" dirty="0"/>
              <a:t>for the overall model has a p=0.052. </a:t>
            </a:r>
          </a:p>
          <a:p>
            <a:endParaRPr lang="en-US" dirty="0"/>
          </a:p>
          <a:p>
            <a:r>
              <a:rPr lang="en-US" dirty="0"/>
              <a:t>Individually, our contrasts have p-values of p=0.016 and p=0.892.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F303-4B8E-4479-9372-A88D5A3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6CD37-8AEC-41BB-AB54-CED3AA4F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E205-CE2F-445A-9755-43D094843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904"/>
          <a:stretch/>
        </p:blipFill>
        <p:spPr>
          <a:xfrm>
            <a:off x="464203" y="1690688"/>
            <a:ext cx="4486275" cy="173831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89C06CED-A8BD-465A-9027-521E7D08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916"/>
              </p:ext>
            </p:extLst>
          </p:nvPr>
        </p:nvGraphicFramePr>
        <p:xfrm>
          <a:off x="5325035" y="1690688"/>
          <a:ext cx="587094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7736">
                  <a:extLst>
                    <a:ext uri="{9D8B030D-6E8A-4147-A177-3AD203B41FA5}">
                      <a16:colId xmlns:a16="http://schemas.microsoft.com/office/drawing/2014/main" val="3031243538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460388632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4034328017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61561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(cond.c1)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5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 (cond.c2)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88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B0AC1E-AD28-446D-A140-6749DB238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07" b="730"/>
          <a:stretch/>
        </p:blipFill>
        <p:spPr>
          <a:xfrm>
            <a:off x="464203" y="3698257"/>
            <a:ext cx="4486275" cy="132556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6060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6FAC-5B06-46E0-B406-7E08ED01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Codes are Orthogonal with Equal Groups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D5B3-E63C-4150-950B-FF879C8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C320D-1A17-4E41-8CFE-7E339E6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4E394-D450-49D6-9EAC-88FE1825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5650"/>
            <a:ext cx="4572000" cy="274320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19660-7277-43DA-BBD0-42943879F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42217"/>
              </p:ext>
            </p:extLst>
          </p:nvPr>
        </p:nvGraphicFramePr>
        <p:xfrm>
          <a:off x="838200" y="1486705"/>
          <a:ext cx="2978427" cy="156019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92809">
                  <a:extLst>
                    <a:ext uri="{9D8B030D-6E8A-4147-A177-3AD203B41FA5}">
                      <a16:colId xmlns:a16="http://schemas.microsoft.com/office/drawing/2014/main" val="77808393"/>
                    </a:ext>
                  </a:extLst>
                </a:gridCol>
                <a:gridCol w="992809">
                  <a:extLst>
                    <a:ext uri="{9D8B030D-6E8A-4147-A177-3AD203B41FA5}">
                      <a16:colId xmlns:a16="http://schemas.microsoft.com/office/drawing/2014/main" val="572028832"/>
                    </a:ext>
                  </a:extLst>
                </a:gridCol>
                <a:gridCol w="992809">
                  <a:extLst>
                    <a:ext uri="{9D8B030D-6E8A-4147-A177-3AD203B41FA5}">
                      <a16:colId xmlns:a16="http://schemas.microsoft.com/office/drawing/2014/main" val="33249315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Group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C.1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C.2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1335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Failure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849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NoFeeback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656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Success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14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Failure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938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NoFeeback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402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Success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9810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029344-B003-4388-B1E8-B3E51DCD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47560"/>
              </p:ext>
            </p:extLst>
          </p:nvPr>
        </p:nvGraphicFramePr>
        <p:xfrm>
          <a:off x="8610600" y="1486705"/>
          <a:ext cx="2743200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639575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5570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55939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Group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C.1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C.2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4575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Failure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219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NoFeeback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033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Success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03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Failure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77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NoFeeback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506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Success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9174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41F6A3E-AF4D-4021-8BA7-AF662E3FD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34" y="3235412"/>
            <a:ext cx="4572396" cy="274343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92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D3D6-B85D-4093-995F-3BA35957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categorical differences numerically?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63D7-B374-4A32-8694-82661DF0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F3AD-FE5B-470C-B7F5-EFDD6B5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5DDAF-1009-4B1F-8579-BD544BB6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902"/>
            <a:ext cx="4250531" cy="3200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4346A-45DA-4F29-BD43-989E7F3D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2856" y="2097902"/>
            <a:ext cx="6232221" cy="1871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Treatment/ ‘Dummy’ codes</a:t>
            </a:r>
            <a:r>
              <a:rPr lang="en-US" dirty="0"/>
              <a:t>: levels of the code do not sum to zero. One group is coded as zero across all levels of the code.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702E268-7B4C-446E-AC87-E808FCC1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48216"/>
              </p:ext>
            </p:extLst>
          </p:nvPr>
        </p:nvGraphicFramePr>
        <p:xfrm>
          <a:off x="5482856" y="4158546"/>
          <a:ext cx="587094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7736">
                  <a:extLst>
                    <a:ext uri="{9D8B030D-6E8A-4147-A177-3AD203B41FA5}">
                      <a16:colId xmlns:a16="http://schemas.microsoft.com/office/drawing/2014/main" val="3031243538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460388632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4034328017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61561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5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88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9EADF0-98AE-46F8-BF0F-6702ED5D183A}"/>
              </a:ext>
            </a:extLst>
          </p:cNvPr>
          <p:cNvSpPr txBox="1"/>
          <p:nvPr/>
        </p:nvSpPr>
        <p:spPr>
          <a:xfrm>
            <a:off x="5482856" y="5669278"/>
            <a:ext cx="587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no feedback group is our reference group across all codes.</a:t>
            </a:r>
          </a:p>
        </p:txBody>
      </p:sp>
    </p:spTree>
    <p:extLst>
      <p:ext uri="{BB962C8B-B14F-4D97-AF65-F5344CB8AC3E}">
        <p14:creationId xmlns:p14="http://schemas.microsoft.com/office/powerpoint/2010/main" val="358490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9D6D-655F-47BE-ADD9-EF631910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Coded Factors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F303-4B8E-4479-9372-A88D5A3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6CD37-8AEC-41BB-AB54-CED3AA4F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04669D0F-8CC4-4793-863D-22C36867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48736"/>
              </p:ext>
            </p:extLst>
          </p:nvPr>
        </p:nvGraphicFramePr>
        <p:xfrm>
          <a:off x="5325035" y="1690688"/>
          <a:ext cx="587094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7736">
                  <a:extLst>
                    <a:ext uri="{9D8B030D-6E8A-4147-A177-3AD203B41FA5}">
                      <a16:colId xmlns:a16="http://schemas.microsoft.com/office/drawing/2014/main" val="3031243538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460388632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4034328017"/>
                    </a:ext>
                  </a:extLst>
                </a:gridCol>
                <a:gridCol w="1467736">
                  <a:extLst>
                    <a:ext uri="{9D8B030D-6E8A-4147-A177-3AD203B41FA5}">
                      <a16:colId xmlns:a16="http://schemas.microsoft.com/office/drawing/2014/main" val="161561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λ1</a:t>
                      </a:r>
                      <a:r>
                        <a:rPr lang="en-US" dirty="0"/>
                        <a:t> (cond.t1)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5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λ2</a:t>
                      </a:r>
                      <a:r>
                        <a:rPr lang="en-US" dirty="0"/>
                        <a:t> (cond.t2)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880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29FF39A-0C4D-4900-A7AF-51C9DEC21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494"/>
          <a:stretch/>
        </p:blipFill>
        <p:spPr>
          <a:xfrm>
            <a:off x="383438" y="1690688"/>
            <a:ext cx="4410075" cy="173831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756CF1-A3A2-4C3C-B1A2-54459CF718CB}"/>
              </a:ext>
            </a:extLst>
          </p:cNvPr>
          <p:cNvSpPr txBox="1">
            <a:spLocks/>
          </p:cNvSpPr>
          <p:nvPr/>
        </p:nvSpPr>
        <p:spPr>
          <a:xfrm>
            <a:off x="5325035" y="3293632"/>
            <a:ext cx="6028765" cy="2836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the </a:t>
            </a:r>
            <a:r>
              <a:rPr lang="en-US" b="1" dirty="0">
                <a:solidFill>
                  <a:schemeClr val="accent2"/>
                </a:solidFill>
              </a:rPr>
              <a:t>omnibus test </a:t>
            </a:r>
            <a:r>
              <a:rPr lang="en-US" dirty="0"/>
              <a:t>for the overall model still has a p=0.052. </a:t>
            </a:r>
          </a:p>
          <a:p>
            <a:endParaRPr lang="en-US" dirty="0"/>
          </a:p>
          <a:p>
            <a:r>
              <a:rPr lang="en-US" dirty="0"/>
              <a:t>However, our contrasts have p-values of p=0.170 and p=0.249. </a:t>
            </a:r>
          </a:p>
          <a:p>
            <a:endParaRPr lang="en-US" dirty="0"/>
          </a:p>
          <a:p>
            <a:r>
              <a:rPr lang="en-US" dirty="0"/>
              <a:t>Thus, our coding effects the individual coefficients and t-tests, but not the overall model fit and F-test.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457D4-5D95-4AAA-99E1-7C089E3F2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74" b="51"/>
          <a:stretch/>
        </p:blipFill>
        <p:spPr>
          <a:xfrm>
            <a:off x="383437" y="4091781"/>
            <a:ext cx="4410075" cy="13255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6870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81A-8705-4FB5-A2DC-75D84D1C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Omnibus F-test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7135-E5CF-48EA-A5BF-1516DFC0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omnibus</a:t>
            </a:r>
            <a:r>
              <a:rPr lang="en-US" dirty="0"/>
              <a:t> test refers to the simultaneous test of multiple parameters. </a:t>
            </a:r>
          </a:p>
          <a:p>
            <a:endParaRPr lang="en-US" dirty="0"/>
          </a:p>
          <a:p>
            <a:r>
              <a:rPr lang="en-US" dirty="0"/>
              <a:t>Note that the omnibus F-test here has 2 and 21 degrees of freedom, F(2,21)=3.41, p=0.052.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C5AD-7930-460D-969A-A58E635D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1CF2-90C6-41D3-B85E-4E51C285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8D740-FA69-44EE-9791-C6D0D7D2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1647078"/>
            <a:ext cx="4457700" cy="46958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4CD0A2-FDFC-487B-A04B-6B51CE783755}"/>
              </a:ext>
            </a:extLst>
          </p:cNvPr>
          <p:cNvSpPr/>
          <p:nvPr/>
        </p:nvSpPr>
        <p:spPr>
          <a:xfrm>
            <a:off x="8891866" y="2129435"/>
            <a:ext cx="2274346" cy="5916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477DD-EA1E-47DE-8316-182B2871603D}"/>
              </a:ext>
            </a:extLst>
          </p:cNvPr>
          <p:cNvSpPr/>
          <p:nvPr/>
        </p:nvSpPr>
        <p:spPr>
          <a:xfrm>
            <a:off x="8845027" y="3545225"/>
            <a:ext cx="2321185" cy="29525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9803</TotalTime>
  <Words>746</Words>
  <Application>Microsoft Office PowerPoint</Application>
  <PresentationFormat>Widescreen</PresentationFormat>
  <Paragraphs>226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Research Design and Analysis: One Categorical Factor with Multiple Levels/ One-Way ANOVA</vt:lpstr>
      <vt:lpstr>Feedback and Number of Attempts</vt:lpstr>
      <vt:lpstr>How do we represent categorical differences numerically?</vt:lpstr>
      <vt:lpstr>How do we represent categorical differences numerically?</vt:lpstr>
      <vt:lpstr>Contrast Coded Factors</vt:lpstr>
      <vt:lpstr>Contrast Codes are Orthogonal with Equal Groups</vt:lpstr>
      <vt:lpstr>How do we represent categorical differences numerically?</vt:lpstr>
      <vt:lpstr>Treatment Coded Factors</vt:lpstr>
      <vt:lpstr>The Omnibus F-test</vt:lpstr>
      <vt:lpstr>The Omnibus F-test</vt:lpstr>
      <vt:lpstr>Degrees of Freedom</vt:lpstr>
      <vt:lpstr>Choosing Your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459</cp:revision>
  <dcterms:created xsi:type="dcterms:W3CDTF">2020-09-05T16:34:05Z</dcterms:created>
  <dcterms:modified xsi:type="dcterms:W3CDTF">2021-02-17T17:53:02Z</dcterms:modified>
</cp:coreProperties>
</file>