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Models with Multiple Categorical Predictors 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(Multi-way ANOVA)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2/23/2021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we can use our contrasts more intelligently to create families of related tests.</a:t>
            </a:r>
          </a:p>
          <a:p>
            <a:pPr lvl="1"/>
            <a:r>
              <a:rPr lang="en-US" dirty="0"/>
              <a:t>Individual contrasts will answer our hypotheses more directly and the false positive rate for a given family of tests will be lower!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66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The Main-Effect of Diet: </a:t>
                </a:r>
              </a:p>
              <a:p>
                <a:pPr lvl="1"/>
                <a:r>
                  <a:rPr lang="en-US" dirty="0"/>
                  <a:t>With only two levels, the </a:t>
                </a:r>
                <a:r>
                  <a:rPr lang="en-US" b="1" u="sng" dirty="0"/>
                  <a:t>main-effect</a:t>
                </a:r>
                <a:r>
                  <a:rPr lang="en-US" dirty="0"/>
                  <a:t> of diet is the easiest to establish.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−1=2−1=1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=(−1,1)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431473" y="4416136"/>
            <a:ext cx="9015846" cy="405246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The Main-Effect of Exercise: </a:t>
                </a:r>
              </a:p>
              <a:p>
                <a:pPr lvl="1"/>
                <a:r>
                  <a:rPr lang="en-US" dirty="0"/>
                  <a:t>With three levels, the </a:t>
                </a:r>
                <a:r>
                  <a:rPr lang="en-US" b="1" u="sng" dirty="0"/>
                  <a:t>main-effect</a:t>
                </a:r>
                <a:r>
                  <a:rPr lang="en-US" dirty="0"/>
                  <a:t> of exercise is trickier, but contrasts can be constructed identically to the one-way ANOVA contrast we have used before. 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−1=3−1=2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=(−1,0,1)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431473" y="4794133"/>
            <a:ext cx="9015846" cy="775393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40E68-DA5F-4DB8-AEDC-17BE5447A7F0}"/>
              </a:ext>
            </a:extLst>
          </p:cNvPr>
          <p:cNvSpPr txBox="1"/>
          <p:nvPr/>
        </p:nvSpPr>
        <p:spPr>
          <a:xfrm rot="16200000">
            <a:off x="-580185" y="5051483"/>
            <a:ext cx="23739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Together = Main Effect!</a:t>
            </a:r>
          </a:p>
        </p:txBody>
      </p:sp>
    </p:spTree>
    <p:extLst>
      <p:ext uri="{BB962C8B-B14F-4D97-AF65-F5344CB8AC3E}">
        <p14:creationId xmlns:p14="http://schemas.microsoft.com/office/powerpoint/2010/main" val="14126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The Interaction of Diet and Exercise: </a:t>
                </a:r>
              </a:p>
              <a:p>
                <a:pPr lvl="1"/>
                <a:r>
                  <a:rPr lang="en-US" dirty="0"/>
                  <a:t>To test the </a:t>
                </a:r>
                <a:r>
                  <a:rPr lang="en-US" b="1" u="sng" dirty="0"/>
                  <a:t>interaction</a:t>
                </a:r>
                <a:r>
                  <a:rPr lang="en-US" dirty="0"/>
                  <a:t> we would multiply the interacting variables together the same way we did in continuous regression.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−1=3−1=2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384715" y="5558732"/>
            <a:ext cx="4552948" cy="395259"/>
          </a:xfrm>
          <a:prstGeom prst="roundRect">
            <a:avLst>
              <a:gd name="adj" fmla="val 6860"/>
            </a:avLst>
          </a:prstGeom>
          <a:solidFill>
            <a:schemeClr val="accent2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40E68-DA5F-4DB8-AEDC-17BE5447A7F0}"/>
              </a:ext>
            </a:extLst>
          </p:cNvPr>
          <p:cNvSpPr txBox="1"/>
          <p:nvPr/>
        </p:nvSpPr>
        <p:spPr>
          <a:xfrm rot="16200000">
            <a:off x="-560691" y="5051483"/>
            <a:ext cx="233493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Together = Interaction!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36C6A2-6E7B-4ACB-8BA4-6DD856E750ED}"/>
              </a:ext>
            </a:extLst>
          </p:cNvPr>
          <p:cNvSpPr/>
          <p:nvPr/>
        </p:nvSpPr>
        <p:spPr>
          <a:xfrm>
            <a:off x="6937666" y="5558732"/>
            <a:ext cx="4509653" cy="395259"/>
          </a:xfrm>
          <a:prstGeom prst="roundRect">
            <a:avLst>
              <a:gd name="adj" fmla="val 6860"/>
            </a:avLst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50F69-EED0-4F68-A633-3464E007BA16}"/>
              </a:ext>
            </a:extLst>
          </p:cNvPr>
          <p:cNvSpPr/>
          <p:nvPr/>
        </p:nvSpPr>
        <p:spPr>
          <a:xfrm>
            <a:off x="2384715" y="5935316"/>
            <a:ext cx="4552948" cy="395259"/>
          </a:xfrm>
          <a:prstGeom prst="roundRect">
            <a:avLst>
              <a:gd name="adj" fmla="val 6860"/>
            </a:avLst>
          </a:prstGeom>
          <a:solidFill>
            <a:schemeClr val="accent2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F95E5A-FA34-40E6-8099-FDD05F71F887}"/>
              </a:ext>
            </a:extLst>
          </p:cNvPr>
          <p:cNvSpPr/>
          <p:nvPr/>
        </p:nvSpPr>
        <p:spPr>
          <a:xfrm>
            <a:off x="6937666" y="5935316"/>
            <a:ext cx="4509653" cy="395259"/>
          </a:xfrm>
          <a:prstGeom prst="roundRect">
            <a:avLst>
              <a:gd name="adj" fmla="val 6860"/>
            </a:avLst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Orthogonal Contrast Codes for a fully Factorial Design: </a:t>
                </a:r>
              </a:p>
              <a:p>
                <a:pPr lvl="1"/>
                <a:r>
                  <a:rPr lang="en-US" dirty="0"/>
                  <a:t>Note that these codes are contrasts (because each row sums to zero) and they are orthogonal (i.e., uncorrelated) because the sum of the cross-products is zero.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+1(−1)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+1(−1)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+1(−1)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9920"/>
          </a:xfrm>
        </p:spPr>
        <p:txBody>
          <a:bodyPr/>
          <a:lstStyle/>
          <a:p>
            <a:r>
              <a:rPr lang="en-US" b="1" u="sng" dirty="0"/>
              <a:t>Omnibus F for the full model: </a:t>
            </a:r>
            <a:r>
              <a:rPr lang="en-US" dirty="0"/>
              <a:t>How much variance in the dependent variable was explained by all of our predictors as a set.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3096758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96758"/>
                <a:ext cx="9806211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838199" y="3881343"/>
                <a:ext cx="899874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343"/>
                <a:ext cx="8998745" cy="369332"/>
              </a:xfrm>
              <a:prstGeom prst="rect">
                <a:avLst/>
              </a:prstGeom>
              <a:blipFill>
                <a:blip r:embed="rId3"/>
                <a:stretch>
                  <a:fillRect l="-203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8BDFA-EB0F-4C40-AD9C-C3D55A613ACF}"/>
                  </a:ext>
                </a:extLst>
              </p:cNvPr>
              <p:cNvSpPr txBox="1"/>
              <p:nvPr/>
            </p:nvSpPr>
            <p:spPr>
              <a:xfrm>
                <a:off x="1752599" y="4470078"/>
                <a:ext cx="297517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8BDFA-EB0F-4C40-AD9C-C3D55A61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9" y="4470078"/>
                <a:ext cx="2975173" cy="369332"/>
              </a:xfrm>
              <a:prstGeom prst="rect">
                <a:avLst/>
              </a:prstGeom>
              <a:blipFill>
                <a:blip r:embed="rId4"/>
                <a:stretch>
                  <a:fillRect l="-1629"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2E43FCA-7D84-4131-9974-407403520FC6}"/>
              </a:ext>
            </a:extLst>
          </p:cNvPr>
          <p:cNvSpPr txBox="1"/>
          <p:nvPr/>
        </p:nvSpPr>
        <p:spPr>
          <a:xfrm>
            <a:off x="838199" y="445968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</p:spTree>
    <p:extLst>
      <p:ext uri="{BB962C8B-B14F-4D97-AF65-F5344CB8AC3E}">
        <p14:creationId xmlns:p14="http://schemas.microsoft.com/office/powerpoint/2010/main" val="171391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u="sng" dirty="0"/>
              <a:t>Omnibus F for the Main-Effect of Diet:</a:t>
            </a:r>
            <a:r>
              <a:rPr lang="en-US" b="1" dirty="0"/>
              <a:t> </a:t>
            </a:r>
            <a:r>
              <a:rPr lang="en-US" dirty="0"/>
              <a:t>On average, was there an effect of diet?</a:t>
            </a:r>
          </a:p>
          <a:p>
            <a:pPr lvl="1"/>
            <a:r>
              <a:rPr lang="en-US" dirty="0"/>
              <a:t>Note that because Diet only had two levels (i.e., one contrast) the Omnibus F for this test is equivalent to testing the individual contrast.</a:t>
            </a:r>
          </a:p>
          <a:p>
            <a:pPr lvl="1"/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blipFill>
                <a:blip r:embed="rId2"/>
                <a:stretch>
                  <a:fillRect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blipFill>
                <a:blip r:embed="rId4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3678382" y="4895143"/>
            <a:ext cx="1248311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483776" y="4836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(df1) for this test would be </a:t>
            </a:r>
            <a:r>
              <a:rPr lang="en-US" b="1" u="sng" dirty="0"/>
              <a:t>1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2629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u="sng" dirty="0"/>
              <a:t>Omnibus F for the Main-Effect of Exercise:</a:t>
            </a:r>
            <a:r>
              <a:rPr lang="en-US" b="1" dirty="0"/>
              <a:t> </a:t>
            </a:r>
            <a:r>
              <a:rPr lang="en-US" dirty="0"/>
              <a:t>On average, was there an effect of exercise?</a:t>
            </a:r>
          </a:p>
          <a:p>
            <a:pPr lvl="1"/>
            <a:r>
              <a:rPr lang="en-US" dirty="0"/>
              <a:t>Note that because exercise had three levels the Omnibus F for this test requires removing two contrasts. 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blipFill>
                <a:blip r:embed="rId2"/>
                <a:stretch>
                  <a:fillRect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blipFill>
                <a:blip r:embed="rId4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5018810" y="4887608"/>
            <a:ext cx="2587335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483776" y="4836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(df1) for this test would be </a:t>
            </a:r>
            <a:r>
              <a:rPr lang="en-US" b="1" u="sng" dirty="0"/>
              <a:t>2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2678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u="sng" dirty="0"/>
              <a:t>Omnibus F for the Interaction of Diet and Exercise:</a:t>
            </a:r>
            <a:r>
              <a:rPr lang="en-US" b="1" dirty="0"/>
              <a:t> </a:t>
            </a:r>
            <a:r>
              <a:rPr lang="en-US" dirty="0"/>
              <a:t>Did the effect of diet depend on exercise (or vice versa)?</a:t>
            </a:r>
          </a:p>
          <a:p>
            <a:pPr lvl="1"/>
            <a:r>
              <a:rPr lang="en-US" dirty="0"/>
              <a:t>Not that the interaction requires multiplying the interacting factors by each other. In this case, that takes 2 * 1 = 2 contrasts. 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4" y="3601026"/>
                <a:ext cx="9806211" cy="369332"/>
              </a:xfrm>
              <a:prstGeom prst="rect">
                <a:avLst/>
              </a:prstGeom>
              <a:blipFill>
                <a:blip r:embed="rId2"/>
                <a:stretch>
                  <a:fillRect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2" y="4848075"/>
                <a:ext cx="9806211" cy="369332"/>
              </a:xfrm>
              <a:prstGeom prst="rect">
                <a:avLst/>
              </a:prstGeom>
              <a:blipFill>
                <a:blip r:embed="rId4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7637319" y="4895143"/>
            <a:ext cx="2660072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483776" y="4836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(df1) for this test would be </a:t>
            </a:r>
            <a:r>
              <a:rPr lang="en-US" b="1" u="sng" dirty="0"/>
              <a:t>2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507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1D5-1D76-4BE4-85B0-983B974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“Factorial”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73BD-240F-4DFB-B1AE-109BA529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fully factorial design, every level of one categorical variable (or factor) is combined with every level of another categorical variable (factor).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361-F330-4AB0-95AC-09A4ECD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C257-4ACF-4808-B739-EA70B83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35E12-87F6-4F48-A93E-368CF71AC49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1D5-1D76-4BE4-85B0-983B974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“Factorial”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73BD-240F-4DFB-B1AE-109BA529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63"/>
            <a:ext cx="10515600" cy="4351338"/>
          </a:xfrm>
        </p:spPr>
        <p:txBody>
          <a:bodyPr/>
          <a:lstStyle/>
          <a:p>
            <a:r>
              <a:rPr lang="en-US" dirty="0"/>
              <a:t>In a fully factorial design, every level of one categorical variable (or factor) is combined with every level of another categorical variable (factor).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361-F330-4AB0-95AC-09A4ECD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C257-4ACF-4808-B739-EA70B83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35E12-87F6-4F48-A93E-368CF71A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7054"/>
              </p:ext>
            </p:extLst>
          </p:nvPr>
        </p:nvGraphicFramePr>
        <p:xfrm>
          <a:off x="838200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C50698-6D03-4356-9394-293C8BCFD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69227"/>
              </p:ext>
            </p:extLst>
          </p:nvPr>
        </p:nvGraphicFramePr>
        <p:xfrm>
          <a:off x="6525488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A1A811-CA70-4F54-9879-ED862C6EAF12}"/>
              </a:ext>
            </a:extLst>
          </p:cNvPr>
          <p:cNvSpPr txBox="1"/>
          <p:nvPr/>
        </p:nvSpPr>
        <p:spPr>
          <a:xfrm>
            <a:off x="6525488" y="3805766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6592E-E7A0-475B-800F-D4787B1D75E5}"/>
              </a:ext>
            </a:extLst>
          </p:cNvPr>
          <p:cNvSpPr txBox="1"/>
          <p:nvPr/>
        </p:nvSpPr>
        <p:spPr>
          <a:xfrm>
            <a:off x="7810497" y="336896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Diet</a:t>
            </a:r>
          </a:p>
        </p:txBody>
      </p:sp>
    </p:spTree>
    <p:extLst>
      <p:ext uri="{BB962C8B-B14F-4D97-AF65-F5344CB8AC3E}">
        <p14:creationId xmlns:p14="http://schemas.microsoft.com/office/powerpoint/2010/main" val="4274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3 (exercise) x 2 (diet) ANOVA design means that we effectively have six groups. </a:t>
            </a:r>
          </a:p>
          <a:p>
            <a:pPr lvl="1"/>
            <a:r>
              <a:rPr lang="en-US" dirty="0"/>
              <a:t>If we treated this as a one-way ANOVA, we would need 5 different codes: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Mathematically, this “works” because we have contrasts (the sum of each row is 0) and they are orthogonal (the sum all pairs of cross-products is zero):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−1(−1)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families of related effects.</a:t>
            </a:r>
          </a:p>
          <a:p>
            <a:pPr lvl="1"/>
            <a:r>
              <a:rPr lang="en-US" dirty="0"/>
              <a:t>Is there an effect of diet, on average?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4488872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6941133" y="4080511"/>
            <a:ext cx="4488872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families of related effects.</a:t>
            </a:r>
          </a:p>
          <a:p>
            <a:pPr lvl="1"/>
            <a:r>
              <a:rPr lang="en-US" dirty="0"/>
              <a:t>Is there an effect of diet, on average?</a:t>
            </a:r>
          </a:p>
          <a:p>
            <a:pPr lvl="1"/>
            <a:r>
              <a:rPr lang="en-US" dirty="0"/>
              <a:t>Is there an effect of exercise, on average?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3945084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93F09-C185-49DD-9153-8D5C76EFA183}"/>
              </a:ext>
            </a:extLst>
          </p:cNvPr>
          <p:cNvSpPr/>
          <p:nvPr/>
        </p:nvSpPr>
        <p:spPr>
          <a:xfrm>
            <a:off x="544483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1FF117-6C80-4EC5-A565-3643F79E903E}"/>
              </a:ext>
            </a:extLst>
          </p:cNvPr>
          <p:cNvSpPr/>
          <p:nvPr/>
        </p:nvSpPr>
        <p:spPr>
          <a:xfrm>
            <a:off x="6939397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440F4-374C-48D2-B064-88663F04D89A}"/>
              </a:ext>
            </a:extLst>
          </p:cNvPr>
          <p:cNvSpPr/>
          <p:nvPr/>
        </p:nvSpPr>
        <p:spPr>
          <a:xfrm>
            <a:off x="845300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FF741-4FA3-4EB5-9F8B-A34F5615FBC1}"/>
              </a:ext>
            </a:extLst>
          </p:cNvPr>
          <p:cNvSpPr/>
          <p:nvPr/>
        </p:nvSpPr>
        <p:spPr>
          <a:xfrm>
            <a:off x="9952762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</a:t>
            </a:r>
            <a:r>
              <a:rPr lang="en-US" b="1" u="sng" dirty="0"/>
              <a:t>families</a:t>
            </a:r>
            <a:r>
              <a:rPr lang="en-US" dirty="0"/>
              <a:t> of related effects.</a:t>
            </a:r>
          </a:p>
          <a:p>
            <a:pPr lvl="1"/>
            <a:r>
              <a:rPr lang="en-US" dirty="0"/>
              <a:t>Is there an effect of diet, on average?</a:t>
            </a:r>
          </a:p>
          <a:p>
            <a:pPr lvl="1"/>
            <a:r>
              <a:rPr lang="en-US" dirty="0"/>
              <a:t>Is there an effect of exercise, on average?</a:t>
            </a:r>
          </a:p>
          <a:p>
            <a:pPr lvl="1"/>
            <a:r>
              <a:rPr lang="en-US" dirty="0"/>
              <a:t>Does the effect of diet depend on exercise?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3945084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93F09-C185-49DD-9153-8D5C76EFA183}"/>
              </a:ext>
            </a:extLst>
          </p:cNvPr>
          <p:cNvSpPr/>
          <p:nvPr/>
        </p:nvSpPr>
        <p:spPr>
          <a:xfrm>
            <a:off x="544483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1FF117-6C80-4EC5-A565-3643F79E903E}"/>
              </a:ext>
            </a:extLst>
          </p:cNvPr>
          <p:cNvSpPr/>
          <p:nvPr/>
        </p:nvSpPr>
        <p:spPr>
          <a:xfrm>
            <a:off x="6939397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440F4-374C-48D2-B064-88663F04D89A}"/>
              </a:ext>
            </a:extLst>
          </p:cNvPr>
          <p:cNvSpPr/>
          <p:nvPr/>
        </p:nvSpPr>
        <p:spPr>
          <a:xfrm>
            <a:off x="845300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FF741-4FA3-4EB5-9F8B-A34F5615FBC1}"/>
              </a:ext>
            </a:extLst>
          </p:cNvPr>
          <p:cNvSpPr/>
          <p:nvPr/>
        </p:nvSpPr>
        <p:spPr>
          <a:xfrm>
            <a:off x="9952762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theory, we could answer all of these questions through specific paired comparisons following the Omnibus F-test.</a:t>
                </a:r>
              </a:p>
              <a:p>
                <a:pPr lvl="1"/>
                <a:r>
                  <a:rPr lang="en-US" dirty="0"/>
                  <a:t>However, exhaustively comparing all of these groups would require </a:t>
                </a:r>
                <a:r>
                  <a:rPr lang="en-US" b="1" u="sng" dirty="0"/>
                  <a:t>21</a:t>
                </a:r>
                <a:r>
                  <a:rPr lang="en-US" dirty="0"/>
                  <a:t> different comparisons!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=0.05∗21=1.05</m:t>
                    </m:r>
                  </m:oMath>
                </a14:m>
                <a:r>
                  <a:rPr lang="en-US" dirty="0"/>
                  <a:t>, a false positive is not just likely, its expected!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9748</TotalTime>
  <Words>1912</Words>
  <Application>Microsoft Office PowerPoint</Application>
  <PresentationFormat>Widescreen</PresentationFormat>
  <Paragraphs>546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Research Design and Analysis: Models with Multiple Categorical Predictors  (Multi-way ANOVA)</vt:lpstr>
      <vt:lpstr>“Factorial” Designs</vt:lpstr>
      <vt:lpstr>“Factorial” Designs</vt:lpstr>
      <vt:lpstr>Dealing with Multiple Factors</vt:lpstr>
      <vt:lpstr>Dealing with Multiple Factors</vt:lpstr>
      <vt:lpstr>Dealing with Multiple Factors</vt:lpstr>
      <vt:lpstr>Dealing with Multiple Factors</vt:lpstr>
      <vt:lpstr>Dealing with Multiple Factors</vt:lpstr>
      <vt:lpstr>Dealing with Multiple Factors</vt:lpstr>
      <vt:lpstr>A Better Set of Contrasts</vt:lpstr>
      <vt:lpstr>A Better Set of Contrasts</vt:lpstr>
      <vt:lpstr>A Better Set of Contrasts</vt:lpstr>
      <vt:lpstr>A Better Set of Contrasts</vt:lpstr>
      <vt:lpstr>A Better Set of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462</cp:revision>
  <dcterms:created xsi:type="dcterms:W3CDTF">2020-09-05T16:34:05Z</dcterms:created>
  <dcterms:modified xsi:type="dcterms:W3CDTF">2021-02-23T14:46:35Z</dcterms:modified>
</cp:coreProperties>
</file>