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Models with Multiple Categorical Predictors 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(Multi-way ANOVA)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3/3/2021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we can use our contrasts more intelligently to create </a:t>
            </a:r>
            <a:r>
              <a:rPr lang="en-US" b="1" dirty="0">
                <a:solidFill>
                  <a:schemeClr val="accent2"/>
                </a:solidFill>
              </a:rPr>
              <a:t>families of related tests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Individual contrasts will answer our hypotheses more directly and the false positive rate for a given family of tests will be lower!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66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The Main-Effect of Diet: </a:t>
                </a:r>
              </a:p>
              <a:p>
                <a:pPr lvl="1"/>
                <a:r>
                  <a:rPr lang="en-US" dirty="0"/>
                  <a:t>With only two levels,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main-effect</a:t>
                </a:r>
                <a:r>
                  <a:rPr lang="en-US" dirty="0"/>
                  <a:t> of diet is the easiest to establish.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−1=2−1=1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=(−1,1)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431473" y="4416136"/>
            <a:ext cx="9015846" cy="405246"/>
          </a:xfrm>
          <a:prstGeom prst="roundRect">
            <a:avLst>
              <a:gd name="adj" fmla="val 6860"/>
            </a:avLst>
          </a:prstGeom>
          <a:solidFill>
            <a:schemeClr val="accent3">
              <a:alpha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F781A-5E78-4E10-B0CF-FDB2D7A489C8}"/>
              </a:ext>
            </a:extLst>
          </p:cNvPr>
          <p:cNvSpPr txBox="1"/>
          <p:nvPr/>
        </p:nvSpPr>
        <p:spPr>
          <a:xfrm rot="16200000">
            <a:off x="-55011" y="4544587"/>
            <a:ext cx="132356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 Effect!</a:t>
            </a:r>
          </a:p>
        </p:txBody>
      </p:sp>
    </p:spTree>
    <p:extLst>
      <p:ext uri="{BB962C8B-B14F-4D97-AF65-F5344CB8AC3E}">
        <p14:creationId xmlns:p14="http://schemas.microsoft.com/office/powerpoint/2010/main" val="19174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The Main-Effect of Exercise:</a:t>
                </a:r>
                <a:r>
                  <a:rPr lang="en-US" b="1" u="sng" dirty="0"/>
                  <a:t> </a:t>
                </a:r>
              </a:p>
              <a:p>
                <a:pPr lvl="1"/>
                <a:r>
                  <a:rPr lang="en-US" dirty="0"/>
                  <a:t>With three levels,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main-effect</a:t>
                </a:r>
                <a:r>
                  <a:rPr lang="en-US" dirty="0"/>
                  <a:t> of exercise is trickier, but contrasts can be constructed identically to the one-way ANOVA contrast we have used before. 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−1=3−1=2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=(−1,0,1)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431473" y="4794133"/>
            <a:ext cx="9015846" cy="775393"/>
          </a:xfrm>
          <a:prstGeom prst="roundRect">
            <a:avLst>
              <a:gd name="adj" fmla="val 6860"/>
            </a:avLst>
          </a:prstGeom>
          <a:solidFill>
            <a:schemeClr val="accent3">
              <a:alpha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40E68-DA5F-4DB8-AEDC-17BE5447A7F0}"/>
              </a:ext>
            </a:extLst>
          </p:cNvPr>
          <p:cNvSpPr txBox="1"/>
          <p:nvPr/>
        </p:nvSpPr>
        <p:spPr>
          <a:xfrm rot="16200000">
            <a:off x="-580185" y="5051483"/>
            <a:ext cx="237392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Together = Main Effect!</a:t>
            </a:r>
          </a:p>
        </p:txBody>
      </p:sp>
    </p:spTree>
    <p:extLst>
      <p:ext uri="{BB962C8B-B14F-4D97-AF65-F5344CB8AC3E}">
        <p14:creationId xmlns:p14="http://schemas.microsoft.com/office/powerpoint/2010/main" val="14126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The Interaction of Diet and Exercise: </a:t>
                </a:r>
              </a:p>
              <a:p>
                <a:pPr lvl="1"/>
                <a:r>
                  <a:rPr lang="en-US" dirty="0"/>
                  <a:t>To test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interaction</a:t>
                </a:r>
                <a:r>
                  <a:rPr lang="en-US" dirty="0"/>
                  <a:t> we would multiply the interacting variables together the same way we did in continuous regression. </a:t>
                </a:r>
              </a:p>
              <a:p>
                <a:pPr lvl="1"/>
                <a:r>
                  <a:rPr lang="en-US" dirty="0"/>
                  <a:t>Codes needed: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−1=3−1=2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99B35-CE93-42E3-A80A-C4B7B36A6FE2}"/>
              </a:ext>
            </a:extLst>
          </p:cNvPr>
          <p:cNvSpPr/>
          <p:nvPr/>
        </p:nvSpPr>
        <p:spPr>
          <a:xfrm>
            <a:off x="2384715" y="5558732"/>
            <a:ext cx="4552948" cy="395259"/>
          </a:xfrm>
          <a:prstGeom prst="roundRect">
            <a:avLst>
              <a:gd name="adj" fmla="val 6860"/>
            </a:avLst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40E68-DA5F-4DB8-AEDC-17BE5447A7F0}"/>
              </a:ext>
            </a:extLst>
          </p:cNvPr>
          <p:cNvSpPr txBox="1"/>
          <p:nvPr/>
        </p:nvSpPr>
        <p:spPr>
          <a:xfrm rot="16200000">
            <a:off x="-560691" y="5051483"/>
            <a:ext cx="23349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Together = Interaction!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36C6A2-6E7B-4ACB-8BA4-6DD856E750ED}"/>
              </a:ext>
            </a:extLst>
          </p:cNvPr>
          <p:cNvSpPr/>
          <p:nvPr/>
        </p:nvSpPr>
        <p:spPr>
          <a:xfrm>
            <a:off x="6937666" y="5558732"/>
            <a:ext cx="4509653" cy="395259"/>
          </a:xfrm>
          <a:prstGeom prst="roundRect">
            <a:avLst>
              <a:gd name="adj" fmla="val 6860"/>
            </a:avLst>
          </a:prstGeom>
          <a:solidFill>
            <a:schemeClr val="accent5">
              <a:alpha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50F69-EED0-4F68-A633-3464E007BA16}"/>
              </a:ext>
            </a:extLst>
          </p:cNvPr>
          <p:cNvSpPr/>
          <p:nvPr/>
        </p:nvSpPr>
        <p:spPr>
          <a:xfrm>
            <a:off x="2384715" y="5935316"/>
            <a:ext cx="4552948" cy="395259"/>
          </a:xfrm>
          <a:prstGeom prst="roundRect">
            <a:avLst>
              <a:gd name="adj" fmla="val 6860"/>
            </a:avLst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F95E5A-FA34-40E6-8099-FDD05F71F887}"/>
              </a:ext>
            </a:extLst>
          </p:cNvPr>
          <p:cNvSpPr/>
          <p:nvPr/>
        </p:nvSpPr>
        <p:spPr>
          <a:xfrm>
            <a:off x="6937666" y="5935316"/>
            <a:ext cx="4509653" cy="395259"/>
          </a:xfrm>
          <a:prstGeom prst="roundRect">
            <a:avLst>
              <a:gd name="adj" fmla="val 6860"/>
            </a:avLst>
          </a:prstGeom>
          <a:solidFill>
            <a:schemeClr val="accent5">
              <a:alpha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Set of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Orthogonal Contrast Codes for a fully Factorial Design: </a:t>
                </a:r>
              </a:p>
              <a:p>
                <a:pPr lvl="1"/>
                <a:r>
                  <a:rPr lang="en-US" dirty="0"/>
                  <a:t>Note that these codes are contrasts (because each row sums to zero) and they are orthogonal (i.e., uncorrelated) because the sum of the cross-products is zero.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+1(−1)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+1(−1)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+1(−1)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992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Omnibus F for the full model:</a:t>
            </a:r>
            <a:r>
              <a:rPr lang="en-US" b="1" dirty="0"/>
              <a:t> </a:t>
            </a:r>
            <a:r>
              <a:rPr lang="en-US" dirty="0"/>
              <a:t>How much variance in the dependent variable was explained by all of our predictors as a set.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3096758"/>
                <a:ext cx="1004473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96758"/>
                <a:ext cx="10044736" cy="369332"/>
              </a:xfrm>
              <a:prstGeom prst="rect">
                <a:avLst/>
              </a:prstGeom>
              <a:blipFill>
                <a:blip r:embed="rId2"/>
                <a:stretch>
                  <a:fillRect l="-182"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838199" y="3881343"/>
                <a:ext cx="940853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343"/>
                <a:ext cx="9408538" cy="369332"/>
              </a:xfrm>
              <a:prstGeom prst="rect">
                <a:avLst/>
              </a:prstGeom>
              <a:blipFill>
                <a:blip r:embed="rId3"/>
                <a:stretch>
                  <a:fillRect l="-194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8BDFA-EB0F-4C40-AD9C-C3D55A613ACF}"/>
                  </a:ext>
                </a:extLst>
              </p:cNvPr>
              <p:cNvSpPr txBox="1"/>
              <p:nvPr/>
            </p:nvSpPr>
            <p:spPr>
              <a:xfrm>
                <a:off x="1752599" y="4470078"/>
                <a:ext cx="338496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8BDFA-EB0F-4C40-AD9C-C3D55A61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9" y="4470078"/>
                <a:ext cx="3384966" cy="369332"/>
              </a:xfrm>
              <a:prstGeom prst="rect">
                <a:avLst/>
              </a:prstGeom>
              <a:blipFill>
                <a:blip r:embed="rId4"/>
                <a:stretch>
                  <a:fillRect l="-1434"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2E43FCA-7D84-4131-9974-407403520FC6}"/>
              </a:ext>
            </a:extLst>
          </p:cNvPr>
          <p:cNvSpPr txBox="1"/>
          <p:nvPr/>
        </p:nvSpPr>
        <p:spPr>
          <a:xfrm>
            <a:off x="838199" y="445968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</p:spTree>
    <p:extLst>
      <p:ext uri="{BB962C8B-B14F-4D97-AF65-F5344CB8AC3E}">
        <p14:creationId xmlns:p14="http://schemas.microsoft.com/office/powerpoint/2010/main" val="171391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Omnibus F for the Main-Effect of Diet:</a:t>
            </a:r>
            <a:r>
              <a:rPr lang="en-US" b="1" dirty="0"/>
              <a:t> </a:t>
            </a:r>
            <a:r>
              <a:rPr lang="en-US" dirty="0"/>
              <a:t>On average, was there an effect of diet?</a:t>
            </a:r>
          </a:p>
          <a:p>
            <a:pPr lvl="1"/>
            <a:r>
              <a:rPr lang="en-US" dirty="0"/>
              <a:t>Note that because Diet only had two levels (i.e., one contrast) the Omnibus F for this test is equivalent to testing the individual contrast.</a:t>
            </a:r>
          </a:p>
          <a:p>
            <a:pPr lvl="1"/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954367" y="3601026"/>
                <a:ext cx="1028326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67" y="3601026"/>
                <a:ext cx="10283263" cy="369332"/>
              </a:xfrm>
              <a:prstGeom prst="rect">
                <a:avLst/>
              </a:prstGeom>
              <a:blipFill>
                <a:blip r:embed="rId2"/>
                <a:stretch>
                  <a:fillRect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954367" y="4385611"/>
                <a:ext cx="10283262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67" y="4385611"/>
                <a:ext cx="10283262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954368" y="4848075"/>
                <a:ext cx="10283262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68" y="4848075"/>
                <a:ext cx="10283262" cy="369332"/>
              </a:xfrm>
              <a:prstGeom prst="rect">
                <a:avLst/>
              </a:prstGeom>
              <a:blipFill>
                <a:blip r:embed="rId4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3867223" y="4885204"/>
            <a:ext cx="1248311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207050" y="482544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</a:t>
            </a:r>
            <a:r>
              <a:rPr lang="en-US" b="1" dirty="0">
                <a:solidFill>
                  <a:schemeClr val="accent3"/>
                </a:solidFill>
              </a:rPr>
              <a:t>df1</a:t>
            </a:r>
            <a:r>
              <a:rPr lang="en-US" dirty="0"/>
              <a:t>) for this test would be </a:t>
            </a:r>
            <a:r>
              <a:rPr lang="en-US" b="1" dirty="0">
                <a:solidFill>
                  <a:schemeClr val="accent3"/>
                </a:solidFill>
              </a:rPr>
              <a:t>1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2629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Omnibus F for the Main-Effect of Exercise:</a:t>
            </a:r>
            <a:r>
              <a:rPr lang="en-US" b="1" dirty="0"/>
              <a:t> </a:t>
            </a:r>
            <a:r>
              <a:rPr lang="en-US" dirty="0"/>
              <a:t>On average, was there an effect of exercise?</a:t>
            </a:r>
          </a:p>
          <a:p>
            <a:pPr lvl="1"/>
            <a:r>
              <a:rPr lang="en-US" dirty="0"/>
              <a:t>Note that because exercise had three levels the Omnibus F for this test requires removing two contrasts. 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1192894" y="3601026"/>
                <a:ext cx="1004473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4" y="3601026"/>
                <a:ext cx="10044736" cy="369332"/>
              </a:xfrm>
              <a:prstGeom prst="rect">
                <a:avLst/>
              </a:prstGeom>
              <a:blipFill>
                <a:blip r:embed="rId2"/>
                <a:stretch>
                  <a:fillRect l="-182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3" y="4385611"/>
                <a:ext cx="9806210" cy="369332"/>
              </a:xfrm>
              <a:prstGeom prst="rect">
                <a:avLst/>
              </a:prstGeom>
              <a:blipFill>
                <a:blip r:embed="rId3"/>
                <a:stretch>
                  <a:fillRect l="-683" r="-186"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1192892" y="4848075"/>
                <a:ext cx="1008321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2" y="4848075"/>
                <a:ext cx="10083210" cy="369332"/>
              </a:xfrm>
              <a:prstGeom prst="rect">
                <a:avLst/>
              </a:prstGeom>
              <a:blipFill>
                <a:blip r:embed="rId4"/>
                <a:stretch>
                  <a:fillRect l="-181"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5356736" y="4887608"/>
            <a:ext cx="2587335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483776" y="4836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</a:t>
            </a:r>
            <a:r>
              <a:rPr lang="en-US" b="1" dirty="0">
                <a:solidFill>
                  <a:schemeClr val="accent3"/>
                </a:solidFill>
              </a:rPr>
              <a:t>df1</a:t>
            </a:r>
            <a:r>
              <a:rPr lang="en-US" dirty="0"/>
              <a:t>) for this test would be </a:t>
            </a:r>
            <a:r>
              <a:rPr lang="en-US" b="1" dirty="0">
                <a:solidFill>
                  <a:schemeClr val="accent3"/>
                </a:solidFill>
              </a:rPr>
              <a:t>2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2678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40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Omnibus F for the Interaction of Diet and Exercise:</a:t>
            </a:r>
            <a:r>
              <a:rPr lang="en-US" b="1" dirty="0"/>
              <a:t> </a:t>
            </a:r>
            <a:r>
              <a:rPr lang="en-US" dirty="0"/>
              <a:t>Did the effect of diet depend on exercise (or vice versa)?</a:t>
            </a:r>
          </a:p>
          <a:p>
            <a:pPr lvl="1"/>
            <a:r>
              <a:rPr lang="en-US" dirty="0"/>
              <a:t>Not that the interaction requires multiplying the interacting factors by each other. In this case, that takes 2 * 1 = 2 contrasts. 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1192894" y="3601026"/>
                <a:ext cx="1004473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4" y="3601026"/>
                <a:ext cx="10044736" cy="369332"/>
              </a:xfrm>
              <a:prstGeom prst="rect">
                <a:avLst/>
              </a:prstGeom>
              <a:blipFill>
                <a:blip r:embed="rId2"/>
                <a:stretch>
                  <a:fillRect l="-182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/>
              <p:nvPr/>
            </p:nvSpPr>
            <p:spPr>
              <a:xfrm>
                <a:off x="1192893" y="4385611"/>
                <a:ext cx="1004473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1E6F2-6731-4E45-8830-114B78B7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3" y="4385611"/>
                <a:ext cx="10044736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/>
              <p:nvPr/>
            </p:nvSpPr>
            <p:spPr>
              <a:xfrm>
                <a:off x="1192892" y="4848075"/>
                <a:ext cx="1004473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82639-91FC-4E12-A810-EE1CDB95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2" y="4848075"/>
                <a:ext cx="10044736" cy="369332"/>
              </a:xfrm>
              <a:prstGeom prst="rect">
                <a:avLst/>
              </a:prstGeom>
              <a:blipFill>
                <a:blip r:embed="rId4"/>
                <a:stretch>
                  <a:fillRect l="-424"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372CC9-AFCF-4447-8249-F000576EAAD6}"/>
              </a:ext>
            </a:extLst>
          </p:cNvPr>
          <p:cNvSpPr/>
          <p:nvPr/>
        </p:nvSpPr>
        <p:spPr>
          <a:xfrm>
            <a:off x="7984507" y="4895143"/>
            <a:ext cx="2660072" cy="322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7DF-076D-4D29-B6A1-7254B243499B}"/>
              </a:ext>
            </a:extLst>
          </p:cNvPr>
          <p:cNvSpPr txBox="1"/>
          <p:nvPr/>
        </p:nvSpPr>
        <p:spPr>
          <a:xfrm>
            <a:off x="483776" y="4836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838197" y="5632660"/>
            <a:ext cx="10515600" cy="633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numerator degrees of freedom (</a:t>
            </a:r>
            <a:r>
              <a:rPr lang="en-US" b="1" dirty="0">
                <a:solidFill>
                  <a:schemeClr val="accent3"/>
                </a:solidFill>
              </a:rPr>
              <a:t>df1</a:t>
            </a:r>
            <a:r>
              <a:rPr lang="en-US" dirty="0"/>
              <a:t>) for this test would be </a:t>
            </a:r>
            <a:r>
              <a:rPr lang="en-US" b="1" dirty="0">
                <a:solidFill>
                  <a:schemeClr val="accent3"/>
                </a:solidFill>
              </a:rPr>
              <a:t>2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507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1D5-1D76-4BE4-85B0-983B974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“Factorial”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73BD-240F-4DFB-B1AE-109BA529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fully factorial design, every level of one categorical variable (or factor) is combined with every level of another categorical variable (factor).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361-F330-4AB0-95AC-09A4ECD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C257-4ACF-4808-B739-EA70B83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35E12-87F6-4F48-A93E-368CF71A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76226"/>
              </p:ext>
            </p:extLst>
          </p:nvPr>
        </p:nvGraphicFramePr>
        <p:xfrm>
          <a:off x="838200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1D5-1D76-4BE4-85B0-983B974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“Factorial”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73BD-240F-4DFB-B1AE-109BA529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63"/>
            <a:ext cx="10515600" cy="4351338"/>
          </a:xfrm>
        </p:spPr>
        <p:txBody>
          <a:bodyPr/>
          <a:lstStyle/>
          <a:p>
            <a:r>
              <a:rPr lang="en-US" dirty="0"/>
              <a:t>In a fully factorial design, every level of one categorical variable (or factor) is combined with every level of another categorical variable (factor).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361-F330-4AB0-95AC-09A4ECD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C257-4ACF-4808-B739-EA70B83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35E12-87F6-4F48-A93E-368CF71A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7054"/>
              </p:ext>
            </p:extLst>
          </p:nvPr>
        </p:nvGraphicFramePr>
        <p:xfrm>
          <a:off x="838200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A1_B3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A2_B3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C50698-6D03-4356-9394-293C8BCFD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69227"/>
              </p:ext>
            </p:extLst>
          </p:nvPr>
        </p:nvGraphicFramePr>
        <p:xfrm>
          <a:off x="6525488" y="3805766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A1A811-CA70-4F54-9879-ED862C6EAF12}"/>
              </a:ext>
            </a:extLst>
          </p:cNvPr>
          <p:cNvSpPr txBox="1"/>
          <p:nvPr/>
        </p:nvSpPr>
        <p:spPr>
          <a:xfrm>
            <a:off x="6525488" y="3805766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6592E-E7A0-475B-800F-D4787B1D75E5}"/>
              </a:ext>
            </a:extLst>
          </p:cNvPr>
          <p:cNvSpPr txBox="1"/>
          <p:nvPr/>
        </p:nvSpPr>
        <p:spPr>
          <a:xfrm>
            <a:off x="7810497" y="336896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Diet</a:t>
            </a:r>
          </a:p>
        </p:txBody>
      </p:sp>
    </p:spTree>
    <p:extLst>
      <p:ext uri="{BB962C8B-B14F-4D97-AF65-F5344CB8AC3E}">
        <p14:creationId xmlns:p14="http://schemas.microsoft.com/office/powerpoint/2010/main" val="4274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3 (exercise) x 2 (diet</a:t>
            </a:r>
            <a:r>
              <a:rPr lang="en-US"/>
              <a:t>) factorial design </a:t>
            </a:r>
            <a:r>
              <a:rPr lang="en-US" dirty="0"/>
              <a:t>means that we effectively have six groups. </a:t>
            </a:r>
          </a:p>
          <a:p>
            <a:pPr lvl="1"/>
            <a:r>
              <a:rPr lang="en-US" dirty="0"/>
              <a:t>If we treated this as a one-way ANOVA, we would need 5 different codes: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Mathematically, this “works” because we have contrasts (the sum of each row is 0) and they are orthogonal (the sum all pairs of cross-products is zero):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−1(−1)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</a:t>
            </a:r>
            <a:r>
              <a:rPr lang="en-US" b="1" dirty="0">
                <a:solidFill>
                  <a:schemeClr val="accent2"/>
                </a:solidFill>
              </a:rPr>
              <a:t>“families”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/>
                </a:solidFill>
              </a:rPr>
              <a:t>related effects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there an effect of diet, on average?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4488872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6941133" y="4080511"/>
            <a:ext cx="4488872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</a:t>
            </a:r>
            <a:r>
              <a:rPr lang="en-US" b="1" dirty="0">
                <a:solidFill>
                  <a:schemeClr val="accent2"/>
                </a:solidFill>
              </a:rPr>
              <a:t>“families”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/>
                </a:solidFill>
              </a:rPr>
              <a:t>related effects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there an effect of diet, on average?</a:t>
            </a:r>
          </a:p>
          <a:p>
            <a:pPr lvl="1"/>
            <a:r>
              <a:rPr lang="en-US" dirty="0"/>
              <a:t>Is there an effect of exercise, on average?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3945084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93F09-C185-49DD-9153-8D5C76EFA183}"/>
              </a:ext>
            </a:extLst>
          </p:cNvPr>
          <p:cNvSpPr/>
          <p:nvPr/>
        </p:nvSpPr>
        <p:spPr>
          <a:xfrm>
            <a:off x="544483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1FF117-6C80-4EC5-A565-3643F79E903E}"/>
              </a:ext>
            </a:extLst>
          </p:cNvPr>
          <p:cNvSpPr/>
          <p:nvPr/>
        </p:nvSpPr>
        <p:spPr>
          <a:xfrm>
            <a:off x="6939397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rgbClr val="FFFF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440F4-374C-48D2-B064-88663F04D89A}"/>
              </a:ext>
            </a:extLst>
          </p:cNvPr>
          <p:cNvSpPr/>
          <p:nvPr/>
        </p:nvSpPr>
        <p:spPr>
          <a:xfrm>
            <a:off x="845300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rgbClr val="7030A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FF741-4FA3-4EB5-9F8B-A34F5615FBC1}"/>
              </a:ext>
            </a:extLst>
          </p:cNvPr>
          <p:cNvSpPr/>
          <p:nvPr/>
        </p:nvSpPr>
        <p:spPr>
          <a:xfrm>
            <a:off x="9952762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F7C-345C-448D-9FE0-145EAA03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 one-way ANOVA (treating all 6 groups as a single categorical factor) ignores </a:t>
            </a:r>
            <a:r>
              <a:rPr lang="en-US" b="1" dirty="0">
                <a:solidFill>
                  <a:schemeClr val="accent2"/>
                </a:solidFill>
              </a:rPr>
              <a:t>“families”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/>
                </a:solidFill>
              </a:rPr>
              <a:t>related effects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there an effect of diet, on average? </a:t>
            </a:r>
            <a:r>
              <a:rPr lang="en-US" b="1" dirty="0">
                <a:solidFill>
                  <a:schemeClr val="accent3"/>
                </a:solidFill>
              </a:rPr>
              <a:t>(Main Effect)</a:t>
            </a:r>
          </a:p>
          <a:p>
            <a:pPr lvl="1"/>
            <a:r>
              <a:rPr lang="en-US" dirty="0"/>
              <a:t>Is there an effect of exercise, on average? </a:t>
            </a:r>
            <a:r>
              <a:rPr lang="en-US" b="1" dirty="0">
                <a:solidFill>
                  <a:schemeClr val="accent3"/>
                </a:solidFill>
              </a:rPr>
              <a:t>(Main Effect)</a:t>
            </a:r>
          </a:p>
          <a:p>
            <a:pPr lvl="1"/>
            <a:r>
              <a:rPr lang="en-US" dirty="0"/>
              <a:t>Does the effect of diet depend on exercise? </a:t>
            </a:r>
            <a:r>
              <a:rPr lang="en-US" b="1" dirty="0">
                <a:solidFill>
                  <a:schemeClr val="accent5"/>
                </a:solidFill>
              </a:rPr>
              <a:t>(Interaction)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/>
        </p:nvGraphicFramePr>
        <p:xfrm>
          <a:off x="931719" y="4086860"/>
          <a:ext cx="10515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2333D-5F97-4D8D-958A-E3BF64ED30B3}"/>
              </a:ext>
            </a:extLst>
          </p:cNvPr>
          <p:cNvSpPr/>
          <p:nvPr/>
        </p:nvSpPr>
        <p:spPr>
          <a:xfrm>
            <a:off x="2431473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609B2-C6D0-49D2-AB41-EA02E3426594}"/>
              </a:ext>
            </a:extLst>
          </p:cNvPr>
          <p:cNvSpPr/>
          <p:nvPr/>
        </p:nvSpPr>
        <p:spPr>
          <a:xfrm>
            <a:off x="3945084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93F09-C185-49DD-9153-8D5C76EFA183}"/>
              </a:ext>
            </a:extLst>
          </p:cNvPr>
          <p:cNvSpPr/>
          <p:nvPr/>
        </p:nvSpPr>
        <p:spPr>
          <a:xfrm>
            <a:off x="544483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1FF117-6C80-4EC5-A565-3643F79E903E}"/>
              </a:ext>
            </a:extLst>
          </p:cNvPr>
          <p:cNvSpPr/>
          <p:nvPr/>
        </p:nvSpPr>
        <p:spPr>
          <a:xfrm>
            <a:off x="6939397" y="4086860"/>
            <a:ext cx="1485900" cy="2225040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440F4-374C-48D2-B064-88663F04D89A}"/>
              </a:ext>
            </a:extLst>
          </p:cNvPr>
          <p:cNvSpPr/>
          <p:nvPr/>
        </p:nvSpPr>
        <p:spPr>
          <a:xfrm>
            <a:off x="8453008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FF741-4FA3-4EB5-9F8B-A34F5615FBC1}"/>
              </a:ext>
            </a:extLst>
          </p:cNvPr>
          <p:cNvSpPr/>
          <p:nvPr/>
        </p:nvSpPr>
        <p:spPr>
          <a:xfrm>
            <a:off x="9952762" y="4086860"/>
            <a:ext cx="1472043" cy="2225040"/>
          </a:xfrm>
          <a:prstGeom prst="roundRect">
            <a:avLst>
              <a:gd name="adj" fmla="val 6860"/>
            </a:avLst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10811218" cy="4351338"/>
              </a:xfrm>
            </p:spPr>
            <p:txBody>
              <a:bodyPr/>
              <a:lstStyle/>
              <a:p>
                <a:r>
                  <a:rPr lang="en-US" dirty="0"/>
                  <a:t>In theory, we could answer all of these questions through specific paired comparisons following the Omnibus F-test.</a:t>
                </a:r>
              </a:p>
              <a:p>
                <a:pPr lvl="1"/>
                <a:r>
                  <a:rPr lang="en-US" b="1" dirty="0">
                    <a:solidFill>
                      <a:schemeClr val="accent5"/>
                    </a:solidFill>
                  </a:rPr>
                  <a:t>However, exhaustively comparing all of these groups would require 21 different comparisons!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=0.659=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5"/>
                    </a:solidFill>
                  </a:rPr>
                  <a:t>Type 1 Error Rate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6F7C-345C-448D-9FE0-145EAA03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10811218" cy="4351338"/>
              </a:xfrm>
              <a:blipFill>
                <a:blip r:embed="rId2"/>
                <a:stretch>
                  <a:fillRect l="-101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45923-C076-4F60-AC0C-64E43BF64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3747"/>
              </p:ext>
            </p:extLst>
          </p:nvPr>
        </p:nvGraphicFramePr>
        <p:xfrm>
          <a:off x="744679" y="4086860"/>
          <a:ext cx="107026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49">
                  <a:extLst>
                    <a:ext uri="{9D8B030D-6E8A-4147-A177-3AD203B41FA5}">
                      <a16:colId xmlns:a16="http://schemas.microsoft.com/office/drawing/2014/main" val="2582824779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3102996138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1545474363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411430390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494169840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592882072"/>
                    </a:ext>
                  </a:extLst>
                </a:gridCol>
                <a:gridCol w="1528949">
                  <a:extLst>
                    <a:ext uri="{9D8B030D-6E8A-4147-A177-3AD203B41FA5}">
                      <a16:colId xmlns:a16="http://schemas.microsoft.com/office/drawing/2014/main" val="22948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5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9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9776</TotalTime>
  <Words>1935</Words>
  <Application>Microsoft Office PowerPoint</Application>
  <PresentationFormat>Widescreen</PresentationFormat>
  <Paragraphs>547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Research Design and Analysis: Models with Multiple Categorical Predictors  (Multi-way ANOVA)</vt:lpstr>
      <vt:lpstr>“Factorial” Designs</vt:lpstr>
      <vt:lpstr>“Factorial” Designs</vt:lpstr>
      <vt:lpstr>Dealing with Multiple Factors</vt:lpstr>
      <vt:lpstr>Dealing with Multiple Factors</vt:lpstr>
      <vt:lpstr>Dealing with Multiple Factors</vt:lpstr>
      <vt:lpstr>Dealing with Multiple Factors</vt:lpstr>
      <vt:lpstr>Dealing with Multiple Factors</vt:lpstr>
      <vt:lpstr>Dealing with Multiple Factors</vt:lpstr>
      <vt:lpstr>A Better Set of Contrasts</vt:lpstr>
      <vt:lpstr>A Better Set of Contrasts</vt:lpstr>
      <vt:lpstr>A Better Set of Contrasts</vt:lpstr>
      <vt:lpstr>A Better Set of Contrasts</vt:lpstr>
      <vt:lpstr>A Better Set of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468</cp:revision>
  <dcterms:created xsi:type="dcterms:W3CDTF">2020-09-05T16:34:05Z</dcterms:created>
  <dcterms:modified xsi:type="dcterms:W3CDTF">2021-03-03T14:32:10Z</dcterms:modified>
</cp:coreProperties>
</file>