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99" r:id="rId3"/>
    <p:sldId id="400" r:id="rId4"/>
    <p:sldId id="401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40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ma Johnson" initials="ECJ" lastIdx="8" clrIdx="0">
    <p:extLst>
      <p:ext uri="{19B8F6BF-5375-455C-9EA6-DF929625EA0E}">
        <p15:presenceInfo xmlns:p15="http://schemas.microsoft.com/office/powerpoint/2012/main" userId="Emma Joh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3D9CCC"/>
    <a:srgbClr val="FF7B71"/>
    <a:srgbClr val="000000"/>
    <a:srgbClr val="29AF8C"/>
    <a:srgbClr val="00C3C8"/>
    <a:srgbClr val="333333"/>
    <a:srgbClr val="3391AE"/>
    <a:srgbClr val="0D0D0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87021" autoAdjust="0"/>
  </p:normalViewPr>
  <p:slideViewPr>
    <p:cSldViewPr snapToGrid="0">
      <p:cViewPr varScale="1">
        <p:scale>
          <a:sx n="84" d="100"/>
          <a:sy n="84" d="100"/>
        </p:scale>
        <p:origin x="10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5757F-3999-48C5-95E7-A1A35820AD6B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66EF1-5D87-4B27-9964-3895674E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9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14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02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78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79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07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73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E240-A3EF-4ED7-A09D-455711BD5A83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5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09C0-FDD4-41FC-8E12-0ECD5CE3CB8A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7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4F77-91EE-4F17-BC1E-65DDE86EE0CE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8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4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0FD-71B6-43F8-917F-30F36026FF93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0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23FB-6DEB-46A3-898D-949930D038CE}" type="datetime1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8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5671-A076-4B35-9253-3E3A44FE1B50}" type="datetime1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2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F110-AEB6-45DE-B292-4D540EAF969C}" type="datetime1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9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1A19-54A8-4C56-88FA-30453BD8B278}" type="datetime1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1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E026-1BF6-4028-A4BD-B491AF1796A9}" type="datetime1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8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C1D7-0E4D-41EF-A648-63A5F1D1F4DF}" type="datetime1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8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56142-6351-49D7-B7D0-B5AB41056D26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416C09-8A05-4D5B-98EE-7BF7C2B6987D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17276"/>
            <a:ext cx="105156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1089" y="365125"/>
            <a:ext cx="9133368" cy="1325563"/>
          </a:xfrm>
          <a:prstGeom prst="rect">
            <a:avLst/>
          </a:prstGeom>
          <a:solidFill>
            <a:srgbClr val="1A1A1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79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282D-7C74-434D-9A69-77202896E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767" y="1052191"/>
            <a:ext cx="10451805" cy="257070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Research Design and Analysis: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chemeClr val="accent5"/>
                </a:solidFill>
              </a:rPr>
              <a:t>Building a Factorial ANOVA Table.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01856-2F7D-4FD9-8D02-3AA3966F6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6353"/>
            <a:ext cx="9144000" cy="2361835"/>
          </a:xfrm>
        </p:spPr>
        <p:txBody>
          <a:bodyPr>
            <a:normAutofit/>
          </a:bodyPr>
          <a:lstStyle/>
          <a:p>
            <a:r>
              <a:rPr lang="en-US" b="1" dirty="0"/>
              <a:t>Keith Lohse, PhD, </a:t>
            </a:r>
            <a:r>
              <a:rPr lang="en-US" b="1" dirty="0" err="1"/>
              <a:t>PStat</a:t>
            </a:r>
            <a:endParaRPr lang="en-US" b="1" dirty="0"/>
          </a:p>
          <a:p>
            <a:r>
              <a:rPr lang="en-US" dirty="0"/>
              <a:t>Department of Health and Kinesiology</a:t>
            </a:r>
          </a:p>
          <a:p>
            <a:r>
              <a:rPr lang="en-US" dirty="0"/>
              <a:t>Department of Physical Therapy and Athletic Training</a:t>
            </a:r>
          </a:p>
          <a:p>
            <a:r>
              <a:rPr lang="en-US" dirty="0"/>
              <a:t>University of Utah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898633-B5D9-4F00-9E50-4AC2837B22F5}"/>
              </a:ext>
            </a:extLst>
          </p:cNvPr>
          <p:cNvCxnSpPr>
            <a:cxnSpLocks/>
          </p:cNvCxnSpPr>
          <p:nvPr/>
        </p:nvCxnSpPr>
        <p:spPr>
          <a:xfrm>
            <a:off x="903767" y="3646654"/>
            <a:ext cx="1045180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803D0-727D-4B47-98BF-8B79CF9A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D2907-61C6-46E7-A58D-F9C720E71B53}"/>
              </a:ext>
            </a:extLst>
          </p:cNvPr>
          <p:cNvSpPr txBox="1"/>
          <p:nvPr/>
        </p:nvSpPr>
        <p:spPr>
          <a:xfrm>
            <a:off x="903767" y="6075144"/>
            <a:ext cx="804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e: </a:t>
            </a:r>
            <a:r>
              <a:rPr lang="en-US" sz="1800" dirty="0">
                <a:solidFill>
                  <a:schemeClr val="accent3"/>
                </a:solidFill>
              </a:rPr>
              <a:t>rehabinformatics@gmail.com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1AFC67-476F-4BA7-AC95-C389167C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7848-C385-4697-BE87-22F11B3E3C41}" type="datetime1">
              <a:rPr lang="en-US" smtClean="0"/>
              <a:t>3/3/2021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2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4445-53D6-4C46-BAD2-EA06FC1A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Omnibus Tests versus Specific Contrasts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7D04-AD6E-454B-B424-ED3D0065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F7635-33CE-494B-8D86-144E30EE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85EC10-5B68-4E69-B215-07BA8BD11105}"/>
                  </a:ext>
                </a:extLst>
              </p:cNvPr>
              <p:cNvSpPr txBox="1"/>
              <p:nvPr/>
            </p:nvSpPr>
            <p:spPr>
              <a:xfrm>
                <a:off x="838200" y="2267534"/>
                <a:ext cx="10515600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𝐹𝑢𝑙𝑙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85EC10-5B68-4E69-B215-07BA8BD11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7534"/>
                <a:ext cx="10515600" cy="369332"/>
              </a:xfrm>
              <a:prstGeom prst="rect">
                <a:avLst/>
              </a:prstGeom>
              <a:blipFill>
                <a:blip r:embed="rId2"/>
                <a:stretch>
                  <a:fillRect b="-301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4726BA2-7277-477A-8A0C-068522350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456666"/>
              </p:ext>
            </p:extLst>
          </p:nvPr>
        </p:nvGraphicFramePr>
        <p:xfrm>
          <a:off x="842817" y="2825884"/>
          <a:ext cx="10510983" cy="357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569">
                  <a:extLst>
                    <a:ext uri="{9D8B030D-6E8A-4147-A177-3AD203B41FA5}">
                      <a16:colId xmlns:a16="http://schemas.microsoft.com/office/drawing/2014/main" val="260039770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2371534825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1431570098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321861399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1331654629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980179201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32645761"/>
                    </a:ext>
                  </a:extLst>
                </a:gridCol>
              </a:tblGrid>
              <a:tr h="289700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</a:t>
                      </a:r>
                      <a:r>
                        <a:rPr lang="en-US" sz="1400" baseline="30000" dirty="0"/>
                        <a:t>2</a:t>
                      </a:r>
                      <a:r>
                        <a:rPr lang="en-US" sz="1400" dirty="0"/>
                        <a:t>/</a:t>
                      </a:r>
                      <a:r>
                        <a:rPr lang="el-GR" sz="1400" dirty="0"/>
                        <a:t>η</a:t>
                      </a:r>
                      <a:r>
                        <a:rPr lang="en-US" sz="1400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514544"/>
                  </a:ext>
                </a:extLst>
              </a:tr>
              <a:tr h="50003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Regression 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(Full Model)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192.0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90157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Diet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450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450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108.0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0.001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579348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Exercise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453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226.5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53.9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0.001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70872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441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441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105.8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590387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2.9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699740"/>
                  </a:ext>
                </a:extLst>
              </a:tr>
              <a:tr h="310244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Diet x Exercise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57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28.5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6.8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0.010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433196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X4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2.2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091726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48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48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11.5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557612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0561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783737"/>
                  </a:ext>
                </a:extLst>
              </a:tr>
            </a:tbl>
          </a:graphicData>
        </a:graphic>
      </p:graphicFrame>
      <p:sp>
        <p:nvSpPr>
          <p:cNvPr id="17" name="Right Brace 16">
            <a:extLst>
              <a:ext uri="{FF2B5EF4-FFF2-40B4-BE49-F238E27FC236}">
                <a16:creationId xmlns:a16="http://schemas.microsoft.com/office/drawing/2014/main" id="{414058ED-BB75-4B41-BB67-340B78D51DF6}"/>
              </a:ext>
            </a:extLst>
          </p:cNvPr>
          <p:cNvSpPr/>
          <p:nvPr/>
        </p:nvSpPr>
        <p:spPr>
          <a:xfrm rot="16200000">
            <a:off x="4547384" y="1656088"/>
            <a:ext cx="155448" cy="914400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57DF5F-AA52-411C-8A2F-AF33C55EE532}"/>
              </a:ext>
            </a:extLst>
          </p:cNvPr>
          <p:cNvSpPr txBox="1"/>
          <p:nvPr/>
        </p:nvSpPr>
        <p:spPr>
          <a:xfrm>
            <a:off x="4334804" y="1559291"/>
            <a:ext cx="580608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Diet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0E65623A-C077-427C-9050-C539FE6AA537}"/>
              </a:ext>
            </a:extLst>
          </p:cNvPr>
          <p:cNvSpPr/>
          <p:nvPr/>
        </p:nvSpPr>
        <p:spPr>
          <a:xfrm rot="16200000">
            <a:off x="6566143" y="1656088"/>
            <a:ext cx="155448" cy="914400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FA4612-7F8B-49F9-AE49-E585A30EADE4}"/>
              </a:ext>
            </a:extLst>
          </p:cNvPr>
          <p:cNvSpPr txBox="1"/>
          <p:nvPr/>
        </p:nvSpPr>
        <p:spPr>
          <a:xfrm>
            <a:off x="6168801" y="1559955"/>
            <a:ext cx="9501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Exercise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BCCCC9EF-7310-4FF2-B1BB-64475EF41B03}"/>
              </a:ext>
            </a:extLst>
          </p:cNvPr>
          <p:cNvSpPr/>
          <p:nvPr/>
        </p:nvSpPr>
        <p:spPr>
          <a:xfrm rot="16200000">
            <a:off x="9231132" y="1656088"/>
            <a:ext cx="155448" cy="914400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E911C2-19CD-4162-AD84-2C01516F0B44}"/>
              </a:ext>
            </a:extLst>
          </p:cNvPr>
          <p:cNvSpPr txBox="1"/>
          <p:nvPr/>
        </p:nvSpPr>
        <p:spPr>
          <a:xfrm>
            <a:off x="8530020" y="1559291"/>
            <a:ext cx="1557671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Diet x Exercise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6BFCE54-5E55-439F-9D7F-900AACE74106}"/>
              </a:ext>
            </a:extLst>
          </p:cNvPr>
          <p:cNvSpPr/>
          <p:nvPr/>
        </p:nvSpPr>
        <p:spPr>
          <a:xfrm>
            <a:off x="3101009" y="3578087"/>
            <a:ext cx="4625009" cy="2143391"/>
          </a:xfrm>
          <a:prstGeom prst="roundRect">
            <a:avLst/>
          </a:prstGeom>
          <a:solidFill>
            <a:srgbClr val="1A1A1A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each F-value, we can calculate the probability of observing an F that large or larger assuming the null hypothesis is true.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Broadly speaking, we will look at omnibus F-tests first, and then only conduct “post-hoc” tests if they are statistically significant.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85FC22-C62C-4C4F-9B8F-784068DE9202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7726018" y="4649783"/>
            <a:ext cx="1328530" cy="36512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990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4445-53D6-4C46-BAD2-EA06FC1A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Omnibus Tests versus Specific Contrasts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7D04-AD6E-454B-B424-ED3D0065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F7635-33CE-494B-8D86-144E30EE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85EC10-5B68-4E69-B215-07BA8BD11105}"/>
                  </a:ext>
                </a:extLst>
              </p:cNvPr>
              <p:cNvSpPr txBox="1"/>
              <p:nvPr/>
            </p:nvSpPr>
            <p:spPr>
              <a:xfrm>
                <a:off x="838200" y="2267534"/>
                <a:ext cx="10515600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𝐹𝑢𝑙𝑙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85EC10-5B68-4E69-B215-07BA8BD11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7534"/>
                <a:ext cx="10515600" cy="369332"/>
              </a:xfrm>
              <a:prstGeom prst="rect">
                <a:avLst/>
              </a:prstGeom>
              <a:blipFill>
                <a:blip r:embed="rId2"/>
                <a:stretch>
                  <a:fillRect b="-301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4726BA2-7277-477A-8A0C-068522350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35423"/>
              </p:ext>
            </p:extLst>
          </p:nvPr>
        </p:nvGraphicFramePr>
        <p:xfrm>
          <a:off x="842817" y="2825884"/>
          <a:ext cx="10510983" cy="357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569">
                  <a:extLst>
                    <a:ext uri="{9D8B030D-6E8A-4147-A177-3AD203B41FA5}">
                      <a16:colId xmlns:a16="http://schemas.microsoft.com/office/drawing/2014/main" val="260039770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2371534825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1431570098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321861399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1331654629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980179201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32645761"/>
                    </a:ext>
                  </a:extLst>
                </a:gridCol>
              </a:tblGrid>
              <a:tr h="289700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</a:t>
                      </a:r>
                      <a:r>
                        <a:rPr lang="en-US" sz="1400" baseline="30000" dirty="0"/>
                        <a:t>2</a:t>
                      </a:r>
                      <a:r>
                        <a:rPr lang="en-US" sz="1400" dirty="0"/>
                        <a:t>/</a:t>
                      </a:r>
                      <a:r>
                        <a:rPr lang="el-GR" sz="1400" dirty="0"/>
                        <a:t>η</a:t>
                      </a:r>
                      <a:r>
                        <a:rPr lang="en-US" sz="1400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514544"/>
                  </a:ext>
                </a:extLst>
              </a:tr>
              <a:tr h="50003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Regression 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(Full Model)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192.0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90157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Diet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450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450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108.0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0.001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579348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Exercise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453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226.5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53.9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0.001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70872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441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441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105.8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0.001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590387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2.9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0.110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699740"/>
                  </a:ext>
                </a:extLst>
              </a:tr>
              <a:tr h="310244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Diet x Exercise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57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28.5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6.8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0.010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433196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X4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2.2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0.160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091726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48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48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11.5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0.005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557612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0561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783737"/>
                  </a:ext>
                </a:extLst>
              </a:tr>
            </a:tbl>
          </a:graphicData>
        </a:graphic>
      </p:graphicFrame>
      <p:sp>
        <p:nvSpPr>
          <p:cNvPr id="17" name="Right Brace 16">
            <a:extLst>
              <a:ext uri="{FF2B5EF4-FFF2-40B4-BE49-F238E27FC236}">
                <a16:creationId xmlns:a16="http://schemas.microsoft.com/office/drawing/2014/main" id="{414058ED-BB75-4B41-BB67-340B78D51DF6}"/>
              </a:ext>
            </a:extLst>
          </p:cNvPr>
          <p:cNvSpPr/>
          <p:nvPr/>
        </p:nvSpPr>
        <p:spPr>
          <a:xfrm rot="16200000">
            <a:off x="4547384" y="1656088"/>
            <a:ext cx="155448" cy="914400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57DF5F-AA52-411C-8A2F-AF33C55EE532}"/>
              </a:ext>
            </a:extLst>
          </p:cNvPr>
          <p:cNvSpPr txBox="1"/>
          <p:nvPr/>
        </p:nvSpPr>
        <p:spPr>
          <a:xfrm>
            <a:off x="4334804" y="1559291"/>
            <a:ext cx="580608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Diet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0E65623A-C077-427C-9050-C539FE6AA537}"/>
              </a:ext>
            </a:extLst>
          </p:cNvPr>
          <p:cNvSpPr/>
          <p:nvPr/>
        </p:nvSpPr>
        <p:spPr>
          <a:xfrm rot="16200000">
            <a:off x="6566143" y="1656088"/>
            <a:ext cx="155448" cy="914400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FA4612-7F8B-49F9-AE49-E585A30EADE4}"/>
              </a:ext>
            </a:extLst>
          </p:cNvPr>
          <p:cNvSpPr txBox="1"/>
          <p:nvPr/>
        </p:nvSpPr>
        <p:spPr>
          <a:xfrm>
            <a:off x="6168801" y="1559955"/>
            <a:ext cx="9501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Exercise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BCCCC9EF-7310-4FF2-B1BB-64475EF41B03}"/>
              </a:ext>
            </a:extLst>
          </p:cNvPr>
          <p:cNvSpPr/>
          <p:nvPr/>
        </p:nvSpPr>
        <p:spPr>
          <a:xfrm rot="16200000">
            <a:off x="9231132" y="1656088"/>
            <a:ext cx="155448" cy="914400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E911C2-19CD-4162-AD84-2C01516F0B44}"/>
              </a:ext>
            </a:extLst>
          </p:cNvPr>
          <p:cNvSpPr txBox="1"/>
          <p:nvPr/>
        </p:nvSpPr>
        <p:spPr>
          <a:xfrm>
            <a:off x="8530020" y="1559291"/>
            <a:ext cx="1557671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Diet x Exercise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6BFCE54-5E55-439F-9D7F-900AACE74106}"/>
              </a:ext>
            </a:extLst>
          </p:cNvPr>
          <p:cNvSpPr/>
          <p:nvPr/>
        </p:nvSpPr>
        <p:spPr>
          <a:xfrm>
            <a:off x="3020282" y="3764975"/>
            <a:ext cx="4437380" cy="1250825"/>
          </a:xfrm>
          <a:prstGeom prst="roundRect">
            <a:avLst/>
          </a:prstGeom>
          <a:solidFill>
            <a:srgbClr val="1A1A1A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Following the omnibus tests (i.e., post hoc), we can test out individual contrasts to isolate differences between groups.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85FC22-C62C-4C4F-9B8F-784068DE9202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7457662" y="4390388"/>
            <a:ext cx="119640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464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4445-53D6-4C46-BAD2-EA06FC1A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Omnibus Tests versus Specific Contrasts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7D04-AD6E-454B-B424-ED3D0065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F7635-33CE-494B-8D86-144E30EE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85EC10-5B68-4E69-B215-07BA8BD11105}"/>
                  </a:ext>
                </a:extLst>
              </p:cNvPr>
              <p:cNvSpPr txBox="1"/>
              <p:nvPr/>
            </p:nvSpPr>
            <p:spPr>
              <a:xfrm>
                <a:off x="838200" y="2267534"/>
                <a:ext cx="10515600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𝐹𝑢𝑙𝑙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85EC10-5B68-4E69-B215-07BA8BD11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7534"/>
                <a:ext cx="10515600" cy="369332"/>
              </a:xfrm>
              <a:prstGeom prst="rect">
                <a:avLst/>
              </a:prstGeom>
              <a:blipFill>
                <a:blip r:embed="rId2"/>
                <a:stretch>
                  <a:fillRect b="-301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4726BA2-7277-477A-8A0C-068522350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505965"/>
              </p:ext>
            </p:extLst>
          </p:nvPr>
        </p:nvGraphicFramePr>
        <p:xfrm>
          <a:off x="842817" y="2825884"/>
          <a:ext cx="10510983" cy="357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569">
                  <a:extLst>
                    <a:ext uri="{9D8B030D-6E8A-4147-A177-3AD203B41FA5}">
                      <a16:colId xmlns:a16="http://schemas.microsoft.com/office/drawing/2014/main" val="260039770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2371534825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1431570098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321861399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1331654629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980179201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32645761"/>
                    </a:ext>
                  </a:extLst>
                </a:gridCol>
              </a:tblGrid>
              <a:tr h="289700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</a:t>
                      </a:r>
                      <a:r>
                        <a:rPr lang="en-US" sz="1400" baseline="30000" dirty="0"/>
                        <a:t>2</a:t>
                      </a:r>
                      <a:r>
                        <a:rPr lang="en-US" sz="1400" dirty="0"/>
                        <a:t>/</a:t>
                      </a:r>
                      <a:r>
                        <a:rPr lang="el-GR" sz="1400" dirty="0"/>
                        <a:t>η</a:t>
                      </a:r>
                      <a:r>
                        <a:rPr lang="en-US" sz="1400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514544"/>
                  </a:ext>
                </a:extLst>
              </a:tr>
              <a:tr h="50003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Regression 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(Full Model)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192.0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90157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Diet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450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450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108.0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0.001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579348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Exercise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453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226.5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53.9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0.001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70872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441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441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105.8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0.001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590387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2.9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0.110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0.19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699740"/>
                  </a:ext>
                </a:extLst>
              </a:tr>
              <a:tr h="310244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Diet x Exercise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57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28.5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6.8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0.010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0.53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433196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X4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2.2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0.160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0.15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091726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48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48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11.5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0.005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0.49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557612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0561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783737"/>
                  </a:ext>
                </a:extLst>
              </a:tr>
            </a:tbl>
          </a:graphicData>
        </a:graphic>
      </p:graphicFrame>
      <p:sp>
        <p:nvSpPr>
          <p:cNvPr id="17" name="Right Brace 16">
            <a:extLst>
              <a:ext uri="{FF2B5EF4-FFF2-40B4-BE49-F238E27FC236}">
                <a16:creationId xmlns:a16="http://schemas.microsoft.com/office/drawing/2014/main" id="{414058ED-BB75-4B41-BB67-340B78D51DF6}"/>
              </a:ext>
            </a:extLst>
          </p:cNvPr>
          <p:cNvSpPr/>
          <p:nvPr/>
        </p:nvSpPr>
        <p:spPr>
          <a:xfrm rot="16200000">
            <a:off x="4547384" y="1656088"/>
            <a:ext cx="155448" cy="914400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57DF5F-AA52-411C-8A2F-AF33C55EE532}"/>
              </a:ext>
            </a:extLst>
          </p:cNvPr>
          <p:cNvSpPr txBox="1"/>
          <p:nvPr/>
        </p:nvSpPr>
        <p:spPr>
          <a:xfrm>
            <a:off x="4334804" y="1559291"/>
            <a:ext cx="580608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Diet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0E65623A-C077-427C-9050-C539FE6AA537}"/>
              </a:ext>
            </a:extLst>
          </p:cNvPr>
          <p:cNvSpPr/>
          <p:nvPr/>
        </p:nvSpPr>
        <p:spPr>
          <a:xfrm rot="16200000">
            <a:off x="6566143" y="1656088"/>
            <a:ext cx="155448" cy="914400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FA4612-7F8B-49F9-AE49-E585A30EADE4}"/>
              </a:ext>
            </a:extLst>
          </p:cNvPr>
          <p:cNvSpPr txBox="1"/>
          <p:nvPr/>
        </p:nvSpPr>
        <p:spPr>
          <a:xfrm>
            <a:off x="6168801" y="1559955"/>
            <a:ext cx="9501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Exercise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BCCCC9EF-7310-4FF2-B1BB-64475EF41B03}"/>
              </a:ext>
            </a:extLst>
          </p:cNvPr>
          <p:cNvSpPr/>
          <p:nvPr/>
        </p:nvSpPr>
        <p:spPr>
          <a:xfrm rot="16200000">
            <a:off x="9231132" y="1656088"/>
            <a:ext cx="155448" cy="914400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E911C2-19CD-4162-AD84-2C01516F0B44}"/>
              </a:ext>
            </a:extLst>
          </p:cNvPr>
          <p:cNvSpPr txBox="1"/>
          <p:nvPr/>
        </p:nvSpPr>
        <p:spPr>
          <a:xfrm>
            <a:off x="8530020" y="1559291"/>
            <a:ext cx="1557671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Diet x Exercise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6BFCE54-5E55-439F-9D7F-900AACE74106}"/>
              </a:ext>
            </a:extLst>
          </p:cNvPr>
          <p:cNvSpPr/>
          <p:nvPr/>
        </p:nvSpPr>
        <p:spPr>
          <a:xfrm>
            <a:off x="4512365" y="3555042"/>
            <a:ext cx="4644888" cy="1883132"/>
          </a:xfrm>
          <a:prstGeom prst="roundRect">
            <a:avLst/>
          </a:prstGeom>
          <a:solidFill>
            <a:srgbClr val="1A1A1A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Finally, we can calculate standardized effect sizes such as r</a:t>
            </a:r>
            <a:r>
              <a:rPr lang="en-US" baseline="30000" dirty="0"/>
              <a:t>2</a:t>
            </a:r>
            <a:r>
              <a:rPr lang="en-US" dirty="0"/>
              <a:t>, or the related effect-size </a:t>
            </a:r>
            <a:r>
              <a:rPr lang="el-GR" dirty="0"/>
              <a:t>η</a:t>
            </a:r>
            <a:r>
              <a:rPr lang="en-US" baseline="30000" dirty="0"/>
              <a:t>2</a:t>
            </a:r>
            <a:r>
              <a:rPr lang="en-US" dirty="0"/>
              <a:t>, to get a standardized value for the variance explained by each effect.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More on these effect-sizes in another video.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85FC22-C62C-4C4F-9B8F-784068DE9202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9157253" y="4124739"/>
            <a:ext cx="1338469" cy="37186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26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4445-53D6-4C46-BAD2-EA06FC1AD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287" y="365125"/>
            <a:ext cx="6423988" cy="1325563"/>
          </a:xfrm>
        </p:spPr>
        <p:txBody>
          <a:bodyPr/>
          <a:lstStyle/>
          <a:p>
            <a:r>
              <a:rPr lang="en-US" dirty="0"/>
              <a:t>2 x 3 Factorial ANOVA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7D04-AD6E-454B-B424-ED3D0065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F7635-33CE-494B-8D86-144E30EE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85EC10-5B68-4E69-B215-07BA8BD11105}"/>
                  </a:ext>
                </a:extLst>
              </p:cNvPr>
              <p:cNvSpPr txBox="1"/>
              <p:nvPr/>
            </p:nvSpPr>
            <p:spPr>
              <a:xfrm>
                <a:off x="838197" y="4573414"/>
                <a:ext cx="10515600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𝐹𝑢𝑙𝑙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85EC10-5B68-4E69-B215-07BA8BD11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7" y="4573414"/>
                <a:ext cx="10515600" cy="369332"/>
              </a:xfrm>
              <a:prstGeom prst="rect">
                <a:avLst/>
              </a:prstGeom>
              <a:blipFill>
                <a:blip r:embed="rId3"/>
                <a:stretch>
                  <a:fillRect b="-317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A34E35-FA0A-4422-820C-9BAF20634210}"/>
              </a:ext>
            </a:extLst>
          </p:cNvPr>
          <p:cNvSpPr txBox="1">
            <a:spLocks/>
          </p:cNvSpPr>
          <p:nvPr/>
        </p:nvSpPr>
        <p:spPr>
          <a:xfrm>
            <a:off x="4929809" y="1945640"/>
            <a:ext cx="6423988" cy="2308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Recall our 2 x 3 Factorial Design.</a:t>
            </a:r>
          </a:p>
          <a:p>
            <a:r>
              <a:rPr lang="en-US" dirty="0"/>
              <a:t>We need to account for the:</a:t>
            </a:r>
          </a:p>
          <a:p>
            <a:pPr lvl="1"/>
            <a:r>
              <a:rPr lang="en-US" dirty="0"/>
              <a:t>Main-Effect of Diet,</a:t>
            </a:r>
          </a:p>
          <a:p>
            <a:pPr lvl="1"/>
            <a:r>
              <a:rPr lang="en-US" dirty="0"/>
              <a:t>Main-Effect of Exercise,</a:t>
            </a:r>
          </a:p>
          <a:p>
            <a:pPr lvl="1"/>
            <a:r>
              <a:rPr lang="en-US" dirty="0"/>
              <a:t>The Diet x Exercise Interaction.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4726BA2-7277-477A-8A0C-068522350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964024"/>
              </p:ext>
            </p:extLst>
          </p:nvPr>
        </p:nvGraphicFramePr>
        <p:xfrm>
          <a:off x="838197" y="1945640"/>
          <a:ext cx="37822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764">
                  <a:extLst>
                    <a:ext uri="{9D8B030D-6E8A-4147-A177-3AD203B41FA5}">
                      <a16:colId xmlns:a16="http://schemas.microsoft.com/office/drawing/2014/main" val="260039770"/>
                    </a:ext>
                  </a:extLst>
                </a:gridCol>
                <a:gridCol w="1260764">
                  <a:extLst>
                    <a:ext uri="{9D8B030D-6E8A-4147-A177-3AD203B41FA5}">
                      <a16:colId xmlns:a16="http://schemas.microsoft.com/office/drawing/2014/main" val="2371534825"/>
                    </a:ext>
                  </a:extLst>
                </a:gridCol>
                <a:gridCol w="1260764">
                  <a:extLst>
                    <a:ext uri="{9D8B030D-6E8A-4147-A177-3AD203B41FA5}">
                      <a16:colId xmlns:a16="http://schemas.microsoft.com/office/drawing/2014/main" val="1431570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51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Low_Cont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Low_Carb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90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Med_Carb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57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High_Cont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High_Carb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7087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7C30B5D-E046-4DCA-9B28-4D22BD422843}"/>
              </a:ext>
            </a:extLst>
          </p:cNvPr>
          <p:cNvSpPr txBox="1"/>
          <p:nvPr/>
        </p:nvSpPr>
        <p:spPr>
          <a:xfrm>
            <a:off x="838197" y="1945640"/>
            <a:ext cx="95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Exercise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1AD653-EBDD-44B0-AB7F-32F69DB8691A}"/>
              </a:ext>
            </a:extLst>
          </p:cNvPr>
          <p:cNvSpPr txBox="1"/>
          <p:nvPr/>
        </p:nvSpPr>
        <p:spPr>
          <a:xfrm>
            <a:off x="2123206" y="1508840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Diet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414058ED-BB75-4B41-BB67-340B78D51DF6}"/>
              </a:ext>
            </a:extLst>
          </p:cNvPr>
          <p:cNvSpPr/>
          <p:nvPr/>
        </p:nvSpPr>
        <p:spPr>
          <a:xfrm rot="16200000">
            <a:off x="4542765" y="4805012"/>
            <a:ext cx="155448" cy="914400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57DF5F-AA52-411C-8A2F-AF33C55EE532}"/>
              </a:ext>
            </a:extLst>
          </p:cNvPr>
          <p:cNvSpPr txBox="1"/>
          <p:nvPr/>
        </p:nvSpPr>
        <p:spPr>
          <a:xfrm>
            <a:off x="4334801" y="5397011"/>
            <a:ext cx="580608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Diet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0E65623A-C077-427C-9050-C539FE6AA537}"/>
              </a:ext>
            </a:extLst>
          </p:cNvPr>
          <p:cNvSpPr/>
          <p:nvPr/>
        </p:nvSpPr>
        <p:spPr>
          <a:xfrm rot="16200000">
            <a:off x="6579389" y="4805011"/>
            <a:ext cx="155448" cy="914400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FA4612-7F8B-49F9-AE49-E585A30EADE4}"/>
              </a:ext>
            </a:extLst>
          </p:cNvPr>
          <p:cNvSpPr txBox="1"/>
          <p:nvPr/>
        </p:nvSpPr>
        <p:spPr>
          <a:xfrm>
            <a:off x="6186664" y="5397010"/>
            <a:ext cx="9501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Exercise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BCCCC9EF-7310-4FF2-B1BB-64475EF41B03}"/>
              </a:ext>
            </a:extLst>
          </p:cNvPr>
          <p:cNvSpPr/>
          <p:nvPr/>
        </p:nvSpPr>
        <p:spPr>
          <a:xfrm rot="16200000">
            <a:off x="9226510" y="4805012"/>
            <a:ext cx="155448" cy="914400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E911C2-19CD-4162-AD84-2C01516F0B44}"/>
              </a:ext>
            </a:extLst>
          </p:cNvPr>
          <p:cNvSpPr txBox="1"/>
          <p:nvPr/>
        </p:nvSpPr>
        <p:spPr>
          <a:xfrm>
            <a:off x="8530018" y="5397011"/>
            <a:ext cx="1557671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Diet x Exercise</a:t>
            </a:r>
          </a:p>
        </p:txBody>
      </p:sp>
    </p:spTree>
    <p:extLst>
      <p:ext uri="{BB962C8B-B14F-4D97-AF65-F5344CB8AC3E}">
        <p14:creationId xmlns:p14="http://schemas.microsoft.com/office/powerpoint/2010/main" val="55079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4445-53D6-4C46-BAD2-EA06FC1A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Omnibus Tests versus Specific Contrasts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7D04-AD6E-454B-B424-ED3D0065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F7635-33CE-494B-8D86-144E30EE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85EC10-5B68-4E69-B215-07BA8BD11105}"/>
                  </a:ext>
                </a:extLst>
              </p:cNvPr>
              <p:cNvSpPr txBox="1"/>
              <p:nvPr/>
            </p:nvSpPr>
            <p:spPr>
              <a:xfrm>
                <a:off x="838200" y="2267534"/>
                <a:ext cx="10515600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𝐹𝑢𝑙𝑙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85EC10-5B68-4E69-B215-07BA8BD11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7534"/>
                <a:ext cx="10515600" cy="369332"/>
              </a:xfrm>
              <a:prstGeom prst="rect">
                <a:avLst/>
              </a:prstGeom>
              <a:blipFill>
                <a:blip r:embed="rId3"/>
                <a:stretch>
                  <a:fillRect b="-301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4726BA2-7277-477A-8A0C-068522350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139135"/>
              </p:ext>
            </p:extLst>
          </p:nvPr>
        </p:nvGraphicFramePr>
        <p:xfrm>
          <a:off x="842817" y="2825884"/>
          <a:ext cx="10510983" cy="357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569">
                  <a:extLst>
                    <a:ext uri="{9D8B030D-6E8A-4147-A177-3AD203B41FA5}">
                      <a16:colId xmlns:a16="http://schemas.microsoft.com/office/drawing/2014/main" val="260039770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2371534825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1431570098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321861399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1331654629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980179201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32645761"/>
                    </a:ext>
                  </a:extLst>
                </a:gridCol>
              </a:tblGrid>
              <a:tr h="289700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</a:t>
                      </a:r>
                      <a:r>
                        <a:rPr lang="en-US" sz="1400" baseline="30000" dirty="0"/>
                        <a:t>2</a:t>
                      </a:r>
                      <a:r>
                        <a:rPr lang="en-US" sz="1400" dirty="0"/>
                        <a:t>/</a:t>
                      </a:r>
                      <a:r>
                        <a:rPr lang="el-GR" sz="1400" dirty="0"/>
                        <a:t>η</a:t>
                      </a:r>
                      <a:r>
                        <a:rPr lang="en-US" sz="1400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514544"/>
                  </a:ext>
                </a:extLst>
              </a:tr>
              <a:tr h="50003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Regression 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(Full Model)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90157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Diet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579348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Exercise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70872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590387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699740"/>
                  </a:ext>
                </a:extLst>
              </a:tr>
              <a:tr h="310244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Diet x Exercise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433196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X4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091726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557612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0561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783737"/>
                  </a:ext>
                </a:extLst>
              </a:tr>
            </a:tbl>
          </a:graphicData>
        </a:graphic>
      </p:graphicFrame>
      <p:sp>
        <p:nvSpPr>
          <p:cNvPr id="17" name="Right Brace 16">
            <a:extLst>
              <a:ext uri="{FF2B5EF4-FFF2-40B4-BE49-F238E27FC236}">
                <a16:creationId xmlns:a16="http://schemas.microsoft.com/office/drawing/2014/main" id="{414058ED-BB75-4B41-BB67-340B78D51DF6}"/>
              </a:ext>
            </a:extLst>
          </p:cNvPr>
          <p:cNvSpPr/>
          <p:nvPr/>
        </p:nvSpPr>
        <p:spPr>
          <a:xfrm rot="16200000">
            <a:off x="4547384" y="1656088"/>
            <a:ext cx="155448" cy="914400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57DF5F-AA52-411C-8A2F-AF33C55EE532}"/>
              </a:ext>
            </a:extLst>
          </p:cNvPr>
          <p:cNvSpPr txBox="1"/>
          <p:nvPr/>
        </p:nvSpPr>
        <p:spPr>
          <a:xfrm>
            <a:off x="4334804" y="1559291"/>
            <a:ext cx="580608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Diet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0E65623A-C077-427C-9050-C539FE6AA537}"/>
              </a:ext>
            </a:extLst>
          </p:cNvPr>
          <p:cNvSpPr/>
          <p:nvPr/>
        </p:nvSpPr>
        <p:spPr>
          <a:xfrm rot="16200000">
            <a:off x="6566143" y="1656088"/>
            <a:ext cx="155448" cy="914400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FA4612-7F8B-49F9-AE49-E585A30EADE4}"/>
              </a:ext>
            </a:extLst>
          </p:cNvPr>
          <p:cNvSpPr txBox="1"/>
          <p:nvPr/>
        </p:nvSpPr>
        <p:spPr>
          <a:xfrm>
            <a:off x="6168801" y="1559955"/>
            <a:ext cx="9501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Exercise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BCCCC9EF-7310-4FF2-B1BB-64475EF41B03}"/>
              </a:ext>
            </a:extLst>
          </p:cNvPr>
          <p:cNvSpPr/>
          <p:nvPr/>
        </p:nvSpPr>
        <p:spPr>
          <a:xfrm rot="16200000">
            <a:off x="9231132" y="1656088"/>
            <a:ext cx="155448" cy="914400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E911C2-19CD-4162-AD84-2C01516F0B44}"/>
              </a:ext>
            </a:extLst>
          </p:cNvPr>
          <p:cNvSpPr txBox="1"/>
          <p:nvPr/>
        </p:nvSpPr>
        <p:spPr>
          <a:xfrm>
            <a:off x="8530020" y="1559291"/>
            <a:ext cx="1557671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Diet x Exercise</a:t>
            </a:r>
          </a:p>
        </p:txBody>
      </p:sp>
    </p:spTree>
    <p:extLst>
      <p:ext uri="{BB962C8B-B14F-4D97-AF65-F5344CB8AC3E}">
        <p14:creationId xmlns:p14="http://schemas.microsoft.com/office/powerpoint/2010/main" val="148746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4445-53D6-4C46-BAD2-EA06FC1A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Omnibus Tests versus Specific Contrasts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7D04-AD6E-454B-B424-ED3D0065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F7635-33CE-494B-8D86-144E30EE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85EC10-5B68-4E69-B215-07BA8BD11105}"/>
                  </a:ext>
                </a:extLst>
              </p:cNvPr>
              <p:cNvSpPr txBox="1"/>
              <p:nvPr/>
            </p:nvSpPr>
            <p:spPr>
              <a:xfrm>
                <a:off x="838200" y="2267534"/>
                <a:ext cx="10515600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𝐹𝑢𝑙𝑙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85EC10-5B68-4E69-B215-07BA8BD11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7534"/>
                <a:ext cx="10515600" cy="369332"/>
              </a:xfrm>
              <a:prstGeom prst="rect">
                <a:avLst/>
              </a:prstGeom>
              <a:blipFill>
                <a:blip r:embed="rId3"/>
                <a:stretch>
                  <a:fillRect b="-301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4726BA2-7277-477A-8A0C-068522350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290980"/>
              </p:ext>
            </p:extLst>
          </p:nvPr>
        </p:nvGraphicFramePr>
        <p:xfrm>
          <a:off x="842817" y="2825884"/>
          <a:ext cx="10510983" cy="357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569">
                  <a:extLst>
                    <a:ext uri="{9D8B030D-6E8A-4147-A177-3AD203B41FA5}">
                      <a16:colId xmlns:a16="http://schemas.microsoft.com/office/drawing/2014/main" val="260039770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2371534825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1431570098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321861399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1331654629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980179201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32645761"/>
                    </a:ext>
                  </a:extLst>
                </a:gridCol>
              </a:tblGrid>
              <a:tr h="289700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</a:t>
                      </a:r>
                      <a:r>
                        <a:rPr lang="en-US" sz="1400" baseline="30000" dirty="0"/>
                        <a:t>2</a:t>
                      </a:r>
                      <a:r>
                        <a:rPr lang="en-US" sz="1400" dirty="0"/>
                        <a:t>/</a:t>
                      </a:r>
                      <a:r>
                        <a:rPr lang="el-GR" sz="1400" dirty="0"/>
                        <a:t>η</a:t>
                      </a:r>
                      <a:r>
                        <a:rPr lang="en-US" sz="1400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514544"/>
                  </a:ext>
                </a:extLst>
              </a:tr>
              <a:tr h="50003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Regression 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(Full Model)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90157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Diet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579348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Exercise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70872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590387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699740"/>
                  </a:ext>
                </a:extLst>
              </a:tr>
              <a:tr h="310244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Diet x Exercise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433196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X4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091726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557612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0561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783737"/>
                  </a:ext>
                </a:extLst>
              </a:tr>
            </a:tbl>
          </a:graphicData>
        </a:graphic>
      </p:graphicFrame>
      <p:sp>
        <p:nvSpPr>
          <p:cNvPr id="17" name="Right Brace 16">
            <a:extLst>
              <a:ext uri="{FF2B5EF4-FFF2-40B4-BE49-F238E27FC236}">
                <a16:creationId xmlns:a16="http://schemas.microsoft.com/office/drawing/2014/main" id="{414058ED-BB75-4B41-BB67-340B78D51DF6}"/>
              </a:ext>
            </a:extLst>
          </p:cNvPr>
          <p:cNvSpPr/>
          <p:nvPr/>
        </p:nvSpPr>
        <p:spPr>
          <a:xfrm rot="16200000">
            <a:off x="4547384" y="1656088"/>
            <a:ext cx="155448" cy="914400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57DF5F-AA52-411C-8A2F-AF33C55EE532}"/>
              </a:ext>
            </a:extLst>
          </p:cNvPr>
          <p:cNvSpPr txBox="1"/>
          <p:nvPr/>
        </p:nvSpPr>
        <p:spPr>
          <a:xfrm>
            <a:off x="4334804" y="1559291"/>
            <a:ext cx="580608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Diet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0E65623A-C077-427C-9050-C539FE6AA537}"/>
              </a:ext>
            </a:extLst>
          </p:cNvPr>
          <p:cNvSpPr/>
          <p:nvPr/>
        </p:nvSpPr>
        <p:spPr>
          <a:xfrm rot="16200000">
            <a:off x="6566143" y="1656088"/>
            <a:ext cx="155448" cy="914400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FA4612-7F8B-49F9-AE49-E585A30EADE4}"/>
              </a:ext>
            </a:extLst>
          </p:cNvPr>
          <p:cNvSpPr txBox="1"/>
          <p:nvPr/>
        </p:nvSpPr>
        <p:spPr>
          <a:xfrm>
            <a:off x="6168801" y="1559955"/>
            <a:ext cx="9501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Exercise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BCCCC9EF-7310-4FF2-B1BB-64475EF41B03}"/>
              </a:ext>
            </a:extLst>
          </p:cNvPr>
          <p:cNvSpPr/>
          <p:nvPr/>
        </p:nvSpPr>
        <p:spPr>
          <a:xfrm rot="16200000">
            <a:off x="9231132" y="1656088"/>
            <a:ext cx="155448" cy="914400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E911C2-19CD-4162-AD84-2C01516F0B44}"/>
              </a:ext>
            </a:extLst>
          </p:cNvPr>
          <p:cNvSpPr txBox="1"/>
          <p:nvPr/>
        </p:nvSpPr>
        <p:spPr>
          <a:xfrm>
            <a:off x="8530020" y="1559291"/>
            <a:ext cx="1557671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Diet x 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86BFCE54-5E55-439F-9D7F-900AACE74106}"/>
                  </a:ext>
                </a:extLst>
              </p:cNvPr>
              <p:cNvSpPr/>
              <p:nvPr/>
            </p:nvSpPr>
            <p:spPr>
              <a:xfrm>
                <a:off x="6307765" y="3757180"/>
                <a:ext cx="2543891" cy="1669774"/>
              </a:xfrm>
              <a:prstGeom prst="roundRect">
                <a:avLst/>
              </a:prstGeom>
              <a:solidFill>
                <a:srgbClr val="1A1A1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Calculate Total SS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df = N-1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86BFCE54-5E55-439F-9D7F-900AACE741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765" y="3757180"/>
                <a:ext cx="2543891" cy="166977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85FC22-C62C-4C4F-9B8F-784068DE9202}"/>
              </a:ext>
            </a:extLst>
          </p:cNvPr>
          <p:cNvCxnSpPr>
            <a:stCxn id="3" idx="1"/>
          </p:cNvCxnSpPr>
          <p:nvPr/>
        </p:nvCxnSpPr>
        <p:spPr>
          <a:xfrm flipH="1">
            <a:off x="4721087" y="4592067"/>
            <a:ext cx="1586678" cy="157526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002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4445-53D6-4C46-BAD2-EA06FC1A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Omnibus Tests versus Specific Contrasts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7D04-AD6E-454B-B424-ED3D0065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F7635-33CE-494B-8D86-144E30EE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85EC10-5B68-4E69-B215-07BA8BD11105}"/>
                  </a:ext>
                </a:extLst>
              </p:cNvPr>
              <p:cNvSpPr txBox="1"/>
              <p:nvPr/>
            </p:nvSpPr>
            <p:spPr>
              <a:xfrm>
                <a:off x="838200" y="2267534"/>
                <a:ext cx="10515600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𝐹𝑢𝑙𝑙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85EC10-5B68-4E69-B215-07BA8BD11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7534"/>
                <a:ext cx="10515600" cy="369332"/>
              </a:xfrm>
              <a:prstGeom prst="rect">
                <a:avLst/>
              </a:prstGeom>
              <a:blipFill>
                <a:blip r:embed="rId3"/>
                <a:stretch>
                  <a:fillRect b="-301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4726BA2-7277-477A-8A0C-068522350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840835"/>
              </p:ext>
            </p:extLst>
          </p:nvPr>
        </p:nvGraphicFramePr>
        <p:xfrm>
          <a:off x="842817" y="2825884"/>
          <a:ext cx="10510983" cy="357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569">
                  <a:extLst>
                    <a:ext uri="{9D8B030D-6E8A-4147-A177-3AD203B41FA5}">
                      <a16:colId xmlns:a16="http://schemas.microsoft.com/office/drawing/2014/main" val="260039770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2371534825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1431570098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321861399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1331654629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980179201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32645761"/>
                    </a:ext>
                  </a:extLst>
                </a:gridCol>
              </a:tblGrid>
              <a:tr h="289700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</a:t>
                      </a:r>
                      <a:r>
                        <a:rPr lang="en-US" sz="1400" baseline="30000" dirty="0"/>
                        <a:t>2</a:t>
                      </a:r>
                      <a:r>
                        <a:rPr lang="en-US" sz="1400" dirty="0"/>
                        <a:t>/</a:t>
                      </a:r>
                      <a:r>
                        <a:rPr lang="el-GR" sz="1400" dirty="0"/>
                        <a:t>η</a:t>
                      </a:r>
                      <a:r>
                        <a:rPr lang="en-US" sz="1400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514544"/>
                  </a:ext>
                </a:extLst>
              </a:tr>
              <a:tr h="50003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Regression 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(Full Model)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90157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Diet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579348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Exercise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70872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590387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699740"/>
                  </a:ext>
                </a:extLst>
              </a:tr>
              <a:tr h="310244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Diet x Exercise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433196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X4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091726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557612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0561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783737"/>
                  </a:ext>
                </a:extLst>
              </a:tr>
            </a:tbl>
          </a:graphicData>
        </a:graphic>
      </p:graphicFrame>
      <p:sp>
        <p:nvSpPr>
          <p:cNvPr id="17" name="Right Brace 16">
            <a:extLst>
              <a:ext uri="{FF2B5EF4-FFF2-40B4-BE49-F238E27FC236}">
                <a16:creationId xmlns:a16="http://schemas.microsoft.com/office/drawing/2014/main" id="{414058ED-BB75-4B41-BB67-340B78D51DF6}"/>
              </a:ext>
            </a:extLst>
          </p:cNvPr>
          <p:cNvSpPr/>
          <p:nvPr/>
        </p:nvSpPr>
        <p:spPr>
          <a:xfrm rot="16200000">
            <a:off x="4547384" y="1656088"/>
            <a:ext cx="155448" cy="914400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57DF5F-AA52-411C-8A2F-AF33C55EE532}"/>
              </a:ext>
            </a:extLst>
          </p:cNvPr>
          <p:cNvSpPr txBox="1"/>
          <p:nvPr/>
        </p:nvSpPr>
        <p:spPr>
          <a:xfrm>
            <a:off x="4334804" y="1559291"/>
            <a:ext cx="580608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Diet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0E65623A-C077-427C-9050-C539FE6AA537}"/>
              </a:ext>
            </a:extLst>
          </p:cNvPr>
          <p:cNvSpPr/>
          <p:nvPr/>
        </p:nvSpPr>
        <p:spPr>
          <a:xfrm rot="16200000">
            <a:off x="6566143" y="1656088"/>
            <a:ext cx="155448" cy="914400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FA4612-7F8B-49F9-AE49-E585A30EADE4}"/>
              </a:ext>
            </a:extLst>
          </p:cNvPr>
          <p:cNvSpPr txBox="1"/>
          <p:nvPr/>
        </p:nvSpPr>
        <p:spPr>
          <a:xfrm>
            <a:off x="6168801" y="1559955"/>
            <a:ext cx="9501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Exercise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BCCCC9EF-7310-4FF2-B1BB-64475EF41B03}"/>
              </a:ext>
            </a:extLst>
          </p:cNvPr>
          <p:cNvSpPr/>
          <p:nvPr/>
        </p:nvSpPr>
        <p:spPr>
          <a:xfrm rot="16200000">
            <a:off x="9231132" y="1656088"/>
            <a:ext cx="155448" cy="914400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E911C2-19CD-4162-AD84-2C01516F0B44}"/>
              </a:ext>
            </a:extLst>
          </p:cNvPr>
          <p:cNvSpPr txBox="1"/>
          <p:nvPr/>
        </p:nvSpPr>
        <p:spPr>
          <a:xfrm>
            <a:off x="8530020" y="1559291"/>
            <a:ext cx="1557671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Diet x 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86BFCE54-5E55-439F-9D7F-900AACE74106}"/>
                  </a:ext>
                </a:extLst>
              </p:cNvPr>
              <p:cNvSpPr/>
              <p:nvPr/>
            </p:nvSpPr>
            <p:spPr>
              <a:xfrm>
                <a:off x="6772124" y="3429000"/>
                <a:ext cx="4061528" cy="1669774"/>
              </a:xfrm>
              <a:prstGeom prst="roundRect">
                <a:avLst/>
              </a:prstGeom>
              <a:solidFill>
                <a:srgbClr val="1A1A1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Calculate unexplained, residual SS based on the full model,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df = N-p, where p is number of parameters in the full model (including the intercept).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86BFCE54-5E55-439F-9D7F-900AACE741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124" y="3429000"/>
                <a:ext cx="4061528" cy="1669774"/>
              </a:xfrm>
              <a:prstGeom prst="roundRect">
                <a:avLst/>
              </a:prstGeom>
              <a:blipFill>
                <a:blip r:embed="rId4"/>
                <a:stretch>
                  <a:fillRect t="-12000" b="-763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85FC22-C62C-4C4F-9B8F-784068DE9202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5287618" y="4263887"/>
            <a:ext cx="1484506" cy="15703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664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4445-53D6-4C46-BAD2-EA06FC1A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Omnibus Tests versus Specific Contrasts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7D04-AD6E-454B-B424-ED3D0065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F7635-33CE-494B-8D86-144E30EE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85EC10-5B68-4E69-B215-07BA8BD11105}"/>
                  </a:ext>
                </a:extLst>
              </p:cNvPr>
              <p:cNvSpPr txBox="1"/>
              <p:nvPr/>
            </p:nvSpPr>
            <p:spPr>
              <a:xfrm>
                <a:off x="838200" y="2267534"/>
                <a:ext cx="10515600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𝐹𝑢𝑙𝑙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85EC10-5B68-4E69-B215-07BA8BD11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7534"/>
                <a:ext cx="10515600" cy="369332"/>
              </a:xfrm>
              <a:prstGeom prst="rect">
                <a:avLst/>
              </a:prstGeom>
              <a:blipFill>
                <a:blip r:embed="rId3"/>
                <a:stretch>
                  <a:fillRect b="-301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4726BA2-7277-477A-8A0C-068522350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349771"/>
              </p:ext>
            </p:extLst>
          </p:nvPr>
        </p:nvGraphicFramePr>
        <p:xfrm>
          <a:off x="842817" y="2825884"/>
          <a:ext cx="10510983" cy="357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569">
                  <a:extLst>
                    <a:ext uri="{9D8B030D-6E8A-4147-A177-3AD203B41FA5}">
                      <a16:colId xmlns:a16="http://schemas.microsoft.com/office/drawing/2014/main" val="260039770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2371534825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1431570098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321861399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1331654629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980179201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32645761"/>
                    </a:ext>
                  </a:extLst>
                </a:gridCol>
              </a:tblGrid>
              <a:tr h="289700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</a:t>
                      </a:r>
                      <a:r>
                        <a:rPr lang="en-US" sz="1400" baseline="30000" dirty="0"/>
                        <a:t>2</a:t>
                      </a:r>
                      <a:r>
                        <a:rPr lang="en-US" sz="1400" dirty="0"/>
                        <a:t>/</a:t>
                      </a:r>
                      <a:r>
                        <a:rPr lang="el-GR" sz="1400" dirty="0"/>
                        <a:t>η</a:t>
                      </a:r>
                      <a:r>
                        <a:rPr lang="en-US" sz="1400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514544"/>
                  </a:ext>
                </a:extLst>
              </a:tr>
              <a:tr h="50003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Regression 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(Full Model)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90157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Diet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579348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Exercise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70872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590387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699740"/>
                  </a:ext>
                </a:extLst>
              </a:tr>
              <a:tr h="310244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Diet x Exercise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433196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X4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091726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557612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0561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783737"/>
                  </a:ext>
                </a:extLst>
              </a:tr>
            </a:tbl>
          </a:graphicData>
        </a:graphic>
      </p:graphicFrame>
      <p:sp>
        <p:nvSpPr>
          <p:cNvPr id="17" name="Right Brace 16">
            <a:extLst>
              <a:ext uri="{FF2B5EF4-FFF2-40B4-BE49-F238E27FC236}">
                <a16:creationId xmlns:a16="http://schemas.microsoft.com/office/drawing/2014/main" id="{414058ED-BB75-4B41-BB67-340B78D51DF6}"/>
              </a:ext>
            </a:extLst>
          </p:cNvPr>
          <p:cNvSpPr/>
          <p:nvPr/>
        </p:nvSpPr>
        <p:spPr>
          <a:xfrm rot="16200000">
            <a:off x="4547384" y="1656088"/>
            <a:ext cx="155448" cy="914400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57DF5F-AA52-411C-8A2F-AF33C55EE532}"/>
              </a:ext>
            </a:extLst>
          </p:cNvPr>
          <p:cNvSpPr txBox="1"/>
          <p:nvPr/>
        </p:nvSpPr>
        <p:spPr>
          <a:xfrm>
            <a:off x="4334804" y="1559291"/>
            <a:ext cx="580608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Diet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0E65623A-C077-427C-9050-C539FE6AA537}"/>
              </a:ext>
            </a:extLst>
          </p:cNvPr>
          <p:cNvSpPr/>
          <p:nvPr/>
        </p:nvSpPr>
        <p:spPr>
          <a:xfrm rot="16200000">
            <a:off x="6566143" y="1656088"/>
            <a:ext cx="155448" cy="914400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FA4612-7F8B-49F9-AE49-E585A30EADE4}"/>
              </a:ext>
            </a:extLst>
          </p:cNvPr>
          <p:cNvSpPr txBox="1"/>
          <p:nvPr/>
        </p:nvSpPr>
        <p:spPr>
          <a:xfrm>
            <a:off x="6168801" y="1559955"/>
            <a:ext cx="9501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Exercise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BCCCC9EF-7310-4FF2-B1BB-64475EF41B03}"/>
              </a:ext>
            </a:extLst>
          </p:cNvPr>
          <p:cNvSpPr/>
          <p:nvPr/>
        </p:nvSpPr>
        <p:spPr>
          <a:xfrm rot="16200000">
            <a:off x="9231132" y="1656088"/>
            <a:ext cx="155448" cy="914400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E911C2-19CD-4162-AD84-2C01516F0B44}"/>
              </a:ext>
            </a:extLst>
          </p:cNvPr>
          <p:cNvSpPr txBox="1"/>
          <p:nvPr/>
        </p:nvSpPr>
        <p:spPr>
          <a:xfrm>
            <a:off x="8530020" y="1559291"/>
            <a:ext cx="1557671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Diet x Exercise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86BFCE54-5E55-439F-9D7F-900AACE74106}"/>
                  </a:ext>
                </a:extLst>
              </p:cNvPr>
              <p:cNvSpPr/>
              <p:nvPr/>
            </p:nvSpPr>
            <p:spPr>
              <a:xfrm>
                <a:off x="6331226" y="3429000"/>
                <a:ext cx="4244009" cy="2176670"/>
              </a:xfrm>
              <a:prstGeom prst="roundRect">
                <a:avLst/>
              </a:prstGeom>
              <a:solidFill>
                <a:srgbClr val="1A1A1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Calculate explained variance</a:t>
                </a:r>
                <a:r>
                  <a:rPr lang="en-US"/>
                  <a:t>, </a:t>
                </a:r>
              </a:p>
              <a:p>
                <a:pPr algn="ctr"/>
                <a:r>
                  <a:rPr lang="en-US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or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𝑟𝑒𝑠𝑖𝑑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df = N-p, where p is number of </a:t>
                </a:r>
                <a:r>
                  <a:rPr lang="en-US" b="1" dirty="0"/>
                  <a:t>*tested*</a:t>
                </a:r>
                <a:r>
                  <a:rPr lang="en-US" dirty="0"/>
                  <a:t> parameters in the full model (does not include the intercept).</a:t>
                </a:r>
              </a:p>
            </p:txBody>
          </p:sp>
        </mc:Choice>
        <mc:Fallback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86BFCE54-5E55-439F-9D7F-900AACE741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226" y="3429000"/>
                <a:ext cx="4244009" cy="217667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85FC22-C62C-4C4F-9B8F-784068DE9202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4999384" y="3578087"/>
            <a:ext cx="1331842" cy="93924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932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4445-53D6-4C46-BAD2-EA06FC1A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Omnibus Tests versus Specific Contrasts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7D04-AD6E-454B-B424-ED3D0065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F7635-33CE-494B-8D86-144E30EE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85EC10-5B68-4E69-B215-07BA8BD11105}"/>
                  </a:ext>
                </a:extLst>
              </p:cNvPr>
              <p:cNvSpPr txBox="1"/>
              <p:nvPr/>
            </p:nvSpPr>
            <p:spPr>
              <a:xfrm>
                <a:off x="838200" y="2267534"/>
                <a:ext cx="10515600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𝐹𝑢𝑙𝑙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85EC10-5B68-4E69-B215-07BA8BD11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7534"/>
                <a:ext cx="10515600" cy="369332"/>
              </a:xfrm>
              <a:prstGeom prst="rect">
                <a:avLst/>
              </a:prstGeom>
              <a:blipFill>
                <a:blip r:embed="rId2"/>
                <a:stretch>
                  <a:fillRect b="-301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4726BA2-7277-477A-8A0C-068522350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763686"/>
              </p:ext>
            </p:extLst>
          </p:nvPr>
        </p:nvGraphicFramePr>
        <p:xfrm>
          <a:off x="842817" y="2825884"/>
          <a:ext cx="10510983" cy="357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569">
                  <a:extLst>
                    <a:ext uri="{9D8B030D-6E8A-4147-A177-3AD203B41FA5}">
                      <a16:colId xmlns:a16="http://schemas.microsoft.com/office/drawing/2014/main" val="260039770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2371534825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1431570098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321861399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1331654629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980179201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32645761"/>
                    </a:ext>
                  </a:extLst>
                </a:gridCol>
              </a:tblGrid>
              <a:tr h="289700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</a:t>
                      </a:r>
                      <a:r>
                        <a:rPr lang="en-US" sz="1400" baseline="30000" dirty="0"/>
                        <a:t>2</a:t>
                      </a:r>
                      <a:r>
                        <a:rPr lang="en-US" sz="1400" dirty="0"/>
                        <a:t>/</a:t>
                      </a:r>
                      <a:r>
                        <a:rPr lang="el-GR" sz="1400" dirty="0"/>
                        <a:t>η</a:t>
                      </a:r>
                      <a:r>
                        <a:rPr lang="en-US" sz="1400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514544"/>
                  </a:ext>
                </a:extLst>
              </a:tr>
              <a:tr h="50003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Regression 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(Full Model)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90157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Diet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450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579348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Exercise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453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70872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441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590387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699740"/>
                  </a:ext>
                </a:extLst>
              </a:tr>
              <a:tr h="310244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Diet x Exercise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57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433196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X4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091726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48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557612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0561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783737"/>
                  </a:ext>
                </a:extLst>
              </a:tr>
            </a:tbl>
          </a:graphicData>
        </a:graphic>
      </p:graphicFrame>
      <p:sp>
        <p:nvSpPr>
          <p:cNvPr id="17" name="Right Brace 16">
            <a:extLst>
              <a:ext uri="{FF2B5EF4-FFF2-40B4-BE49-F238E27FC236}">
                <a16:creationId xmlns:a16="http://schemas.microsoft.com/office/drawing/2014/main" id="{414058ED-BB75-4B41-BB67-340B78D51DF6}"/>
              </a:ext>
            </a:extLst>
          </p:cNvPr>
          <p:cNvSpPr/>
          <p:nvPr/>
        </p:nvSpPr>
        <p:spPr>
          <a:xfrm rot="16200000">
            <a:off x="4547384" y="1656088"/>
            <a:ext cx="155448" cy="914400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57DF5F-AA52-411C-8A2F-AF33C55EE532}"/>
              </a:ext>
            </a:extLst>
          </p:cNvPr>
          <p:cNvSpPr txBox="1"/>
          <p:nvPr/>
        </p:nvSpPr>
        <p:spPr>
          <a:xfrm>
            <a:off x="4334804" y="1559291"/>
            <a:ext cx="580608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Diet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0E65623A-C077-427C-9050-C539FE6AA537}"/>
              </a:ext>
            </a:extLst>
          </p:cNvPr>
          <p:cNvSpPr/>
          <p:nvPr/>
        </p:nvSpPr>
        <p:spPr>
          <a:xfrm rot="16200000">
            <a:off x="6566143" y="1656088"/>
            <a:ext cx="155448" cy="914400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FA4612-7F8B-49F9-AE49-E585A30EADE4}"/>
              </a:ext>
            </a:extLst>
          </p:cNvPr>
          <p:cNvSpPr txBox="1"/>
          <p:nvPr/>
        </p:nvSpPr>
        <p:spPr>
          <a:xfrm>
            <a:off x="6168801" y="1559955"/>
            <a:ext cx="9501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Exercise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BCCCC9EF-7310-4FF2-B1BB-64475EF41B03}"/>
              </a:ext>
            </a:extLst>
          </p:cNvPr>
          <p:cNvSpPr/>
          <p:nvPr/>
        </p:nvSpPr>
        <p:spPr>
          <a:xfrm rot="16200000">
            <a:off x="9231132" y="1656088"/>
            <a:ext cx="155448" cy="914400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E911C2-19CD-4162-AD84-2C01516F0B44}"/>
              </a:ext>
            </a:extLst>
          </p:cNvPr>
          <p:cNvSpPr txBox="1"/>
          <p:nvPr/>
        </p:nvSpPr>
        <p:spPr>
          <a:xfrm>
            <a:off x="8530020" y="1559291"/>
            <a:ext cx="1557671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Diet x 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86BFCE54-5E55-439F-9D7F-900AACE74106}"/>
                  </a:ext>
                </a:extLst>
              </p:cNvPr>
              <p:cNvSpPr/>
              <p:nvPr/>
            </p:nvSpPr>
            <p:spPr>
              <a:xfrm>
                <a:off x="6613699" y="2924611"/>
                <a:ext cx="4244009" cy="2514600"/>
              </a:xfrm>
              <a:prstGeom prst="roundRect">
                <a:avLst/>
              </a:prstGeom>
              <a:solidFill>
                <a:srgbClr val="1A1A1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𝑟𝑒𝑔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the full model can be broken up into the individual sources explaining the variance.</a:t>
                </a:r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The df for each row is based on the number of tested parameters. I.e., the full model has 5, the main-effect of exercise has 2.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86BFCE54-5E55-439F-9D7F-900AACE741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699" y="2924611"/>
                <a:ext cx="4244009" cy="25146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85FC22-C62C-4C4F-9B8F-784068DE9202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5307496" y="4181911"/>
            <a:ext cx="130620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508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4445-53D6-4C46-BAD2-EA06FC1A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Omnibus Tests versus Specific Contrasts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7D04-AD6E-454B-B424-ED3D0065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F7635-33CE-494B-8D86-144E30EE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85EC10-5B68-4E69-B215-07BA8BD11105}"/>
                  </a:ext>
                </a:extLst>
              </p:cNvPr>
              <p:cNvSpPr txBox="1"/>
              <p:nvPr/>
            </p:nvSpPr>
            <p:spPr>
              <a:xfrm>
                <a:off x="838200" y="2267534"/>
                <a:ext cx="10515600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𝐹𝑢𝑙𝑙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85EC10-5B68-4E69-B215-07BA8BD11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7534"/>
                <a:ext cx="10515600" cy="369332"/>
              </a:xfrm>
              <a:prstGeom prst="rect">
                <a:avLst/>
              </a:prstGeom>
              <a:blipFill>
                <a:blip r:embed="rId2"/>
                <a:stretch>
                  <a:fillRect b="-301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4726BA2-7277-477A-8A0C-068522350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747106"/>
              </p:ext>
            </p:extLst>
          </p:nvPr>
        </p:nvGraphicFramePr>
        <p:xfrm>
          <a:off x="842817" y="2825884"/>
          <a:ext cx="10510983" cy="357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569">
                  <a:extLst>
                    <a:ext uri="{9D8B030D-6E8A-4147-A177-3AD203B41FA5}">
                      <a16:colId xmlns:a16="http://schemas.microsoft.com/office/drawing/2014/main" val="260039770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2371534825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1431570098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321861399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1331654629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980179201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32645761"/>
                    </a:ext>
                  </a:extLst>
                </a:gridCol>
              </a:tblGrid>
              <a:tr h="289700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</a:t>
                      </a:r>
                      <a:r>
                        <a:rPr lang="en-US" sz="1400" baseline="30000" dirty="0"/>
                        <a:t>2</a:t>
                      </a:r>
                      <a:r>
                        <a:rPr lang="en-US" sz="1400" dirty="0"/>
                        <a:t>/</a:t>
                      </a:r>
                      <a:r>
                        <a:rPr lang="el-GR" sz="1400" dirty="0"/>
                        <a:t>η</a:t>
                      </a:r>
                      <a:r>
                        <a:rPr lang="en-US" sz="1400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514544"/>
                  </a:ext>
                </a:extLst>
              </a:tr>
              <a:tr h="50003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Regression 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(Full Model)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192.0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90157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Diet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450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450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579348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Exercise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453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226.5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70872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441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441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590387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699740"/>
                  </a:ext>
                </a:extLst>
              </a:tr>
              <a:tr h="310244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Diet x Exercise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57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28.5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433196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X4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091726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48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48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557612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0561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783737"/>
                  </a:ext>
                </a:extLst>
              </a:tr>
            </a:tbl>
          </a:graphicData>
        </a:graphic>
      </p:graphicFrame>
      <p:sp>
        <p:nvSpPr>
          <p:cNvPr id="17" name="Right Brace 16">
            <a:extLst>
              <a:ext uri="{FF2B5EF4-FFF2-40B4-BE49-F238E27FC236}">
                <a16:creationId xmlns:a16="http://schemas.microsoft.com/office/drawing/2014/main" id="{414058ED-BB75-4B41-BB67-340B78D51DF6}"/>
              </a:ext>
            </a:extLst>
          </p:cNvPr>
          <p:cNvSpPr/>
          <p:nvPr/>
        </p:nvSpPr>
        <p:spPr>
          <a:xfrm rot="16200000">
            <a:off x="4547384" y="1656088"/>
            <a:ext cx="155448" cy="914400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57DF5F-AA52-411C-8A2F-AF33C55EE532}"/>
              </a:ext>
            </a:extLst>
          </p:cNvPr>
          <p:cNvSpPr txBox="1"/>
          <p:nvPr/>
        </p:nvSpPr>
        <p:spPr>
          <a:xfrm>
            <a:off x="4334804" y="1559291"/>
            <a:ext cx="580608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Diet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0E65623A-C077-427C-9050-C539FE6AA537}"/>
              </a:ext>
            </a:extLst>
          </p:cNvPr>
          <p:cNvSpPr/>
          <p:nvPr/>
        </p:nvSpPr>
        <p:spPr>
          <a:xfrm rot="16200000">
            <a:off x="6566143" y="1656088"/>
            <a:ext cx="155448" cy="914400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FA4612-7F8B-49F9-AE49-E585A30EADE4}"/>
              </a:ext>
            </a:extLst>
          </p:cNvPr>
          <p:cNvSpPr txBox="1"/>
          <p:nvPr/>
        </p:nvSpPr>
        <p:spPr>
          <a:xfrm>
            <a:off x="6168801" y="1559955"/>
            <a:ext cx="9501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Exercise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BCCCC9EF-7310-4FF2-B1BB-64475EF41B03}"/>
              </a:ext>
            </a:extLst>
          </p:cNvPr>
          <p:cNvSpPr/>
          <p:nvPr/>
        </p:nvSpPr>
        <p:spPr>
          <a:xfrm rot="16200000">
            <a:off x="9231132" y="1656088"/>
            <a:ext cx="155448" cy="914400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E911C2-19CD-4162-AD84-2C01516F0B44}"/>
              </a:ext>
            </a:extLst>
          </p:cNvPr>
          <p:cNvSpPr txBox="1"/>
          <p:nvPr/>
        </p:nvSpPr>
        <p:spPr>
          <a:xfrm>
            <a:off x="8530020" y="1559291"/>
            <a:ext cx="1557671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Diet x 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86BFCE54-5E55-439F-9D7F-900AACE74106}"/>
                  </a:ext>
                </a:extLst>
              </p:cNvPr>
              <p:cNvSpPr/>
              <p:nvPr/>
            </p:nvSpPr>
            <p:spPr>
              <a:xfrm>
                <a:off x="7593496" y="4353343"/>
                <a:ext cx="3610420" cy="1307397"/>
              </a:xfrm>
              <a:prstGeom prst="roundRect">
                <a:avLst/>
              </a:prstGeom>
              <a:solidFill>
                <a:srgbClr val="1A1A1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MS</m:t>
                    </m:r>
                  </m:oMath>
                </a14:m>
                <a:r>
                  <a:rPr lang="en-US" dirty="0"/>
                  <a:t> for each effect is the SS/df. That is, the variance explained relative to the number parameters it to do so. 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86BFCE54-5E55-439F-9D7F-900AACE741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496" y="4353343"/>
                <a:ext cx="3610420" cy="1307397"/>
              </a:xfrm>
              <a:prstGeom prst="roundRect">
                <a:avLst/>
              </a:prstGeom>
              <a:blipFill>
                <a:blip r:embed="rId3"/>
                <a:stretch>
                  <a:fillRect b="-230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85FC22-C62C-4C4F-9B8F-784068DE9202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808304" y="5007042"/>
            <a:ext cx="78519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39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4445-53D6-4C46-BAD2-EA06FC1A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Omnibus Tests versus Specific Contrasts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7D04-AD6E-454B-B424-ED3D0065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F7635-33CE-494B-8D86-144E30EE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85EC10-5B68-4E69-B215-07BA8BD11105}"/>
                  </a:ext>
                </a:extLst>
              </p:cNvPr>
              <p:cNvSpPr txBox="1"/>
              <p:nvPr/>
            </p:nvSpPr>
            <p:spPr>
              <a:xfrm>
                <a:off x="838200" y="2267534"/>
                <a:ext cx="10515600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𝐹𝑢𝑙𝑙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85EC10-5B68-4E69-B215-07BA8BD11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7534"/>
                <a:ext cx="10515600" cy="369332"/>
              </a:xfrm>
              <a:prstGeom prst="rect">
                <a:avLst/>
              </a:prstGeom>
              <a:blipFill>
                <a:blip r:embed="rId2"/>
                <a:stretch>
                  <a:fillRect b="-301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4726BA2-7277-477A-8A0C-068522350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227195"/>
              </p:ext>
            </p:extLst>
          </p:nvPr>
        </p:nvGraphicFramePr>
        <p:xfrm>
          <a:off x="842817" y="2825884"/>
          <a:ext cx="10510983" cy="357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569">
                  <a:extLst>
                    <a:ext uri="{9D8B030D-6E8A-4147-A177-3AD203B41FA5}">
                      <a16:colId xmlns:a16="http://schemas.microsoft.com/office/drawing/2014/main" val="260039770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2371534825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1431570098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321861399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1331654629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980179201"/>
                    </a:ext>
                  </a:extLst>
                </a:gridCol>
                <a:gridCol w="1501569">
                  <a:extLst>
                    <a:ext uri="{9D8B030D-6E8A-4147-A177-3AD203B41FA5}">
                      <a16:colId xmlns:a16="http://schemas.microsoft.com/office/drawing/2014/main" val="32645761"/>
                    </a:ext>
                  </a:extLst>
                </a:gridCol>
              </a:tblGrid>
              <a:tr h="289700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</a:t>
                      </a:r>
                      <a:r>
                        <a:rPr lang="en-US" sz="1400" baseline="30000" dirty="0"/>
                        <a:t>2</a:t>
                      </a:r>
                      <a:r>
                        <a:rPr lang="en-US" sz="1400" dirty="0"/>
                        <a:t>/</a:t>
                      </a:r>
                      <a:r>
                        <a:rPr lang="el-GR" sz="1400" dirty="0"/>
                        <a:t>η</a:t>
                      </a:r>
                      <a:r>
                        <a:rPr lang="en-US" sz="1400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514544"/>
                  </a:ext>
                </a:extLst>
              </a:tr>
              <a:tr h="50003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Regression 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(Full Model)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192.0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90157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Diet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450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450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108.0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579348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Exercise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453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226.5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53.9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70872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441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441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105.8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590387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2.9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699740"/>
                  </a:ext>
                </a:extLst>
              </a:tr>
              <a:tr h="310244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Diet x Exercise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57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28.5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6.8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433196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X4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2.2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091726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-- X5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48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48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11.5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557612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0561"/>
                  </a:ext>
                </a:extLst>
              </a:tr>
              <a:tr h="2897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783737"/>
                  </a:ext>
                </a:extLst>
              </a:tr>
            </a:tbl>
          </a:graphicData>
        </a:graphic>
      </p:graphicFrame>
      <p:sp>
        <p:nvSpPr>
          <p:cNvPr id="17" name="Right Brace 16">
            <a:extLst>
              <a:ext uri="{FF2B5EF4-FFF2-40B4-BE49-F238E27FC236}">
                <a16:creationId xmlns:a16="http://schemas.microsoft.com/office/drawing/2014/main" id="{414058ED-BB75-4B41-BB67-340B78D51DF6}"/>
              </a:ext>
            </a:extLst>
          </p:cNvPr>
          <p:cNvSpPr/>
          <p:nvPr/>
        </p:nvSpPr>
        <p:spPr>
          <a:xfrm rot="16200000">
            <a:off x="4547384" y="1656088"/>
            <a:ext cx="155448" cy="914400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57DF5F-AA52-411C-8A2F-AF33C55EE532}"/>
              </a:ext>
            </a:extLst>
          </p:cNvPr>
          <p:cNvSpPr txBox="1"/>
          <p:nvPr/>
        </p:nvSpPr>
        <p:spPr>
          <a:xfrm>
            <a:off x="4334804" y="1559291"/>
            <a:ext cx="580608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Diet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0E65623A-C077-427C-9050-C539FE6AA537}"/>
              </a:ext>
            </a:extLst>
          </p:cNvPr>
          <p:cNvSpPr/>
          <p:nvPr/>
        </p:nvSpPr>
        <p:spPr>
          <a:xfrm rot="16200000">
            <a:off x="6566143" y="1656088"/>
            <a:ext cx="155448" cy="914400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FA4612-7F8B-49F9-AE49-E585A30EADE4}"/>
              </a:ext>
            </a:extLst>
          </p:cNvPr>
          <p:cNvSpPr txBox="1"/>
          <p:nvPr/>
        </p:nvSpPr>
        <p:spPr>
          <a:xfrm>
            <a:off x="6168801" y="1559955"/>
            <a:ext cx="9501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Exercise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BCCCC9EF-7310-4FF2-B1BB-64475EF41B03}"/>
              </a:ext>
            </a:extLst>
          </p:cNvPr>
          <p:cNvSpPr/>
          <p:nvPr/>
        </p:nvSpPr>
        <p:spPr>
          <a:xfrm rot="16200000">
            <a:off x="9231132" y="1656088"/>
            <a:ext cx="155448" cy="914400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E911C2-19CD-4162-AD84-2C01516F0B44}"/>
              </a:ext>
            </a:extLst>
          </p:cNvPr>
          <p:cNvSpPr txBox="1"/>
          <p:nvPr/>
        </p:nvSpPr>
        <p:spPr>
          <a:xfrm>
            <a:off x="8530020" y="1559291"/>
            <a:ext cx="1557671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Diet x Exercise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6BFCE54-5E55-439F-9D7F-900AACE74106}"/>
              </a:ext>
            </a:extLst>
          </p:cNvPr>
          <p:cNvSpPr/>
          <p:nvPr/>
        </p:nvSpPr>
        <p:spPr>
          <a:xfrm>
            <a:off x="1658620" y="3525693"/>
            <a:ext cx="4437380" cy="1824099"/>
          </a:xfrm>
          <a:prstGeom prst="roundRect">
            <a:avLst/>
          </a:prstGeom>
          <a:solidFill>
            <a:srgbClr val="1A1A1A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F-values are then based on the MS for that effect divided by the MS of the residuals.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That is, how much variance did we explain, relative to variance that could be explained per parameter.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85FC22-C62C-4C4F-9B8F-784068DE9202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6096000" y="3525693"/>
            <a:ext cx="1616765" cy="9120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485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lorBlind (Dark)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921A7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9816</TotalTime>
  <Words>1288</Words>
  <Application>Microsoft Office PowerPoint</Application>
  <PresentationFormat>Widescreen</PresentationFormat>
  <Paragraphs>540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Research Design and Analysis: Building a Factorial ANOVA Table.</vt:lpstr>
      <vt:lpstr>2 x 3 Factorial ANOVA</vt:lpstr>
      <vt:lpstr>Omnibus Tests versus Specific Contrasts</vt:lpstr>
      <vt:lpstr>Omnibus Tests versus Specific Contrasts</vt:lpstr>
      <vt:lpstr>Omnibus Tests versus Specific Contrasts</vt:lpstr>
      <vt:lpstr>Omnibus Tests versus Specific Contrasts</vt:lpstr>
      <vt:lpstr>Omnibus Tests versus Specific Contrasts</vt:lpstr>
      <vt:lpstr>Omnibus Tests versus Specific Contrasts</vt:lpstr>
      <vt:lpstr>Omnibus Tests versus Specific Contrasts</vt:lpstr>
      <vt:lpstr>Omnibus Tests versus Specific Contrasts</vt:lpstr>
      <vt:lpstr>Omnibus Tests versus Specific Contrasts</vt:lpstr>
      <vt:lpstr>Omnibus Tests versus Specific Contrasts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1/f noise is really a signal? Exploring EEG power-spectra as a correlate of age-related cognitive decline.</dc:title>
  <dc:creator>Keith Lohse</dc:creator>
  <cp:lastModifiedBy>Keith Lohse</cp:lastModifiedBy>
  <cp:revision>482</cp:revision>
  <dcterms:created xsi:type="dcterms:W3CDTF">2020-09-05T16:34:05Z</dcterms:created>
  <dcterms:modified xsi:type="dcterms:W3CDTF">2021-03-03T16:45:34Z</dcterms:modified>
</cp:coreProperties>
</file>