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3D9CCC"/>
    <a:srgbClr val="FF7B71"/>
    <a:srgbClr val="000000"/>
    <a:srgbClr val="29AF8C"/>
    <a:srgbClr val="00C3C8"/>
    <a:srgbClr val="333333"/>
    <a:srgbClr val="3391AE"/>
    <a:srgbClr val="0D0D0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7021" autoAdjust="0"/>
  </p:normalViewPr>
  <p:slideViewPr>
    <p:cSldViewPr snapToGrid="0">
      <p:cViewPr varScale="1">
        <p:scale>
          <a:sx n="96" d="100"/>
          <a:sy n="96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E240-A3EF-4ED7-A09D-455711BD5A83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09C0-FDD4-41FC-8E12-0ECD5CE3CB8A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4F77-91EE-4F17-BC1E-65DDE86EE0CE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0FD-71B6-43F8-917F-30F36026FF93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23FB-6DEB-46A3-898D-949930D038CE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5671-A076-4B35-9253-3E3A44FE1B50}" type="datetime1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F110-AEB6-45DE-B292-4D540EAF969C}" type="datetime1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1A19-54A8-4C56-88FA-30453BD8B278}" type="datetime1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E026-1BF6-4028-A4BD-B491AF1796A9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C1D7-0E4D-41EF-A648-63A5F1D1F4DF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56142-6351-49D7-B7D0-B5AB41056D26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17276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9" y="365125"/>
            <a:ext cx="9133368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82D-7C74-434D-9A69-77202896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052191"/>
            <a:ext cx="10451805" cy="25707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Research Design and Analysis: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Standardized Effect Sizes, </a:t>
            </a:r>
            <a:r>
              <a:rPr lang="en-US" sz="4000" i="1" dirty="0">
                <a:solidFill>
                  <a:schemeClr val="accent5"/>
                </a:solidFill>
              </a:rPr>
              <a:t>r</a:t>
            </a:r>
            <a:r>
              <a:rPr lang="en-US" sz="4000" i="1" baseline="30000" dirty="0">
                <a:solidFill>
                  <a:schemeClr val="accent5"/>
                </a:solidFill>
              </a:rPr>
              <a:t>2</a:t>
            </a:r>
            <a:r>
              <a:rPr lang="en-US" sz="4000" dirty="0">
                <a:solidFill>
                  <a:schemeClr val="accent5"/>
                </a:solidFill>
              </a:rPr>
              <a:t> and </a:t>
            </a:r>
            <a:r>
              <a:rPr lang="el-GR" sz="4000" i="1" dirty="0">
                <a:solidFill>
                  <a:schemeClr val="accent5"/>
                </a:solidFill>
              </a:rPr>
              <a:t>η</a:t>
            </a:r>
            <a:r>
              <a:rPr lang="en-US" sz="4000" i="1" baseline="30000" dirty="0">
                <a:solidFill>
                  <a:schemeClr val="accent5"/>
                </a:solidFill>
              </a:rPr>
              <a:t>2</a:t>
            </a:r>
            <a:r>
              <a:rPr lang="en-US" sz="4000" dirty="0">
                <a:solidFill>
                  <a:schemeClr val="accent5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03D0-727D-4B47-98BF-8B79CF9A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AFC67-476F-4BA7-AC95-C389167C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7848-C385-4697-BE87-22F11B3E3C41}" type="datetime1">
              <a:rPr lang="en-US" smtClean="0"/>
              <a:t>3/16/2021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FDD4-D2FF-414F-B6A5-F30B7125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710" y="365125"/>
            <a:ext cx="5452110" cy="1325563"/>
          </a:xfrm>
        </p:spPr>
        <p:txBody>
          <a:bodyPr/>
          <a:lstStyle/>
          <a:p>
            <a:r>
              <a:rPr lang="en-US" dirty="0"/>
              <a:t>A Note on Effect Sizes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ACFAD-0699-4E1F-86CD-7AF866345E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“Standardized” Effect Sizes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𝑟𝑒𝑔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𝑒𝑓𝑓𝑒𝑐𝑡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𝑟𝑒𝑠𝑖𝑑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𝑒𝑓𝑓𝑒𝑐𝑡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𝐶𝑜h𝑒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𝑝𝑜𝑜𝑙𝑒𝑑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dirty="0">
                    <a:solidFill>
                      <a:schemeClr val="accent2"/>
                    </a:solidFill>
                  </a:rPr>
                  <a:t>“Raw” Effect Sizes</a:t>
                </a:r>
              </a:p>
              <a:p>
                <a:pPr lvl="1"/>
                <a:r>
                  <a:rPr lang="en-US" dirty="0"/>
                  <a:t>+0.8 m/s, 95% CI(0.4, 1.2)</a:t>
                </a:r>
              </a:p>
              <a:p>
                <a:pPr lvl="1"/>
                <a:r>
                  <a:rPr lang="en-US" dirty="0"/>
                  <a:t>For every 10mg of active ingredient, expect a reduction of 2 mmHg (±0.5 mmHg)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ACFAD-0699-4E1F-86CD-7AF866345E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1043" t="-2957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F2E58-024E-4A8E-8962-9133C426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6435C-7694-4EF6-AE37-E37C6E5F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026D25-018A-4D6C-89AB-E0D401769C97}"/>
              </a:ext>
            </a:extLst>
          </p:cNvPr>
          <p:cNvSpPr txBox="1"/>
          <p:nvPr/>
        </p:nvSpPr>
        <p:spPr>
          <a:xfrm>
            <a:off x="5609884" y="1722754"/>
            <a:ext cx="5743916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/>
                </a:solidFill>
              </a:rPr>
              <a:t>Arbitrary units make them helpful for comparing across studies and different outcome measures.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/>
                </a:solidFill>
              </a:rPr>
              <a:t>Often combine “signal to noise” ratios into a single number that make power analysis easier. 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44BB26D-CB10-4E00-8AC7-513DD407AE31}"/>
              </a:ext>
            </a:extLst>
          </p:cNvPr>
          <p:cNvSpPr/>
          <p:nvPr/>
        </p:nvSpPr>
        <p:spPr>
          <a:xfrm>
            <a:off x="5291310" y="4629150"/>
            <a:ext cx="137940" cy="783340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6C5F6E-B048-4E0B-A98B-1ACFFBCC0262}"/>
              </a:ext>
            </a:extLst>
          </p:cNvPr>
          <p:cNvSpPr txBox="1"/>
          <p:nvPr/>
        </p:nvSpPr>
        <p:spPr>
          <a:xfrm>
            <a:off x="5609884" y="3429000"/>
            <a:ext cx="5743916" cy="2031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Real units make differences/relationships easier to understand. Practical/clinical relevance is clearer.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A little more work is needed in power analysis.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Not as useful for survey measures/psychological constructs. 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B8371A1-AEB2-4F7C-8EC3-A915A9A637AF}"/>
              </a:ext>
            </a:extLst>
          </p:cNvPr>
          <p:cNvSpPr/>
          <p:nvPr/>
        </p:nvSpPr>
        <p:spPr>
          <a:xfrm>
            <a:off x="5291310" y="1747997"/>
            <a:ext cx="137940" cy="783340"/>
          </a:xfrm>
          <a:prstGeom prst="rightBrac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9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Omnibus Tests versus Specific Contrasts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/>
              <p:nvPr/>
            </p:nvSpPr>
            <p:spPr>
              <a:xfrm>
                <a:off x="838200" y="2267534"/>
                <a:ext cx="1051560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𝐹𝑢𝑙𝑙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7534"/>
                <a:ext cx="10515600" cy="369332"/>
              </a:xfrm>
              <a:prstGeom prst="rect">
                <a:avLst/>
              </a:prstGeom>
              <a:blipFill>
                <a:blip r:embed="rId2"/>
                <a:stretch>
                  <a:fillRect b="-301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4726BA2-7277-477A-8A0C-068522350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378733"/>
              </p:ext>
            </p:extLst>
          </p:nvPr>
        </p:nvGraphicFramePr>
        <p:xfrm>
          <a:off x="842817" y="2825884"/>
          <a:ext cx="10510983" cy="357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69">
                  <a:extLst>
                    <a:ext uri="{9D8B030D-6E8A-4147-A177-3AD203B41FA5}">
                      <a16:colId xmlns:a16="http://schemas.microsoft.com/office/drawing/2014/main" val="260039770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2371534825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1431570098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321861399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1331654629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980179201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32645761"/>
                    </a:ext>
                  </a:extLst>
                </a:gridCol>
              </a:tblGrid>
              <a:tr h="289700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dirty="0"/>
                        <a:t>/</a:t>
                      </a:r>
                      <a:r>
                        <a:rPr lang="el-GR" sz="1400" i="1" dirty="0"/>
                        <a:t>η</a:t>
                      </a:r>
                      <a:r>
                        <a:rPr lang="en-US" sz="1400" i="1" baseline="-25000" dirty="0"/>
                        <a:t>p</a:t>
                      </a:r>
                      <a:r>
                        <a:rPr lang="en-US" sz="1400" i="1" baseline="30000" dirty="0"/>
                        <a:t>2</a:t>
                      </a:r>
                      <a:r>
                        <a:rPr lang="en-US" sz="1400" baseline="30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14544"/>
                  </a:ext>
                </a:extLst>
              </a:tr>
              <a:tr h="5000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Regression 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(Full Model)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u="sn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192.0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</a:t>
                      </a:r>
                      <a:r>
                        <a:rPr lang="en-US" sz="1400" baseline="30000" dirty="0"/>
                        <a:t>2 = </a:t>
                      </a:r>
                      <a:r>
                        <a:rPr lang="en-US" sz="14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0157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Diet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u="sng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108.0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0.001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400" i="1" dirty="0"/>
                        <a:t>η</a:t>
                      </a:r>
                      <a:r>
                        <a:rPr lang="en-US" sz="1400" i="1" baseline="-25000" dirty="0"/>
                        <a:t>p</a:t>
                      </a:r>
                      <a:r>
                        <a:rPr lang="en-US" sz="1400" i="1" baseline="30000" dirty="0"/>
                        <a:t>2</a:t>
                      </a:r>
                      <a:r>
                        <a:rPr lang="en-US" sz="1400" baseline="30000" dirty="0"/>
                        <a:t> </a:t>
                      </a:r>
                      <a:r>
                        <a:rPr lang="en-US" sz="1400" dirty="0"/>
                        <a:t>=0.90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79348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Exercise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u="sng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226.5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53.9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7087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441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441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105.8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0.001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590387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2.9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699740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Diet x Exercise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u="sng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28.5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6.8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0.010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0.53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433196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2.2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0.160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91726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11.5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0.005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0.49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57612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561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783737"/>
                  </a:ext>
                </a:extLst>
              </a:tr>
            </a:tbl>
          </a:graphicData>
        </a:graphic>
      </p:graphicFrame>
      <p:sp>
        <p:nvSpPr>
          <p:cNvPr id="17" name="Right Brace 16">
            <a:extLst>
              <a:ext uri="{FF2B5EF4-FFF2-40B4-BE49-F238E27FC236}">
                <a16:creationId xmlns:a16="http://schemas.microsoft.com/office/drawing/2014/main" id="{414058ED-BB75-4B41-BB67-340B78D51DF6}"/>
              </a:ext>
            </a:extLst>
          </p:cNvPr>
          <p:cNvSpPr/>
          <p:nvPr/>
        </p:nvSpPr>
        <p:spPr>
          <a:xfrm rot="16200000">
            <a:off x="4547384" y="1656088"/>
            <a:ext cx="155448" cy="914400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57DF5F-AA52-411C-8A2F-AF33C55EE532}"/>
              </a:ext>
            </a:extLst>
          </p:cNvPr>
          <p:cNvSpPr txBox="1"/>
          <p:nvPr/>
        </p:nvSpPr>
        <p:spPr>
          <a:xfrm>
            <a:off x="4334804" y="1559291"/>
            <a:ext cx="580608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Diet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E65623A-C077-427C-9050-C539FE6AA537}"/>
              </a:ext>
            </a:extLst>
          </p:cNvPr>
          <p:cNvSpPr/>
          <p:nvPr/>
        </p:nvSpPr>
        <p:spPr>
          <a:xfrm rot="16200000">
            <a:off x="6566143" y="1656088"/>
            <a:ext cx="155448" cy="9144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FA4612-7F8B-49F9-AE49-E585A30EADE4}"/>
              </a:ext>
            </a:extLst>
          </p:cNvPr>
          <p:cNvSpPr txBox="1"/>
          <p:nvPr/>
        </p:nvSpPr>
        <p:spPr>
          <a:xfrm>
            <a:off x="6168801" y="1559955"/>
            <a:ext cx="9501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Exercise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CCCC9EF-7310-4FF2-B1BB-64475EF41B03}"/>
              </a:ext>
            </a:extLst>
          </p:cNvPr>
          <p:cNvSpPr/>
          <p:nvPr/>
        </p:nvSpPr>
        <p:spPr>
          <a:xfrm rot="16200000">
            <a:off x="9231132" y="1656088"/>
            <a:ext cx="155448" cy="91440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911C2-19CD-4162-AD84-2C01516F0B44}"/>
              </a:ext>
            </a:extLst>
          </p:cNvPr>
          <p:cNvSpPr txBox="1"/>
          <p:nvPr/>
        </p:nvSpPr>
        <p:spPr>
          <a:xfrm>
            <a:off x="8530020" y="1559291"/>
            <a:ext cx="155767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Diet x Exercise</a:t>
            </a:r>
          </a:p>
        </p:txBody>
      </p:sp>
    </p:spTree>
    <p:extLst>
      <p:ext uri="{BB962C8B-B14F-4D97-AF65-F5344CB8AC3E}">
        <p14:creationId xmlns:p14="http://schemas.microsoft.com/office/powerpoint/2010/main" val="356526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Omnibus Tests versus Specific Contrasts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/>
              <p:nvPr/>
            </p:nvSpPr>
            <p:spPr>
              <a:xfrm>
                <a:off x="838200" y="2267534"/>
                <a:ext cx="1051560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𝐹𝑢𝑙𝑙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7534"/>
                <a:ext cx="10515600" cy="369332"/>
              </a:xfrm>
              <a:prstGeom prst="rect">
                <a:avLst/>
              </a:prstGeom>
              <a:blipFill>
                <a:blip r:embed="rId2"/>
                <a:stretch>
                  <a:fillRect b="-301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4726BA2-7277-477A-8A0C-068522350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782481"/>
              </p:ext>
            </p:extLst>
          </p:nvPr>
        </p:nvGraphicFramePr>
        <p:xfrm>
          <a:off x="842817" y="2825884"/>
          <a:ext cx="10510983" cy="357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69">
                  <a:extLst>
                    <a:ext uri="{9D8B030D-6E8A-4147-A177-3AD203B41FA5}">
                      <a16:colId xmlns:a16="http://schemas.microsoft.com/office/drawing/2014/main" val="260039770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2371534825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1431570098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321861399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1331654629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980179201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32645761"/>
                    </a:ext>
                  </a:extLst>
                </a:gridCol>
              </a:tblGrid>
              <a:tr h="289700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dirty="0"/>
                        <a:t>/</a:t>
                      </a:r>
                      <a:r>
                        <a:rPr lang="el-GR" sz="1400" i="1" dirty="0"/>
                        <a:t>η</a:t>
                      </a:r>
                      <a:r>
                        <a:rPr lang="en-US" sz="1400" i="1" baseline="-25000" dirty="0"/>
                        <a:t>p</a:t>
                      </a:r>
                      <a:r>
                        <a:rPr lang="en-US" sz="1400" i="1" baseline="30000" dirty="0"/>
                        <a:t>2</a:t>
                      </a:r>
                      <a:r>
                        <a:rPr lang="en-US" sz="1400" baseline="30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14544"/>
                  </a:ext>
                </a:extLst>
              </a:tr>
              <a:tr h="5000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Regression 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(Full Model)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192.0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</a:t>
                      </a:r>
                      <a:r>
                        <a:rPr lang="en-US" sz="1400" baseline="30000" dirty="0"/>
                        <a:t>2 = </a:t>
                      </a:r>
                      <a:r>
                        <a:rPr lang="en-US" sz="14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0157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Diet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108.0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0.001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400" i="1" dirty="0"/>
                        <a:t>η</a:t>
                      </a:r>
                      <a:r>
                        <a:rPr lang="en-US" sz="1400" i="1" baseline="-25000" dirty="0"/>
                        <a:t>p</a:t>
                      </a:r>
                      <a:r>
                        <a:rPr lang="en-US" sz="1400" i="1" baseline="30000" dirty="0"/>
                        <a:t>2</a:t>
                      </a:r>
                      <a:r>
                        <a:rPr lang="en-US" sz="1400" baseline="30000" dirty="0"/>
                        <a:t> </a:t>
                      </a:r>
                      <a:r>
                        <a:rPr lang="en-US" sz="1400" dirty="0"/>
                        <a:t>=0.90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79348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Exercise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226.5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53.9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7087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441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441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105.8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0.001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590387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2.9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699740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Diet x Exercise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28.5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6.8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0.010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0.53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433196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2.2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0.160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91726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11.5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0.005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0.49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57612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561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783737"/>
                  </a:ext>
                </a:extLst>
              </a:tr>
            </a:tbl>
          </a:graphicData>
        </a:graphic>
      </p:graphicFrame>
      <p:sp>
        <p:nvSpPr>
          <p:cNvPr id="17" name="Right Brace 16">
            <a:extLst>
              <a:ext uri="{FF2B5EF4-FFF2-40B4-BE49-F238E27FC236}">
                <a16:creationId xmlns:a16="http://schemas.microsoft.com/office/drawing/2014/main" id="{414058ED-BB75-4B41-BB67-340B78D51DF6}"/>
              </a:ext>
            </a:extLst>
          </p:cNvPr>
          <p:cNvSpPr/>
          <p:nvPr/>
        </p:nvSpPr>
        <p:spPr>
          <a:xfrm rot="16200000">
            <a:off x="4547384" y="1656088"/>
            <a:ext cx="155448" cy="914400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57DF5F-AA52-411C-8A2F-AF33C55EE532}"/>
              </a:ext>
            </a:extLst>
          </p:cNvPr>
          <p:cNvSpPr txBox="1"/>
          <p:nvPr/>
        </p:nvSpPr>
        <p:spPr>
          <a:xfrm>
            <a:off x="4334804" y="1559291"/>
            <a:ext cx="580608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Diet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E65623A-C077-427C-9050-C539FE6AA537}"/>
              </a:ext>
            </a:extLst>
          </p:cNvPr>
          <p:cNvSpPr/>
          <p:nvPr/>
        </p:nvSpPr>
        <p:spPr>
          <a:xfrm rot="16200000">
            <a:off x="6566143" y="1656088"/>
            <a:ext cx="155448" cy="9144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FA4612-7F8B-49F9-AE49-E585A30EADE4}"/>
              </a:ext>
            </a:extLst>
          </p:cNvPr>
          <p:cNvSpPr txBox="1"/>
          <p:nvPr/>
        </p:nvSpPr>
        <p:spPr>
          <a:xfrm>
            <a:off x="6168801" y="1559955"/>
            <a:ext cx="9501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Exercise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CCCC9EF-7310-4FF2-B1BB-64475EF41B03}"/>
              </a:ext>
            </a:extLst>
          </p:cNvPr>
          <p:cNvSpPr/>
          <p:nvPr/>
        </p:nvSpPr>
        <p:spPr>
          <a:xfrm rot="16200000">
            <a:off x="9231132" y="1656088"/>
            <a:ext cx="155448" cy="91440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911C2-19CD-4162-AD84-2C01516F0B44}"/>
              </a:ext>
            </a:extLst>
          </p:cNvPr>
          <p:cNvSpPr txBox="1"/>
          <p:nvPr/>
        </p:nvSpPr>
        <p:spPr>
          <a:xfrm>
            <a:off x="8530020" y="1559291"/>
            <a:ext cx="155767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Diet x Exercise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BFCE54-5E55-439F-9D7F-900AACE74106}"/>
              </a:ext>
            </a:extLst>
          </p:cNvPr>
          <p:cNvSpPr/>
          <p:nvPr/>
        </p:nvSpPr>
        <p:spPr>
          <a:xfrm>
            <a:off x="4512365" y="3555042"/>
            <a:ext cx="4644888" cy="1883132"/>
          </a:xfrm>
          <a:prstGeom prst="roundRect">
            <a:avLst/>
          </a:prstGeom>
          <a:solidFill>
            <a:srgbClr val="1A1A1A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Finally, we can calculate standardized effect sizes such as r</a:t>
            </a:r>
            <a:r>
              <a:rPr lang="en-US" baseline="30000" dirty="0"/>
              <a:t>2</a:t>
            </a:r>
            <a:r>
              <a:rPr lang="en-US" dirty="0"/>
              <a:t>, or the related effect-size </a:t>
            </a:r>
            <a:r>
              <a:rPr lang="el-GR" dirty="0"/>
              <a:t>η</a:t>
            </a:r>
            <a:r>
              <a:rPr lang="en-US" baseline="30000" dirty="0"/>
              <a:t>2</a:t>
            </a:r>
            <a:r>
              <a:rPr lang="en-US" dirty="0"/>
              <a:t>, to get a standardized value for the variance explained by each effect.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More on these effect-sizes in another video.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85FC22-C62C-4C4F-9B8F-784068DE9202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9157253" y="4124739"/>
            <a:ext cx="1338469" cy="37186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49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Omnibus Tests versus Specific Contrasts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/>
              <p:nvPr/>
            </p:nvSpPr>
            <p:spPr>
              <a:xfrm>
                <a:off x="838200" y="2267534"/>
                <a:ext cx="1051560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𝐹𝑢𝑙𝑙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7534"/>
                <a:ext cx="10515600" cy="369332"/>
              </a:xfrm>
              <a:prstGeom prst="rect">
                <a:avLst/>
              </a:prstGeom>
              <a:blipFill>
                <a:blip r:embed="rId2"/>
                <a:stretch>
                  <a:fillRect b="-301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4726BA2-7277-477A-8A0C-068522350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875359"/>
              </p:ext>
            </p:extLst>
          </p:nvPr>
        </p:nvGraphicFramePr>
        <p:xfrm>
          <a:off x="842817" y="2825884"/>
          <a:ext cx="4239492" cy="357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096">
                  <a:extLst>
                    <a:ext uri="{9D8B030D-6E8A-4147-A177-3AD203B41FA5}">
                      <a16:colId xmlns:a16="http://schemas.microsoft.com/office/drawing/2014/main" val="260039770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371534825"/>
                    </a:ext>
                  </a:extLst>
                </a:gridCol>
                <a:gridCol w="510716">
                  <a:extLst>
                    <a:ext uri="{9D8B030D-6E8A-4147-A177-3AD203B41FA5}">
                      <a16:colId xmlns:a16="http://schemas.microsoft.com/office/drawing/2014/main" val="887524779"/>
                    </a:ext>
                  </a:extLst>
                </a:gridCol>
                <a:gridCol w="1440767">
                  <a:extLst>
                    <a:ext uri="{9D8B030D-6E8A-4147-A177-3AD203B41FA5}">
                      <a16:colId xmlns:a16="http://schemas.microsoft.com/office/drawing/2014/main" val="32645761"/>
                    </a:ext>
                  </a:extLst>
                </a:gridCol>
              </a:tblGrid>
              <a:tr h="289700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30000" dirty="0"/>
                        <a:t>…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dirty="0"/>
                        <a:t>/</a:t>
                      </a:r>
                      <a:r>
                        <a:rPr lang="el-GR" sz="1400" i="1" dirty="0"/>
                        <a:t>η</a:t>
                      </a:r>
                      <a:r>
                        <a:rPr lang="en-US" sz="1400" i="1" baseline="-25000" dirty="0"/>
                        <a:t>p</a:t>
                      </a:r>
                      <a:r>
                        <a:rPr lang="en-US" sz="1400" i="1" baseline="30000" dirty="0"/>
                        <a:t>2</a:t>
                      </a:r>
                      <a:r>
                        <a:rPr lang="en-US" sz="1400" baseline="30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14544"/>
                  </a:ext>
                </a:extLst>
              </a:tr>
              <a:tr h="5000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Regression 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(Full Model)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…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</a:t>
                      </a:r>
                      <a:r>
                        <a:rPr lang="en-US" sz="1400" baseline="30000" dirty="0"/>
                        <a:t>2 = </a:t>
                      </a:r>
                      <a:r>
                        <a:rPr lang="en-US" sz="14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0157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Diet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…</a:t>
                      </a:r>
                    </a:p>
                  </a:txBody>
                  <a:tcPr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400" i="1" dirty="0"/>
                        <a:t>η</a:t>
                      </a:r>
                      <a:r>
                        <a:rPr lang="en-US" sz="1400" i="1" baseline="-25000" dirty="0"/>
                        <a:t>p</a:t>
                      </a:r>
                      <a:r>
                        <a:rPr lang="en-US" sz="1400" i="1" baseline="30000" dirty="0"/>
                        <a:t>2</a:t>
                      </a:r>
                      <a:r>
                        <a:rPr lang="en-US" sz="1400" baseline="30000" dirty="0"/>
                        <a:t> </a:t>
                      </a:r>
                      <a:r>
                        <a:rPr lang="en-US" sz="1400" dirty="0"/>
                        <a:t>=0.90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79348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Exercise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7087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441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590387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699740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Diet x Exercise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0.53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433196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91726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0.49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57612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561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783737"/>
                  </a:ext>
                </a:extLst>
              </a:tr>
            </a:tbl>
          </a:graphicData>
        </a:graphic>
      </p:graphicFrame>
      <p:sp>
        <p:nvSpPr>
          <p:cNvPr id="17" name="Right Brace 16">
            <a:extLst>
              <a:ext uri="{FF2B5EF4-FFF2-40B4-BE49-F238E27FC236}">
                <a16:creationId xmlns:a16="http://schemas.microsoft.com/office/drawing/2014/main" id="{414058ED-BB75-4B41-BB67-340B78D51DF6}"/>
              </a:ext>
            </a:extLst>
          </p:cNvPr>
          <p:cNvSpPr/>
          <p:nvPr/>
        </p:nvSpPr>
        <p:spPr>
          <a:xfrm rot="16200000">
            <a:off x="4547384" y="1656088"/>
            <a:ext cx="155448" cy="914400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57DF5F-AA52-411C-8A2F-AF33C55EE532}"/>
              </a:ext>
            </a:extLst>
          </p:cNvPr>
          <p:cNvSpPr txBox="1"/>
          <p:nvPr/>
        </p:nvSpPr>
        <p:spPr>
          <a:xfrm>
            <a:off x="4334804" y="1559291"/>
            <a:ext cx="580608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Diet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E65623A-C077-427C-9050-C539FE6AA537}"/>
              </a:ext>
            </a:extLst>
          </p:cNvPr>
          <p:cNvSpPr/>
          <p:nvPr/>
        </p:nvSpPr>
        <p:spPr>
          <a:xfrm rot="16200000">
            <a:off x="6566143" y="1656088"/>
            <a:ext cx="155448" cy="9144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FA4612-7F8B-49F9-AE49-E585A30EADE4}"/>
              </a:ext>
            </a:extLst>
          </p:cNvPr>
          <p:cNvSpPr txBox="1"/>
          <p:nvPr/>
        </p:nvSpPr>
        <p:spPr>
          <a:xfrm>
            <a:off x="6168801" y="1559955"/>
            <a:ext cx="9501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Exercise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CCCC9EF-7310-4FF2-B1BB-64475EF41B03}"/>
              </a:ext>
            </a:extLst>
          </p:cNvPr>
          <p:cNvSpPr/>
          <p:nvPr/>
        </p:nvSpPr>
        <p:spPr>
          <a:xfrm rot="16200000">
            <a:off x="9231132" y="1656088"/>
            <a:ext cx="155448" cy="91440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911C2-19CD-4162-AD84-2C01516F0B44}"/>
              </a:ext>
            </a:extLst>
          </p:cNvPr>
          <p:cNvSpPr txBox="1"/>
          <p:nvPr/>
        </p:nvSpPr>
        <p:spPr>
          <a:xfrm>
            <a:off x="8530020" y="1559291"/>
            <a:ext cx="155767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Diet x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6BFCE54-5E55-439F-9D7F-900AACE74106}"/>
                  </a:ext>
                </a:extLst>
              </p:cNvPr>
              <p:cNvSpPr/>
              <p:nvPr/>
            </p:nvSpPr>
            <p:spPr>
              <a:xfrm>
                <a:off x="6096000" y="2825884"/>
                <a:ext cx="4837044" cy="1883132"/>
              </a:xfrm>
              <a:prstGeom prst="roundRect">
                <a:avLst/>
              </a:prstGeom>
              <a:solidFill>
                <a:srgbClr val="1A1A1A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i="1" dirty="0"/>
                  <a:t>r</a:t>
                </a:r>
                <a:r>
                  <a:rPr lang="en-US" sz="1800" i="1" baseline="30000" dirty="0"/>
                  <a:t>2</a:t>
                </a:r>
                <a:r>
                  <a:rPr lang="en-US" sz="1800" baseline="30000" dirty="0"/>
                  <a:t> </a:t>
                </a:r>
                <a:r>
                  <a:rPr lang="en-US" sz="1800" dirty="0"/>
                  <a:t>is a metric that we have talked about before</a:t>
                </a:r>
                <a:r>
                  <a:rPr lang="en-US" dirty="0"/>
                  <a:t>. It reflects the proportion of the variance in Y that is explained by the Full Model.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𝑟𝑒𝑔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6BFCE54-5E55-439F-9D7F-900AACE74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25884"/>
                <a:ext cx="4837044" cy="188313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85FC22-C62C-4C4F-9B8F-784068DE9202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999384" y="3547720"/>
            <a:ext cx="1096616" cy="21973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91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Omnibus Tests versus Specific Contrasts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/>
              <p:nvPr/>
            </p:nvSpPr>
            <p:spPr>
              <a:xfrm>
                <a:off x="838200" y="2267534"/>
                <a:ext cx="1051560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𝐹𝑢𝑙𝑙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7534"/>
                <a:ext cx="10515600" cy="369332"/>
              </a:xfrm>
              <a:prstGeom prst="rect">
                <a:avLst/>
              </a:prstGeom>
              <a:blipFill>
                <a:blip r:embed="rId2"/>
                <a:stretch>
                  <a:fillRect b="-301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4726BA2-7277-477A-8A0C-068522350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714740"/>
              </p:ext>
            </p:extLst>
          </p:nvPr>
        </p:nvGraphicFramePr>
        <p:xfrm>
          <a:off x="842817" y="2825884"/>
          <a:ext cx="4239492" cy="357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096">
                  <a:extLst>
                    <a:ext uri="{9D8B030D-6E8A-4147-A177-3AD203B41FA5}">
                      <a16:colId xmlns:a16="http://schemas.microsoft.com/office/drawing/2014/main" val="260039770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371534825"/>
                    </a:ext>
                  </a:extLst>
                </a:gridCol>
                <a:gridCol w="510716">
                  <a:extLst>
                    <a:ext uri="{9D8B030D-6E8A-4147-A177-3AD203B41FA5}">
                      <a16:colId xmlns:a16="http://schemas.microsoft.com/office/drawing/2014/main" val="887524779"/>
                    </a:ext>
                  </a:extLst>
                </a:gridCol>
                <a:gridCol w="1440767">
                  <a:extLst>
                    <a:ext uri="{9D8B030D-6E8A-4147-A177-3AD203B41FA5}">
                      <a16:colId xmlns:a16="http://schemas.microsoft.com/office/drawing/2014/main" val="32645761"/>
                    </a:ext>
                  </a:extLst>
                </a:gridCol>
              </a:tblGrid>
              <a:tr h="289700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30000" dirty="0"/>
                        <a:t>…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dirty="0"/>
                        <a:t>/</a:t>
                      </a:r>
                      <a:r>
                        <a:rPr lang="el-GR" sz="1400" i="1" dirty="0"/>
                        <a:t>η</a:t>
                      </a:r>
                      <a:r>
                        <a:rPr lang="en-US" sz="1400" i="1" baseline="-25000" dirty="0"/>
                        <a:t>p</a:t>
                      </a:r>
                      <a:r>
                        <a:rPr lang="en-US" sz="1400" i="1" baseline="30000" dirty="0"/>
                        <a:t>2</a:t>
                      </a:r>
                      <a:r>
                        <a:rPr lang="en-US" sz="1400" baseline="30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14544"/>
                  </a:ext>
                </a:extLst>
              </a:tr>
              <a:tr h="5000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Regression 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(Full Model)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…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</a:t>
                      </a:r>
                      <a:r>
                        <a:rPr lang="en-US" sz="1400" baseline="30000" dirty="0"/>
                        <a:t>2 = </a:t>
                      </a:r>
                      <a:r>
                        <a:rPr lang="en-US" sz="14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0157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Diet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…</a:t>
                      </a:r>
                    </a:p>
                  </a:txBody>
                  <a:tcPr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400" i="1" dirty="0"/>
                        <a:t>η</a:t>
                      </a:r>
                      <a:r>
                        <a:rPr lang="en-US" sz="1400" i="1" baseline="-25000" dirty="0"/>
                        <a:t>p</a:t>
                      </a:r>
                      <a:r>
                        <a:rPr lang="en-US" sz="1400" i="1" baseline="30000" dirty="0"/>
                        <a:t>2</a:t>
                      </a:r>
                      <a:r>
                        <a:rPr lang="en-US" sz="1400" baseline="30000" dirty="0"/>
                        <a:t> </a:t>
                      </a:r>
                      <a:r>
                        <a:rPr lang="en-US" sz="1400" dirty="0"/>
                        <a:t>=0.90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79348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Exercise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7087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441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590387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699740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Diet x Exercise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0.53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433196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91726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0.49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57612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561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783737"/>
                  </a:ext>
                </a:extLst>
              </a:tr>
            </a:tbl>
          </a:graphicData>
        </a:graphic>
      </p:graphicFrame>
      <p:sp>
        <p:nvSpPr>
          <p:cNvPr id="17" name="Right Brace 16">
            <a:extLst>
              <a:ext uri="{FF2B5EF4-FFF2-40B4-BE49-F238E27FC236}">
                <a16:creationId xmlns:a16="http://schemas.microsoft.com/office/drawing/2014/main" id="{414058ED-BB75-4B41-BB67-340B78D51DF6}"/>
              </a:ext>
            </a:extLst>
          </p:cNvPr>
          <p:cNvSpPr/>
          <p:nvPr/>
        </p:nvSpPr>
        <p:spPr>
          <a:xfrm rot="16200000">
            <a:off x="4547384" y="1656088"/>
            <a:ext cx="155448" cy="914400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57DF5F-AA52-411C-8A2F-AF33C55EE532}"/>
              </a:ext>
            </a:extLst>
          </p:cNvPr>
          <p:cNvSpPr txBox="1"/>
          <p:nvPr/>
        </p:nvSpPr>
        <p:spPr>
          <a:xfrm>
            <a:off x="4334804" y="1559291"/>
            <a:ext cx="580608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Diet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E65623A-C077-427C-9050-C539FE6AA537}"/>
              </a:ext>
            </a:extLst>
          </p:cNvPr>
          <p:cNvSpPr/>
          <p:nvPr/>
        </p:nvSpPr>
        <p:spPr>
          <a:xfrm rot="16200000">
            <a:off x="6566143" y="1656088"/>
            <a:ext cx="155448" cy="9144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FA4612-7F8B-49F9-AE49-E585A30EADE4}"/>
              </a:ext>
            </a:extLst>
          </p:cNvPr>
          <p:cNvSpPr txBox="1"/>
          <p:nvPr/>
        </p:nvSpPr>
        <p:spPr>
          <a:xfrm>
            <a:off x="6168801" y="1559955"/>
            <a:ext cx="9501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Exercise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CCCC9EF-7310-4FF2-B1BB-64475EF41B03}"/>
              </a:ext>
            </a:extLst>
          </p:cNvPr>
          <p:cNvSpPr/>
          <p:nvPr/>
        </p:nvSpPr>
        <p:spPr>
          <a:xfrm rot="16200000">
            <a:off x="9231132" y="1656088"/>
            <a:ext cx="155448" cy="91440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911C2-19CD-4162-AD84-2C01516F0B44}"/>
              </a:ext>
            </a:extLst>
          </p:cNvPr>
          <p:cNvSpPr txBox="1"/>
          <p:nvPr/>
        </p:nvSpPr>
        <p:spPr>
          <a:xfrm>
            <a:off x="8530020" y="1559291"/>
            <a:ext cx="155767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Diet x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6BFCE54-5E55-439F-9D7F-900AACE74106}"/>
                  </a:ext>
                </a:extLst>
              </p:cNvPr>
              <p:cNvSpPr/>
              <p:nvPr/>
            </p:nvSpPr>
            <p:spPr>
              <a:xfrm>
                <a:off x="6096000" y="3122788"/>
                <a:ext cx="4837044" cy="2383489"/>
              </a:xfrm>
              <a:prstGeom prst="roundRect">
                <a:avLst/>
              </a:prstGeom>
              <a:solidFill>
                <a:srgbClr val="1A1A1A"/>
              </a:solidFill>
              <a:ln w="28575">
                <a:solidFill>
                  <a:schemeClr val="accent3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800" i="1" dirty="0"/>
                  <a:t>η</a:t>
                </a:r>
                <a:r>
                  <a:rPr lang="en-US" sz="1800" i="1" baseline="-25000" dirty="0"/>
                  <a:t>p</a:t>
                </a:r>
                <a:r>
                  <a:rPr lang="en-US" sz="1800" i="1" baseline="30000" dirty="0"/>
                  <a:t>2</a:t>
                </a:r>
                <a:r>
                  <a:rPr lang="en-US" sz="1800" baseline="30000" dirty="0"/>
                  <a:t> </a:t>
                </a:r>
                <a:r>
                  <a:rPr lang="en-US" dirty="0"/>
                  <a:t>(“partial eta-squared”)</a:t>
                </a:r>
                <a:r>
                  <a:rPr lang="en-US" sz="1800" dirty="0"/>
                  <a:t> is a standardized effect size that tells you the proportion of the variance explained by a single predictor, after accounting for the other predictors</a:t>
                </a:r>
                <a:r>
                  <a:rPr lang="en-US" dirty="0"/>
                  <a:t>.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𝑒𝑓𝑓𝑒𝑐𝑡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𝑟𝑒𝑠𝑖𝑑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𝑒𝑓𝑓𝑒𝑐𝑡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450+50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dirty="0"/>
                  <a:t>0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6BFCE54-5E55-439F-9D7F-900AACE74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22788"/>
                <a:ext cx="4837044" cy="238348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85FC22-C62C-4C4F-9B8F-784068DE9202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999384" y="3844625"/>
            <a:ext cx="1096616" cy="46990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00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Omnibus Tests versus Specific Contrasts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/>
              <p:nvPr/>
            </p:nvSpPr>
            <p:spPr>
              <a:xfrm>
                <a:off x="838200" y="2267534"/>
                <a:ext cx="1051560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𝐹𝑢𝑙𝑙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7534"/>
                <a:ext cx="10515600" cy="369332"/>
              </a:xfrm>
              <a:prstGeom prst="rect">
                <a:avLst/>
              </a:prstGeom>
              <a:blipFill>
                <a:blip r:embed="rId2"/>
                <a:stretch>
                  <a:fillRect b="-301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4726BA2-7277-477A-8A0C-068522350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885692"/>
              </p:ext>
            </p:extLst>
          </p:nvPr>
        </p:nvGraphicFramePr>
        <p:xfrm>
          <a:off x="842817" y="2825884"/>
          <a:ext cx="4239492" cy="357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096">
                  <a:extLst>
                    <a:ext uri="{9D8B030D-6E8A-4147-A177-3AD203B41FA5}">
                      <a16:colId xmlns:a16="http://schemas.microsoft.com/office/drawing/2014/main" val="260039770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371534825"/>
                    </a:ext>
                  </a:extLst>
                </a:gridCol>
                <a:gridCol w="510716">
                  <a:extLst>
                    <a:ext uri="{9D8B030D-6E8A-4147-A177-3AD203B41FA5}">
                      <a16:colId xmlns:a16="http://schemas.microsoft.com/office/drawing/2014/main" val="887524779"/>
                    </a:ext>
                  </a:extLst>
                </a:gridCol>
                <a:gridCol w="1440767">
                  <a:extLst>
                    <a:ext uri="{9D8B030D-6E8A-4147-A177-3AD203B41FA5}">
                      <a16:colId xmlns:a16="http://schemas.microsoft.com/office/drawing/2014/main" val="32645761"/>
                    </a:ext>
                  </a:extLst>
                </a:gridCol>
              </a:tblGrid>
              <a:tr h="289700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30000" dirty="0"/>
                        <a:t>…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dirty="0"/>
                        <a:t>/</a:t>
                      </a:r>
                      <a:r>
                        <a:rPr lang="el-GR" sz="1400" i="1" dirty="0"/>
                        <a:t>η</a:t>
                      </a:r>
                      <a:r>
                        <a:rPr lang="en-US" sz="1400" i="1" baseline="-25000" dirty="0"/>
                        <a:t>p</a:t>
                      </a:r>
                      <a:r>
                        <a:rPr lang="en-US" sz="1400" i="1" baseline="30000" dirty="0"/>
                        <a:t>2</a:t>
                      </a:r>
                      <a:r>
                        <a:rPr lang="en-US" sz="1400" baseline="30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14544"/>
                  </a:ext>
                </a:extLst>
              </a:tr>
              <a:tr h="5000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Regression 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(Full Model)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…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</a:t>
                      </a:r>
                      <a:r>
                        <a:rPr lang="en-US" sz="1400" baseline="30000" dirty="0"/>
                        <a:t>2 = </a:t>
                      </a:r>
                      <a:r>
                        <a:rPr lang="en-US" sz="14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0157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Diet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…</a:t>
                      </a:r>
                    </a:p>
                  </a:txBody>
                  <a:tcPr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400" i="1" dirty="0"/>
                        <a:t>η</a:t>
                      </a:r>
                      <a:r>
                        <a:rPr lang="en-US" sz="1400" i="1" baseline="-25000" dirty="0"/>
                        <a:t>p</a:t>
                      </a:r>
                      <a:r>
                        <a:rPr lang="en-US" sz="1400" i="1" baseline="30000" dirty="0"/>
                        <a:t>2</a:t>
                      </a:r>
                      <a:r>
                        <a:rPr lang="en-US" sz="1400" baseline="30000" dirty="0"/>
                        <a:t> </a:t>
                      </a:r>
                      <a:r>
                        <a:rPr lang="en-US" sz="1400" dirty="0"/>
                        <a:t>=0.90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79348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Exercise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7087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441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590387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699740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Diet x Exercise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0.53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433196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91726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0.49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57612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561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783737"/>
                  </a:ext>
                </a:extLst>
              </a:tr>
            </a:tbl>
          </a:graphicData>
        </a:graphic>
      </p:graphicFrame>
      <p:sp>
        <p:nvSpPr>
          <p:cNvPr id="17" name="Right Brace 16">
            <a:extLst>
              <a:ext uri="{FF2B5EF4-FFF2-40B4-BE49-F238E27FC236}">
                <a16:creationId xmlns:a16="http://schemas.microsoft.com/office/drawing/2014/main" id="{414058ED-BB75-4B41-BB67-340B78D51DF6}"/>
              </a:ext>
            </a:extLst>
          </p:cNvPr>
          <p:cNvSpPr/>
          <p:nvPr/>
        </p:nvSpPr>
        <p:spPr>
          <a:xfrm rot="16200000">
            <a:off x="4547384" y="1656088"/>
            <a:ext cx="155448" cy="914400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57DF5F-AA52-411C-8A2F-AF33C55EE532}"/>
              </a:ext>
            </a:extLst>
          </p:cNvPr>
          <p:cNvSpPr txBox="1"/>
          <p:nvPr/>
        </p:nvSpPr>
        <p:spPr>
          <a:xfrm>
            <a:off x="4334804" y="1559291"/>
            <a:ext cx="580608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Diet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E65623A-C077-427C-9050-C539FE6AA537}"/>
              </a:ext>
            </a:extLst>
          </p:cNvPr>
          <p:cNvSpPr/>
          <p:nvPr/>
        </p:nvSpPr>
        <p:spPr>
          <a:xfrm rot="16200000">
            <a:off x="6566143" y="1656088"/>
            <a:ext cx="155448" cy="9144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FA4612-7F8B-49F9-AE49-E585A30EADE4}"/>
              </a:ext>
            </a:extLst>
          </p:cNvPr>
          <p:cNvSpPr txBox="1"/>
          <p:nvPr/>
        </p:nvSpPr>
        <p:spPr>
          <a:xfrm>
            <a:off x="6168801" y="1559955"/>
            <a:ext cx="9501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Exercise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CCCC9EF-7310-4FF2-B1BB-64475EF41B03}"/>
              </a:ext>
            </a:extLst>
          </p:cNvPr>
          <p:cNvSpPr/>
          <p:nvPr/>
        </p:nvSpPr>
        <p:spPr>
          <a:xfrm rot="16200000">
            <a:off x="9231132" y="1656088"/>
            <a:ext cx="155448" cy="91440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911C2-19CD-4162-AD84-2C01516F0B44}"/>
              </a:ext>
            </a:extLst>
          </p:cNvPr>
          <p:cNvSpPr txBox="1"/>
          <p:nvPr/>
        </p:nvSpPr>
        <p:spPr>
          <a:xfrm>
            <a:off x="8530020" y="1559291"/>
            <a:ext cx="155767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Diet x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6BFCE54-5E55-439F-9D7F-900AACE74106}"/>
                  </a:ext>
                </a:extLst>
              </p:cNvPr>
              <p:cNvSpPr/>
              <p:nvPr/>
            </p:nvSpPr>
            <p:spPr>
              <a:xfrm>
                <a:off x="6046304" y="3742170"/>
                <a:ext cx="4837044" cy="2614180"/>
              </a:xfrm>
              <a:prstGeom prst="roundRect">
                <a:avLst/>
              </a:prstGeom>
              <a:solidFill>
                <a:srgbClr val="1A1A1A"/>
              </a:solidFill>
              <a:ln w="28575">
                <a:solidFill>
                  <a:schemeClr val="accent5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800" i="1" dirty="0"/>
                  <a:t>η</a:t>
                </a:r>
                <a:r>
                  <a:rPr lang="en-US" sz="1800" i="1" baseline="-25000" dirty="0"/>
                  <a:t>p</a:t>
                </a:r>
                <a:r>
                  <a:rPr lang="en-US" sz="1800" i="1" baseline="30000" dirty="0"/>
                  <a:t>2</a:t>
                </a:r>
                <a:r>
                  <a:rPr lang="en-US" sz="1800" baseline="30000" dirty="0"/>
                  <a:t> </a:t>
                </a:r>
                <a:r>
                  <a:rPr lang="en-US" dirty="0"/>
                  <a:t>can be calculated for an omnibus effect, and for individual contrasts.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𝑒𝑓𝑓𝑒𝑐𝑡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𝑟𝑒𝑠𝑖𝑑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𝑒𝑓𝑓𝑒𝑐𝑡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57+50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=0.53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𝑒𝑓𝑓𝑒𝑐𝑡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𝑟𝑒𝑠𝑖𝑑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𝑒𝑓𝑓𝑒𝑐𝑡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9+50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6BFCE54-5E55-439F-9D7F-900AACE74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304" y="3742170"/>
                <a:ext cx="4837044" cy="261418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85FC22-C62C-4C4F-9B8F-784068DE9202}"/>
              </a:ext>
            </a:extLst>
          </p:cNvPr>
          <p:cNvCxnSpPr>
            <a:cxnSpLocks/>
          </p:cNvCxnSpPr>
          <p:nvPr/>
        </p:nvCxnSpPr>
        <p:spPr>
          <a:xfrm flipH="1">
            <a:off x="5032612" y="5049260"/>
            <a:ext cx="11540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17D051-B3D3-459B-8675-1E6C36304C9E}"/>
              </a:ext>
            </a:extLst>
          </p:cNvPr>
          <p:cNvCxnSpPr>
            <a:cxnSpLocks/>
          </p:cNvCxnSpPr>
          <p:nvPr/>
        </p:nvCxnSpPr>
        <p:spPr>
          <a:xfrm flipH="1" flipV="1">
            <a:off x="5032612" y="5337313"/>
            <a:ext cx="1154055" cy="49695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2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Omnibus Tests versus Specific Contrasts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/>
              <p:nvPr/>
            </p:nvSpPr>
            <p:spPr>
              <a:xfrm>
                <a:off x="838200" y="2267534"/>
                <a:ext cx="1051560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𝐹𝑢𝑙𝑙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7534"/>
                <a:ext cx="10515600" cy="369332"/>
              </a:xfrm>
              <a:prstGeom prst="rect">
                <a:avLst/>
              </a:prstGeom>
              <a:blipFill>
                <a:blip r:embed="rId2"/>
                <a:stretch>
                  <a:fillRect b="-301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4726BA2-7277-477A-8A0C-068522350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932541"/>
              </p:ext>
            </p:extLst>
          </p:nvPr>
        </p:nvGraphicFramePr>
        <p:xfrm>
          <a:off x="842817" y="2825884"/>
          <a:ext cx="4239492" cy="357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096">
                  <a:extLst>
                    <a:ext uri="{9D8B030D-6E8A-4147-A177-3AD203B41FA5}">
                      <a16:colId xmlns:a16="http://schemas.microsoft.com/office/drawing/2014/main" val="260039770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371534825"/>
                    </a:ext>
                  </a:extLst>
                </a:gridCol>
                <a:gridCol w="510716">
                  <a:extLst>
                    <a:ext uri="{9D8B030D-6E8A-4147-A177-3AD203B41FA5}">
                      <a16:colId xmlns:a16="http://schemas.microsoft.com/office/drawing/2014/main" val="887524779"/>
                    </a:ext>
                  </a:extLst>
                </a:gridCol>
                <a:gridCol w="1440767">
                  <a:extLst>
                    <a:ext uri="{9D8B030D-6E8A-4147-A177-3AD203B41FA5}">
                      <a16:colId xmlns:a16="http://schemas.microsoft.com/office/drawing/2014/main" val="32645761"/>
                    </a:ext>
                  </a:extLst>
                </a:gridCol>
              </a:tblGrid>
              <a:tr h="289700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30000" dirty="0"/>
                        <a:t>…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dirty="0"/>
                        <a:t>/</a:t>
                      </a:r>
                      <a:r>
                        <a:rPr lang="el-GR" sz="1400" i="1" dirty="0"/>
                        <a:t>η</a:t>
                      </a:r>
                      <a:r>
                        <a:rPr lang="en-US" sz="1400" i="1" baseline="-25000" dirty="0"/>
                        <a:t>p</a:t>
                      </a:r>
                      <a:r>
                        <a:rPr lang="en-US" sz="1400" i="1" baseline="30000" dirty="0"/>
                        <a:t>2</a:t>
                      </a:r>
                      <a:r>
                        <a:rPr lang="en-US" sz="1400" baseline="30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14544"/>
                  </a:ext>
                </a:extLst>
              </a:tr>
              <a:tr h="5000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Regression 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(Full Model)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…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</a:t>
                      </a:r>
                      <a:r>
                        <a:rPr lang="en-US" sz="1400" baseline="30000" dirty="0"/>
                        <a:t>2 = </a:t>
                      </a:r>
                      <a:r>
                        <a:rPr lang="en-US" sz="14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0157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Diet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…</a:t>
                      </a:r>
                    </a:p>
                  </a:txBody>
                  <a:tcPr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1400" i="1" dirty="0"/>
                        <a:t>η</a:t>
                      </a:r>
                      <a:r>
                        <a:rPr lang="en-US" sz="1400" i="1" baseline="-25000" dirty="0"/>
                        <a:t>p</a:t>
                      </a:r>
                      <a:r>
                        <a:rPr lang="en-US" sz="1400" i="1" baseline="30000" dirty="0"/>
                        <a:t>2</a:t>
                      </a:r>
                      <a:r>
                        <a:rPr lang="en-US" sz="1400" baseline="30000" dirty="0"/>
                        <a:t> </a:t>
                      </a:r>
                      <a:r>
                        <a:rPr lang="en-US" sz="1400" dirty="0"/>
                        <a:t>=0.90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79348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Exercise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7087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441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590387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699740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Diet x Exercise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0.53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433196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91726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0.49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57612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561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783737"/>
                  </a:ext>
                </a:extLst>
              </a:tr>
            </a:tbl>
          </a:graphicData>
        </a:graphic>
      </p:graphicFrame>
      <p:sp>
        <p:nvSpPr>
          <p:cNvPr id="17" name="Right Brace 16">
            <a:extLst>
              <a:ext uri="{FF2B5EF4-FFF2-40B4-BE49-F238E27FC236}">
                <a16:creationId xmlns:a16="http://schemas.microsoft.com/office/drawing/2014/main" id="{414058ED-BB75-4B41-BB67-340B78D51DF6}"/>
              </a:ext>
            </a:extLst>
          </p:cNvPr>
          <p:cNvSpPr/>
          <p:nvPr/>
        </p:nvSpPr>
        <p:spPr>
          <a:xfrm rot="16200000">
            <a:off x="4547384" y="1656088"/>
            <a:ext cx="155448" cy="914400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57DF5F-AA52-411C-8A2F-AF33C55EE532}"/>
              </a:ext>
            </a:extLst>
          </p:cNvPr>
          <p:cNvSpPr txBox="1"/>
          <p:nvPr/>
        </p:nvSpPr>
        <p:spPr>
          <a:xfrm>
            <a:off x="4334804" y="1559291"/>
            <a:ext cx="580608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Diet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E65623A-C077-427C-9050-C539FE6AA537}"/>
              </a:ext>
            </a:extLst>
          </p:cNvPr>
          <p:cNvSpPr/>
          <p:nvPr/>
        </p:nvSpPr>
        <p:spPr>
          <a:xfrm rot="16200000">
            <a:off x="6566143" y="1656088"/>
            <a:ext cx="155448" cy="9144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FA4612-7F8B-49F9-AE49-E585A30EADE4}"/>
              </a:ext>
            </a:extLst>
          </p:cNvPr>
          <p:cNvSpPr txBox="1"/>
          <p:nvPr/>
        </p:nvSpPr>
        <p:spPr>
          <a:xfrm>
            <a:off x="6168801" y="1559955"/>
            <a:ext cx="9501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Exercise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CCCC9EF-7310-4FF2-B1BB-64475EF41B03}"/>
              </a:ext>
            </a:extLst>
          </p:cNvPr>
          <p:cNvSpPr/>
          <p:nvPr/>
        </p:nvSpPr>
        <p:spPr>
          <a:xfrm rot="16200000">
            <a:off x="9231132" y="1656088"/>
            <a:ext cx="155448" cy="91440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911C2-19CD-4162-AD84-2C01516F0B44}"/>
              </a:ext>
            </a:extLst>
          </p:cNvPr>
          <p:cNvSpPr txBox="1"/>
          <p:nvPr/>
        </p:nvSpPr>
        <p:spPr>
          <a:xfrm>
            <a:off x="8530020" y="1559291"/>
            <a:ext cx="155767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Diet x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6BFCE54-5E55-439F-9D7F-900AACE74106}"/>
                  </a:ext>
                </a:extLst>
              </p:cNvPr>
              <p:cNvSpPr/>
              <p:nvPr/>
            </p:nvSpPr>
            <p:spPr>
              <a:xfrm>
                <a:off x="5337313" y="2825884"/>
                <a:ext cx="6011870" cy="3666992"/>
              </a:xfrm>
              <a:prstGeom prst="roundRect">
                <a:avLst/>
              </a:prstGeom>
              <a:solidFill>
                <a:srgbClr val="1A1A1A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Note that the</a:t>
                </a:r>
                <a:r>
                  <a:rPr lang="en-US" sz="1600" i="1" dirty="0"/>
                  <a:t> </a:t>
                </a:r>
                <a:r>
                  <a:rPr lang="el-GR" sz="1600" i="1" dirty="0"/>
                  <a:t>η</a:t>
                </a:r>
                <a:r>
                  <a:rPr lang="en-US" sz="1600" i="1" baseline="-25000" dirty="0"/>
                  <a:t>p</a:t>
                </a:r>
                <a:r>
                  <a:rPr lang="en-US" sz="1600" i="1" baseline="30000" dirty="0"/>
                  <a:t>2</a:t>
                </a:r>
                <a:r>
                  <a:rPr lang="en-US" sz="1600" dirty="0"/>
                  <a:t>’s do not add up to the total r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/</a:t>
                </a:r>
                <a:r>
                  <a:rPr lang="el-GR" sz="1600" dirty="0"/>
                  <a:t>η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.</a:t>
                </a:r>
              </a:p>
              <a:p>
                <a:pPr algn="ctr"/>
                <a:r>
                  <a:rPr lang="en-US" sz="1600" dirty="0"/>
                  <a:t> </a:t>
                </a:r>
              </a:p>
              <a:p>
                <a:pPr algn="ctr"/>
                <a:r>
                  <a:rPr lang="en-US" sz="1600" dirty="0"/>
                  <a:t>However, </a:t>
                </a:r>
                <a:r>
                  <a:rPr lang="el-GR" sz="1600" i="1" dirty="0"/>
                  <a:t>η</a:t>
                </a:r>
                <a:r>
                  <a:rPr lang="en-US" sz="1600" i="1" baseline="-25000" dirty="0"/>
                  <a:t>p</a:t>
                </a:r>
                <a:r>
                  <a:rPr lang="en-US" sz="1600" i="1" baseline="30000" dirty="0"/>
                  <a:t>2 </a:t>
                </a:r>
                <a:r>
                  <a:rPr lang="en-US" sz="1600" dirty="0"/>
                  <a:t>does make it easier to compare effects across different studies. E.g., consider a study that just included Diet and not Exercise… or another study that includes Diet, Exercise, and a third factor. (</a:t>
                </a:r>
                <a:r>
                  <a:rPr lang="en-US" sz="1600" b="1" u="sng" dirty="0"/>
                  <a:t>If factors are independent</a:t>
                </a:r>
                <a:r>
                  <a:rPr lang="en-US" sz="1600" dirty="0"/>
                  <a:t>.)</a:t>
                </a:r>
              </a:p>
              <a:p>
                <a:pPr algn="ctr"/>
                <a:endParaRPr lang="en-US" sz="1600" dirty="0"/>
              </a:p>
              <a:p>
                <a:pPr algn="ctr"/>
                <a:r>
                  <a:rPr lang="en-US" sz="1600" dirty="0"/>
                  <a:t>The problem is that </a:t>
                </a:r>
                <a:r>
                  <a:rPr lang="el-GR" sz="1600" i="1" dirty="0"/>
                  <a:t>η</a:t>
                </a:r>
                <a:r>
                  <a:rPr lang="en-US" sz="1600" i="1" baseline="-25000" dirty="0"/>
                  <a:t>p</a:t>
                </a:r>
                <a:r>
                  <a:rPr lang="en-US" sz="1600" i="1" baseline="30000" dirty="0"/>
                  <a:t>2 </a:t>
                </a:r>
                <a:r>
                  <a:rPr lang="en-US" sz="1600" dirty="0"/>
                  <a:t>no longer has a straightforward interpretation like r</a:t>
                </a:r>
                <a:r>
                  <a:rPr lang="en-US" sz="1600" baseline="30000" dirty="0"/>
                  <a:t>2 </a:t>
                </a:r>
                <a:r>
                  <a:rPr lang="en-US" sz="1600" dirty="0"/>
                  <a:t>does, and it’s size can be somewhat misleading. (E.g., if your other factors explained a lot of variance, then even a modest reduction of the remaining variance looks like a large proportion.)</a:t>
                </a:r>
              </a:p>
              <a:p>
                <a:pPr algn="ctr"/>
                <a:endParaRPr lang="en-US" sz="1600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1010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=4.8%</m:t>
                    </m:r>
                  </m:oMath>
                </a14:m>
                <a:r>
                  <a:rPr lang="en-US" sz="1600" dirty="0"/>
                  <a:t>            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48+50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=49%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6BFCE54-5E55-439F-9D7F-900AACE74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313" y="2825884"/>
                <a:ext cx="6011870" cy="36669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68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FDD4-D2FF-414F-B6A5-F30B7125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710" y="365125"/>
            <a:ext cx="5452110" cy="1325563"/>
          </a:xfrm>
        </p:spPr>
        <p:txBody>
          <a:bodyPr/>
          <a:lstStyle/>
          <a:p>
            <a:r>
              <a:rPr lang="en-US" dirty="0"/>
              <a:t>A Note on Effect Sizes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ACFAD-0699-4E1F-86CD-7AF866345E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“Standardized” Effect Sizes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𝑟𝑒𝑔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𝑒𝑓𝑓𝑒𝑐𝑡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𝑟𝑒𝑠𝑖𝑑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𝑒𝑓𝑓𝑒𝑐𝑡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𝐶𝑜h𝑒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𝑝𝑜𝑜𝑙𝑒𝑑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dirty="0">
                    <a:solidFill>
                      <a:schemeClr val="accent2"/>
                    </a:solidFill>
                  </a:rPr>
                  <a:t>“Raw” Effect Sizes</a:t>
                </a:r>
              </a:p>
              <a:p>
                <a:pPr lvl="1"/>
                <a:r>
                  <a:rPr lang="en-US" dirty="0"/>
                  <a:t>+0.8 m/s, 95% CI(0.4, 1.2)</a:t>
                </a:r>
              </a:p>
              <a:p>
                <a:pPr lvl="1"/>
                <a:r>
                  <a:rPr lang="en-US" dirty="0"/>
                  <a:t>For every 10mg of active ingredient, expect a reduction of 2 mmHg (±0.5 mmHg)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ACFAD-0699-4E1F-86CD-7AF866345E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1043" t="-2957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F2E58-024E-4A8E-8962-9133C426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6435C-7694-4EF6-AE37-E37C6E5F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5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FDD4-D2FF-414F-B6A5-F30B7125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710" y="365125"/>
            <a:ext cx="5452110" cy="1325563"/>
          </a:xfrm>
        </p:spPr>
        <p:txBody>
          <a:bodyPr/>
          <a:lstStyle/>
          <a:p>
            <a:r>
              <a:rPr lang="en-US" dirty="0"/>
              <a:t>A Note on Effect Sizes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ACFAD-0699-4E1F-86CD-7AF866345E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“Standardized” Effect Sizes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𝑟𝑒𝑔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𝑒𝑓𝑓𝑒𝑐𝑡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𝑟𝑒𝑠𝑖𝑑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𝑒𝑓𝑓𝑒𝑐𝑡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𝐶𝑜h𝑒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𝑝𝑜𝑜𝑙𝑒𝑑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dirty="0">
                    <a:solidFill>
                      <a:schemeClr val="accent2"/>
                    </a:solidFill>
                  </a:rPr>
                  <a:t>“Raw” Effect Sizes</a:t>
                </a:r>
              </a:p>
              <a:p>
                <a:pPr lvl="1"/>
                <a:r>
                  <a:rPr lang="en-US" dirty="0"/>
                  <a:t>+0.8 m/s, 95% CI(0.4, 1.2)</a:t>
                </a:r>
              </a:p>
              <a:p>
                <a:pPr lvl="1"/>
                <a:r>
                  <a:rPr lang="en-US" dirty="0"/>
                  <a:t>For every 10mg of active ingredient, expect a reduction of 2 mmHg (±0.5 mmHg)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ACFAD-0699-4E1F-86CD-7AF866345E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1043" t="-2957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F2E58-024E-4A8E-8962-9133C426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6435C-7694-4EF6-AE37-E37C6E5F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026D25-018A-4D6C-89AB-E0D401769C97}"/>
              </a:ext>
            </a:extLst>
          </p:cNvPr>
          <p:cNvSpPr txBox="1"/>
          <p:nvPr/>
        </p:nvSpPr>
        <p:spPr>
          <a:xfrm>
            <a:off x="5609884" y="1722754"/>
            <a:ext cx="5743916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/>
                </a:solidFill>
              </a:rPr>
              <a:t>Arbitrary units make them helpful for comparing across studies and different outcome measures.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/>
                </a:solidFill>
              </a:rPr>
              <a:t>Often combine “signal to noise” ratios into a single number that make power analysis easier. 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B8371A1-AEB2-4F7C-8EC3-A915A9A637AF}"/>
              </a:ext>
            </a:extLst>
          </p:cNvPr>
          <p:cNvSpPr/>
          <p:nvPr/>
        </p:nvSpPr>
        <p:spPr>
          <a:xfrm>
            <a:off x="5291310" y="1747997"/>
            <a:ext cx="137940" cy="783340"/>
          </a:xfrm>
          <a:prstGeom prst="rightBrac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3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Blind (Dark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921A7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10035</TotalTime>
  <Words>1200</Words>
  <Application>Microsoft Office PowerPoint</Application>
  <PresentationFormat>Widescreen</PresentationFormat>
  <Paragraphs>418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Research Design and Analysis: Standardized Effect Sizes, r2 and η2.</vt:lpstr>
      <vt:lpstr>Omnibus Tests versus Specific Contrasts</vt:lpstr>
      <vt:lpstr>Omnibus Tests versus Specific Contrasts</vt:lpstr>
      <vt:lpstr>Omnibus Tests versus Specific Contrasts</vt:lpstr>
      <vt:lpstr>Omnibus Tests versus Specific Contrasts</vt:lpstr>
      <vt:lpstr>Omnibus Tests versus Specific Contrasts</vt:lpstr>
      <vt:lpstr>Omnibus Tests versus Specific Contrasts</vt:lpstr>
      <vt:lpstr>A Note on Effect Sizes</vt:lpstr>
      <vt:lpstr>A Note on Effect Sizes</vt:lpstr>
      <vt:lpstr>A Note on Effect Sizes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1/f noise is really a signal? Exploring EEG power-spectra as a correlate of age-related cognitive decline.</dc:title>
  <dc:creator>Keith Lohse</dc:creator>
  <cp:lastModifiedBy>Keith Lohse</cp:lastModifiedBy>
  <cp:revision>494</cp:revision>
  <dcterms:created xsi:type="dcterms:W3CDTF">2020-09-05T16:34:05Z</dcterms:created>
  <dcterms:modified xsi:type="dcterms:W3CDTF">2021-03-16T15:38:00Z</dcterms:modified>
</cp:coreProperties>
</file>