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A1A1A"/>
    <a:srgbClr val="3D9CCC"/>
    <a:srgbClr val="FF7B71"/>
    <a:srgbClr val="000000"/>
    <a:srgbClr val="29AF8C"/>
    <a:srgbClr val="00C3C8"/>
    <a:srgbClr val="333333"/>
    <a:srgbClr val="3391A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>
        <p:scale>
          <a:sx n="100" d="100"/>
          <a:sy n="100" d="100"/>
        </p:scale>
        <p:origin x="96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 sz="4000">
                <a:solidFill>
                  <a:schemeClr val="accent5"/>
                </a:solidFill>
              </a:rPr>
              <a:t>Strategies for Post-Hoc </a:t>
            </a:r>
            <a:r>
              <a:rPr lang="en-US" sz="4000" dirty="0">
                <a:solidFill>
                  <a:schemeClr val="accent5"/>
                </a:solidFill>
              </a:rPr>
              <a:t>Tests.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3/17/2021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Effects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471738"/>
            <a:ext cx="5486400" cy="32263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E4FDC62-1D84-44F1-A21D-18B6911B20F7}"/>
              </a:ext>
            </a:extLst>
          </p:cNvPr>
          <p:cNvSpPr/>
          <p:nvPr/>
        </p:nvSpPr>
        <p:spPr>
          <a:xfrm>
            <a:off x="2615565" y="2950210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0C2E6D-BD3D-4FE9-9DD9-86E737ED442A}"/>
              </a:ext>
            </a:extLst>
          </p:cNvPr>
          <p:cNvSpPr/>
          <p:nvPr/>
        </p:nvSpPr>
        <p:spPr>
          <a:xfrm>
            <a:off x="3766848" y="3453572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8BE9AB-9364-4678-ADCC-EE63A1967D7A}"/>
              </a:ext>
            </a:extLst>
          </p:cNvPr>
          <p:cNvSpPr/>
          <p:nvPr/>
        </p:nvSpPr>
        <p:spPr>
          <a:xfrm>
            <a:off x="4923100" y="4141470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341D5-4D06-4C2D-8D25-7BC90EF1C0C0}"/>
              </a:ext>
            </a:extLst>
          </p:cNvPr>
          <p:cNvSpPr/>
          <p:nvPr/>
        </p:nvSpPr>
        <p:spPr>
          <a:xfrm>
            <a:off x="2084946" y="4131531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EC345E-8410-4808-AE68-93B2D821B219}"/>
              </a:ext>
            </a:extLst>
          </p:cNvPr>
          <p:cNvSpPr/>
          <p:nvPr/>
        </p:nvSpPr>
        <p:spPr>
          <a:xfrm>
            <a:off x="3237755" y="4023195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D41F69-D722-4B04-AFF4-2952B7BA26C4}"/>
              </a:ext>
            </a:extLst>
          </p:cNvPr>
          <p:cNvSpPr/>
          <p:nvPr/>
        </p:nvSpPr>
        <p:spPr>
          <a:xfrm>
            <a:off x="4403946" y="477379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2F1BE96-6430-4504-BEE4-40BAE4A2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924"/>
          </a:xfrm>
        </p:spPr>
        <p:txBody>
          <a:bodyPr/>
          <a:lstStyle/>
          <a:p>
            <a:r>
              <a:rPr lang="en-US" dirty="0"/>
              <a:t>Test the effect of Variable A and every level of Variable B.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A69D02-9A15-4323-8A6C-257445C85868}"/>
              </a:ext>
            </a:extLst>
          </p:cNvPr>
          <p:cNvSpPr txBox="1">
            <a:spLocks/>
          </p:cNvSpPr>
          <p:nvPr/>
        </p:nvSpPr>
        <p:spPr>
          <a:xfrm>
            <a:off x="6745604" y="2732933"/>
            <a:ext cx="4608196" cy="29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Simple effect of Therapy.</a:t>
            </a:r>
          </a:p>
          <a:p>
            <a:r>
              <a:rPr lang="en-US" dirty="0">
                <a:solidFill>
                  <a:schemeClr val="accent3"/>
                </a:solidFill>
              </a:rPr>
              <a:t>Simple effect of Drug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Note that you could also conduct a One-Way ANOVA for the effect of Drug at each level of Therapy before jumping into t-tests.</a:t>
            </a:r>
          </a:p>
          <a:p>
            <a:pPr lvl="1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0476FA-7BB0-45D0-BF7B-2E4EC9136BF0}"/>
              </a:ext>
            </a:extLst>
          </p:cNvPr>
          <p:cNvGrpSpPr/>
          <p:nvPr/>
        </p:nvGrpSpPr>
        <p:grpSpPr>
          <a:xfrm>
            <a:off x="2084946" y="2950210"/>
            <a:ext cx="2975314" cy="1960749"/>
            <a:chOff x="4247121" y="3283585"/>
            <a:chExt cx="2975314" cy="196074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4D46F7-803D-4589-B895-0D8BF3C16659}"/>
                </a:ext>
              </a:extLst>
            </p:cNvPr>
            <p:cNvSpPr/>
            <p:nvPr/>
          </p:nvSpPr>
          <p:spPr>
            <a:xfrm>
              <a:off x="4777740" y="328358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952379-0D02-4294-9EF2-175695281D74}"/>
                </a:ext>
              </a:extLst>
            </p:cNvPr>
            <p:cNvSpPr/>
            <p:nvPr/>
          </p:nvSpPr>
          <p:spPr>
            <a:xfrm>
              <a:off x="5929023" y="3786947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FF7994-116A-4BD1-9BC3-4A19AAD7E173}"/>
                </a:ext>
              </a:extLst>
            </p:cNvPr>
            <p:cNvSpPr/>
            <p:nvPr/>
          </p:nvSpPr>
          <p:spPr>
            <a:xfrm>
              <a:off x="7085275" y="447484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8C64F8-4364-4C10-B736-D0DDA9B9F995}"/>
                </a:ext>
              </a:extLst>
            </p:cNvPr>
            <p:cNvSpPr/>
            <p:nvPr/>
          </p:nvSpPr>
          <p:spPr>
            <a:xfrm>
              <a:off x="4247121" y="4464906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A177DC-313A-4A0C-BB32-2C15C031CC73}"/>
                </a:ext>
              </a:extLst>
            </p:cNvPr>
            <p:cNvSpPr/>
            <p:nvPr/>
          </p:nvSpPr>
          <p:spPr>
            <a:xfrm>
              <a:off x="5399930" y="4356570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059854-FD64-4311-A7AD-D06E9AF44D38}"/>
                </a:ext>
              </a:extLst>
            </p:cNvPr>
            <p:cNvSpPr/>
            <p:nvPr/>
          </p:nvSpPr>
          <p:spPr>
            <a:xfrm>
              <a:off x="6566121" y="5107174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14030CF6-17A3-41B4-99FD-47370FC5EE80}"/>
                </a:ext>
              </a:extLst>
            </p:cNvPr>
            <p:cNvCxnSpPr>
              <a:cxnSpLocks/>
              <a:stCxn id="18" idx="0"/>
              <a:endCxn id="19" idx="0"/>
            </p:cNvCxnSpPr>
            <p:nvPr/>
          </p:nvCxnSpPr>
          <p:spPr>
            <a:xfrm rot="16200000" flipH="1">
              <a:off x="5170280" y="2959625"/>
              <a:ext cx="503362" cy="1151283"/>
            </a:xfrm>
            <a:prstGeom prst="curvedConnector3">
              <a:avLst>
                <a:gd name="adj1" fmla="val -45415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2927653C-B7D6-4717-837E-A6C520497AA7}"/>
                </a:ext>
              </a:extLst>
            </p:cNvPr>
            <p:cNvCxnSpPr>
              <a:cxnSpLocks/>
              <a:stCxn id="19" idx="0"/>
              <a:endCxn id="26" idx="0"/>
            </p:cNvCxnSpPr>
            <p:nvPr/>
          </p:nvCxnSpPr>
          <p:spPr>
            <a:xfrm rot="16200000" flipH="1">
              <a:off x="6231780" y="3552770"/>
              <a:ext cx="687898" cy="1156252"/>
            </a:xfrm>
            <a:prstGeom prst="curvedConnector3">
              <a:avLst>
                <a:gd name="adj1" fmla="val -33232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A04BE9B8-8398-43D1-B998-3590659F0FCB}"/>
                </a:ext>
              </a:extLst>
            </p:cNvPr>
            <p:cNvCxnSpPr>
              <a:cxnSpLocks/>
              <a:stCxn id="18" idx="0"/>
              <a:endCxn id="26" idx="0"/>
            </p:cNvCxnSpPr>
            <p:nvPr/>
          </p:nvCxnSpPr>
          <p:spPr>
            <a:xfrm rot="16200000" flipH="1">
              <a:off x="5404457" y="2725448"/>
              <a:ext cx="1191260" cy="2307535"/>
            </a:xfrm>
            <a:prstGeom prst="curvedConnector3">
              <a:avLst>
                <a:gd name="adj1" fmla="val -2478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A60254EA-7339-4620-9825-A9A044890FB0}"/>
                </a:ext>
              </a:extLst>
            </p:cNvPr>
            <p:cNvCxnSpPr>
              <a:cxnSpLocks/>
              <a:stCxn id="27" idx="4"/>
              <a:endCxn id="29" idx="4"/>
            </p:cNvCxnSpPr>
            <p:nvPr/>
          </p:nvCxnSpPr>
          <p:spPr>
            <a:xfrm rot="5400000" flipH="1" flipV="1">
              <a:off x="4837937" y="3971493"/>
              <a:ext cx="108336" cy="1152809"/>
            </a:xfrm>
            <a:prstGeom prst="curvedConnector3">
              <a:avLst>
                <a:gd name="adj1" fmla="val -211010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61AFC865-043D-4DE3-B263-64CF2562DA1B}"/>
                </a:ext>
              </a:extLst>
            </p:cNvPr>
            <p:cNvCxnSpPr>
              <a:cxnSpLocks/>
              <a:stCxn id="29" idx="4"/>
              <a:endCxn id="31" idx="4"/>
            </p:cNvCxnSpPr>
            <p:nvPr/>
          </p:nvCxnSpPr>
          <p:spPr>
            <a:xfrm rot="16200000" flipH="1">
              <a:off x="5676303" y="4285936"/>
              <a:ext cx="750604" cy="1166191"/>
            </a:xfrm>
            <a:prstGeom prst="curvedConnector3">
              <a:avLst>
                <a:gd name="adj1" fmla="val 10253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FCEB2FEF-7712-4DB0-87DD-13A84D573E53}"/>
                </a:ext>
              </a:extLst>
            </p:cNvPr>
            <p:cNvCxnSpPr>
              <a:cxnSpLocks/>
              <a:stCxn id="27" idx="4"/>
              <a:endCxn id="31" idx="4"/>
            </p:cNvCxnSpPr>
            <p:nvPr/>
          </p:nvCxnSpPr>
          <p:spPr>
            <a:xfrm rot="16200000" flipH="1">
              <a:off x="5154067" y="3763700"/>
              <a:ext cx="642268" cy="2319000"/>
            </a:xfrm>
            <a:prstGeom prst="curvedConnector3">
              <a:avLst>
                <a:gd name="adj1" fmla="val 135593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482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Effects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471738"/>
            <a:ext cx="5486400" cy="32263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E4FDC62-1D84-44F1-A21D-18B6911B20F7}"/>
              </a:ext>
            </a:extLst>
          </p:cNvPr>
          <p:cNvSpPr/>
          <p:nvPr/>
        </p:nvSpPr>
        <p:spPr>
          <a:xfrm>
            <a:off x="2615565" y="2950210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0C2E6D-BD3D-4FE9-9DD9-86E737ED442A}"/>
              </a:ext>
            </a:extLst>
          </p:cNvPr>
          <p:cNvSpPr/>
          <p:nvPr/>
        </p:nvSpPr>
        <p:spPr>
          <a:xfrm>
            <a:off x="3766848" y="3453572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8BE9AB-9364-4678-ADCC-EE63A1967D7A}"/>
              </a:ext>
            </a:extLst>
          </p:cNvPr>
          <p:cNvSpPr/>
          <p:nvPr/>
        </p:nvSpPr>
        <p:spPr>
          <a:xfrm>
            <a:off x="4923100" y="4141470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341D5-4D06-4C2D-8D25-7BC90EF1C0C0}"/>
              </a:ext>
            </a:extLst>
          </p:cNvPr>
          <p:cNvSpPr/>
          <p:nvPr/>
        </p:nvSpPr>
        <p:spPr>
          <a:xfrm>
            <a:off x="2084946" y="4131531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EC345E-8410-4808-AE68-93B2D821B219}"/>
              </a:ext>
            </a:extLst>
          </p:cNvPr>
          <p:cNvSpPr/>
          <p:nvPr/>
        </p:nvSpPr>
        <p:spPr>
          <a:xfrm>
            <a:off x="3237755" y="4023195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D41F69-D722-4B04-AFF4-2952B7BA26C4}"/>
              </a:ext>
            </a:extLst>
          </p:cNvPr>
          <p:cNvSpPr/>
          <p:nvPr/>
        </p:nvSpPr>
        <p:spPr>
          <a:xfrm>
            <a:off x="4403946" y="477379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2F1BE96-6430-4504-BEE4-40BAE4A2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924"/>
          </a:xfrm>
        </p:spPr>
        <p:txBody>
          <a:bodyPr/>
          <a:lstStyle/>
          <a:p>
            <a:r>
              <a:rPr lang="en-US" dirty="0"/>
              <a:t>Test the effect of Variable A and every level of Variable B.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A69D02-9A15-4323-8A6C-257445C85868}"/>
              </a:ext>
            </a:extLst>
          </p:cNvPr>
          <p:cNvSpPr txBox="1">
            <a:spLocks/>
          </p:cNvSpPr>
          <p:nvPr/>
        </p:nvSpPr>
        <p:spPr>
          <a:xfrm>
            <a:off x="6745604" y="2732933"/>
            <a:ext cx="4608196" cy="2940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Simple effect of Therapy.</a:t>
            </a:r>
          </a:p>
          <a:p>
            <a:r>
              <a:rPr lang="en-US" dirty="0">
                <a:solidFill>
                  <a:schemeClr val="accent3"/>
                </a:solidFill>
              </a:rPr>
              <a:t>Simple effect of Drug.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By choosing to do one or both of these simple effects tests, we can reduce the number of post-hoc tests we need to run.</a:t>
            </a:r>
          </a:p>
          <a:p>
            <a:pPr lvl="1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0476FA-7BB0-45D0-BF7B-2E4EC9136BF0}"/>
              </a:ext>
            </a:extLst>
          </p:cNvPr>
          <p:cNvGrpSpPr/>
          <p:nvPr/>
        </p:nvGrpSpPr>
        <p:grpSpPr>
          <a:xfrm>
            <a:off x="2084946" y="2950210"/>
            <a:ext cx="2975314" cy="1960749"/>
            <a:chOff x="4247121" y="3283585"/>
            <a:chExt cx="2975314" cy="196074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4D46F7-803D-4589-B895-0D8BF3C16659}"/>
                </a:ext>
              </a:extLst>
            </p:cNvPr>
            <p:cNvSpPr/>
            <p:nvPr/>
          </p:nvSpPr>
          <p:spPr>
            <a:xfrm>
              <a:off x="4777740" y="328358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952379-0D02-4294-9EF2-175695281D74}"/>
                </a:ext>
              </a:extLst>
            </p:cNvPr>
            <p:cNvSpPr/>
            <p:nvPr/>
          </p:nvSpPr>
          <p:spPr>
            <a:xfrm>
              <a:off x="5929023" y="3786947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FF7994-116A-4BD1-9BC3-4A19AAD7E173}"/>
                </a:ext>
              </a:extLst>
            </p:cNvPr>
            <p:cNvSpPr/>
            <p:nvPr/>
          </p:nvSpPr>
          <p:spPr>
            <a:xfrm>
              <a:off x="7085275" y="447484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8C64F8-4364-4C10-B736-D0DDA9B9F995}"/>
                </a:ext>
              </a:extLst>
            </p:cNvPr>
            <p:cNvSpPr/>
            <p:nvPr/>
          </p:nvSpPr>
          <p:spPr>
            <a:xfrm>
              <a:off x="4247121" y="4464906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A177DC-313A-4A0C-BB32-2C15C031CC73}"/>
                </a:ext>
              </a:extLst>
            </p:cNvPr>
            <p:cNvSpPr/>
            <p:nvPr/>
          </p:nvSpPr>
          <p:spPr>
            <a:xfrm>
              <a:off x="5399930" y="4356570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059854-FD64-4311-A7AD-D06E9AF44D38}"/>
                </a:ext>
              </a:extLst>
            </p:cNvPr>
            <p:cNvSpPr/>
            <p:nvPr/>
          </p:nvSpPr>
          <p:spPr>
            <a:xfrm>
              <a:off x="6566121" y="5107174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14030CF6-17A3-41B4-99FD-47370FC5EE80}"/>
                </a:ext>
              </a:extLst>
            </p:cNvPr>
            <p:cNvCxnSpPr>
              <a:cxnSpLocks/>
              <a:stCxn id="18" idx="0"/>
              <a:endCxn id="19" idx="0"/>
            </p:cNvCxnSpPr>
            <p:nvPr/>
          </p:nvCxnSpPr>
          <p:spPr>
            <a:xfrm rot="16200000" flipH="1">
              <a:off x="5170280" y="2959625"/>
              <a:ext cx="503362" cy="1151283"/>
            </a:xfrm>
            <a:prstGeom prst="curvedConnector3">
              <a:avLst>
                <a:gd name="adj1" fmla="val -45415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2927653C-B7D6-4717-837E-A6C520497AA7}"/>
                </a:ext>
              </a:extLst>
            </p:cNvPr>
            <p:cNvCxnSpPr>
              <a:cxnSpLocks/>
              <a:stCxn id="19" idx="0"/>
              <a:endCxn id="26" idx="0"/>
            </p:cNvCxnSpPr>
            <p:nvPr/>
          </p:nvCxnSpPr>
          <p:spPr>
            <a:xfrm rot="16200000" flipH="1">
              <a:off x="6231780" y="3552770"/>
              <a:ext cx="687898" cy="1156252"/>
            </a:xfrm>
            <a:prstGeom prst="curvedConnector3">
              <a:avLst>
                <a:gd name="adj1" fmla="val -33232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A04BE9B8-8398-43D1-B998-3590659F0FCB}"/>
                </a:ext>
              </a:extLst>
            </p:cNvPr>
            <p:cNvCxnSpPr>
              <a:cxnSpLocks/>
              <a:stCxn id="18" idx="0"/>
              <a:endCxn id="26" idx="0"/>
            </p:cNvCxnSpPr>
            <p:nvPr/>
          </p:nvCxnSpPr>
          <p:spPr>
            <a:xfrm rot="16200000" flipH="1">
              <a:off x="5404457" y="2725448"/>
              <a:ext cx="1191260" cy="2307535"/>
            </a:xfrm>
            <a:prstGeom prst="curvedConnector3">
              <a:avLst>
                <a:gd name="adj1" fmla="val -2478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A60254EA-7339-4620-9825-A9A044890FB0}"/>
                </a:ext>
              </a:extLst>
            </p:cNvPr>
            <p:cNvCxnSpPr>
              <a:cxnSpLocks/>
              <a:stCxn id="27" idx="4"/>
              <a:endCxn id="29" idx="4"/>
            </p:cNvCxnSpPr>
            <p:nvPr/>
          </p:nvCxnSpPr>
          <p:spPr>
            <a:xfrm rot="5400000" flipH="1" flipV="1">
              <a:off x="4837937" y="3971493"/>
              <a:ext cx="108336" cy="1152809"/>
            </a:xfrm>
            <a:prstGeom prst="curvedConnector3">
              <a:avLst>
                <a:gd name="adj1" fmla="val -211010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61AFC865-043D-4DE3-B263-64CF2562DA1B}"/>
                </a:ext>
              </a:extLst>
            </p:cNvPr>
            <p:cNvCxnSpPr>
              <a:cxnSpLocks/>
              <a:stCxn id="29" idx="4"/>
              <a:endCxn id="31" idx="4"/>
            </p:cNvCxnSpPr>
            <p:nvPr/>
          </p:nvCxnSpPr>
          <p:spPr>
            <a:xfrm rot="16200000" flipH="1">
              <a:off x="5676303" y="4285936"/>
              <a:ext cx="750604" cy="1166191"/>
            </a:xfrm>
            <a:prstGeom prst="curvedConnector3">
              <a:avLst>
                <a:gd name="adj1" fmla="val 10253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FCEB2FEF-7712-4DB0-87DD-13A84D573E53}"/>
                </a:ext>
              </a:extLst>
            </p:cNvPr>
            <p:cNvCxnSpPr>
              <a:cxnSpLocks/>
              <a:stCxn id="27" idx="4"/>
              <a:endCxn id="31" idx="4"/>
            </p:cNvCxnSpPr>
            <p:nvPr/>
          </p:nvCxnSpPr>
          <p:spPr>
            <a:xfrm rot="16200000" flipH="1">
              <a:off x="5154067" y="3763700"/>
              <a:ext cx="642268" cy="2319000"/>
            </a:xfrm>
            <a:prstGeom prst="curvedConnector3">
              <a:avLst>
                <a:gd name="adj1" fmla="val 135593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3DCEFD-D97E-4DE4-A143-B200A8305E84}"/>
              </a:ext>
            </a:extLst>
          </p:cNvPr>
          <p:cNvCxnSpPr>
            <a:cxnSpLocks/>
          </p:cNvCxnSpPr>
          <p:nvPr/>
        </p:nvCxnSpPr>
        <p:spPr>
          <a:xfrm flipH="1">
            <a:off x="2153526" y="3067283"/>
            <a:ext cx="482126" cy="10642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A2AC7F-704A-4665-B10C-C827DEEA0335}"/>
              </a:ext>
            </a:extLst>
          </p:cNvPr>
          <p:cNvCxnSpPr>
            <a:cxnSpLocks/>
          </p:cNvCxnSpPr>
          <p:nvPr/>
        </p:nvCxnSpPr>
        <p:spPr>
          <a:xfrm flipV="1">
            <a:off x="3306335" y="3570645"/>
            <a:ext cx="480600" cy="4525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72E1DB-F907-4728-814F-3958D5E30E96}"/>
              </a:ext>
            </a:extLst>
          </p:cNvPr>
          <p:cNvCxnSpPr>
            <a:cxnSpLocks/>
          </p:cNvCxnSpPr>
          <p:nvPr/>
        </p:nvCxnSpPr>
        <p:spPr>
          <a:xfrm flipV="1">
            <a:off x="4521019" y="4258543"/>
            <a:ext cx="422168" cy="53534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7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for Multiple Comparisons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896" y="3130046"/>
            <a:ext cx="5486400" cy="32263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E4FDC62-1D84-44F1-A21D-18B6911B20F7}"/>
              </a:ext>
            </a:extLst>
          </p:cNvPr>
          <p:cNvSpPr/>
          <p:nvPr/>
        </p:nvSpPr>
        <p:spPr>
          <a:xfrm>
            <a:off x="7568836" y="3608518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0C2E6D-BD3D-4FE9-9DD9-86E737ED442A}"/>
              </a:ext>
            </a:extLst>
          </p:cNvPr>
          <p:cNvSpPr/>
          <p:nvPr/>
        </p:nvSpPr>
        <p:spPr>
          <a:xfrm>
            <a:off x="8720119" y="4111880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8BE9AB-9364-4678-ADCC-EE63A1967D7A}"/>
              </a:ext>
            </a:extLst>
          </p:cNvPr>
          <p:cNvSpPr/>
          <p:nvPr/>
        </p:nvSpPr>
        <p:spPr>
          <a:xfrm>
            <a:off x="9876371" y="4799778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341D5-4D06-4C2D-8D25-7BC90EF1C0C0}"/>
              </a:ext>
            </a:extLst>
          </p:cNvPr>
          <p:cNvSpPr/>
          <p:nvPr/>
        </p:nvSpPr>
        <p:spPr>
          <a:xfrm>
            <a:off x="7038217" y="478983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EC345E-8410-4808-AE68-93B2D821B219}"/>
              </a:ext>
            </a:extLst>
          </p:cNvPr>
          <p:cNvSpPr/>
          <p:nvPr/>
        </p:nvSpPr>
        <p:spPr>
          <a:xfrm>
            <a:off x="8191026" y="4681503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D41F69-D722-4B04-AFF4-2952B7BA26C4}"/>
              </a:ext>
            </a:extLst>
          </p:cNvPr>
          <p:cNvSpPr/>
          <p:nvPr/>
        </p:nvSpPr>
        <p:spPr>
          <a:xfrm>
            <a:off x="9357217" y="5432107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0476FA-7BB0-45D0-BF7B-2E4EC9136BF0}"/>
              </a:ext>
            </a:extLst>
          </p:cNvPr>
          <p:cNvGrpSpPr/>
          <p:nvPr/>
        </p:nvGrpSpPr>
        <p:grpSpPr>
          <a:xfrm>
            <a:off x="7038217" y="3608518"/>
            <a:ext cx="2975314" cy="1960749"/>
            <a:chOff x="4247121" y="3283585"/>
            <a:chExt cx="2975314" cy="196074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4D46F7-803D-4589-B895-0D8BF3C16659}"/>
                </a:ext>
              </a:extLst>
            </p:cNvPr>
            <p:cNvSpPr/>
            <p:nvPr/>
          </p:nvSpPr>
          <p:spPr>
            <a:xfrm>
              <a:off x="4777740" y="328358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952379-0D02-4294-9EF2-175695281D74}"/>
                </a:ext>
              </a:extLst>
            </p:cNvPr>
            <p:cNvSpPr/>
            <p:nvPr/>
          </p:nvSpPr>
          <p:spPr>
            <a:xfrm>
              <a:off x="5929023" y="3786947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FF7994-116A-4BD1-9BC3-4A19AAD7E173}"/>
                </a:ext>
              </a:extLst>
            </p:cNvPr>
            <p:cNvSpPr/>
            <p:nvPr/>
          </p:nvSpPr>
          <p:spPr>
            <a:xfrm>
              <a:off x="7085275" y="447484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8C64F8-4364-4C10-B736-D0DDA9B9F995}"/>
                </a:ext>
              </a:extLst>
            </p:cNvPr>
            <p:cNvSpPr/>
            <p:nvPr/>
          </p:nvSpPr>
          <p:spPr>
            <a:xfrm>
              <a:off x="4247121" y="4464906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A177DC-313A-4A0C-BB32-2C15C031CC73}"/>
                </a:ext>
              </a:extLst>
            </p:cNvPr>
            <p:cNvSpPr/>
            <p:nvPr/>
          </p:nvSpPr>
          <p:spPr>
            <a:xfrm>
              <a:off x="5399930" y="4356570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059854-FD64-4311-A7AD-D06E9AF44D38}"/>
                </a:ext>
              </a:extLst>
            </p:cNvPr>
            <p:cNvSpPr/>
            <p:nvPr/>
          </p:nvSpPr>
          <p:spPr>
            <a:xfrm>
              <a:off x="6566121" y="5107174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14030CF6-17A3-41B4-99FD-47370FC5EE80}"/>
                </a:ext>
              </a:extLst>
            </p:cNvPr>
            <p:cNvCxnSpPr>
              <a:cxnSpLocks/>
              <a:stCxn id="18" idx="0"/>
              <a:endCxn id="19" idx="0"/>
            </p:cNvCxnSpPr>
            <p:nvPr/>
          </p:nvCxnSpPr>
          <p:spPr>
            <a:xfrm rot="16200000" flipH="1">
              <a:off x="5170280" y="2959625"/>
              <a:ext cx="503362" cy="1151283"/>
            </a:xfrm>
            <a:prstGeom prst="curvedConnector3">
              <a:avLst>
                <a:gd name="adj1" fmla="val -45415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2927653C-B7D6-4717-837E-A6C520497AA7}"/>
                </a:ext>
              </a:extLst>
            </p:cNvPr>
            <p:cNvCxnSpPr>
              <a:cxnSpLocks/>
              <a:stCxn id="19" idx="0"/>
              <a:endCxn id="26" idx="0"/>
            </p:cNvCxnSpPr>
            <p:nvPr/>
          </p:nvCxnSpPr>
          <p:spPr>
            <a:xfrm rot="16200000" flipH="1">
              <a:off x="6231780" y="3552770"/>
              <a:ext cx="687898" cy="1156252"/>
            </a:xfrm>
            <a:prstGeom prst="curvedConnector3">
              <a:avLst>
                <a:gd name="adj1" fmla="val -33232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A04BE9B8-8398-43D1-B998-3590659F0FCB}"/>
                </a:ext>
              </a:extLst>
            </p:cNvPr>
            <p:cNvCxnSpPr>
              <a:cxnSpLocks/>
              <a:stCxn id="18" idx="0"/>
              <a:endCxn id="26" idx="0"/>
            </p:cNvCxnSpPr>
            <p:nvPr/>
          </p:nvCxnSpPr>
          <p:spPr>
            <a:xfrm rot="16200000" flipH="1">
              <a:off x="5404457" y="2725448"/>
              <a:ext cx="1191260" cy="2307535"/>
            </a:xfrm>
            <a:prstGeom prst="curvedConnector3">
              <a:avLst>
                <a:gd name="adj1" fmla="val -2478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A60254EA-7339-4620-9825-A9A044890FB0}"/>
                </a:ext>
              </a:extLst>
            </p:cNvPr>
            <p:cNvCxnSpPr>
              <a:cxnSpLocks/>
              <a:stCxn id="27" idx="4"/>
              <a:endCxn id="29" idx="4"/>
            </p:cNvCxnSpPr>
            <p:nvPr/>
          </p:nvCxnSpPr>
          <p:spPr>
            <a:xfrm rot="5400000" flipH="1" flipV="1">
              <a:off x="4837937" y="3971493"/>
              <a:ext cx="108336" cy="1152809"/>
            </a:xfrm>
            <a:prstGeom prst="curvedConnector3">
              <a:avLst>
                <a:gd name="adj1" fmla="val -211010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61AFC865-043D-4DE3-B263-64CF2562DA1B}"/>
                </a:ext>
              </a:extLst>
            </p:cNvPr>
            <p:cNvCxnSpPr>
              <a:cxnSpLocks/>
              <a:stCxn id="29" idx="4"/>
              <a:endCxn id="31" idx="4"/>
            </p:cNvCxnSpPr>
            <p:nvPr/>
          </p:nvCxnSpPr>
          <p:spPr>
            <a:xfrm rot="16200000" flipH="1">
              <a:off x="5676303" y="4285936"/>
              <a:ext cx="750604" cy="1166191"/>
            </a:xfrm>
            <a:prstGeom prst="curvedConnector3">
              <a:avLst>
                <a:gd name="adj1" fmla="val 10253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FCEB2FEF-7712-4DB0-87DD-13A84D573E53}"/>
                </a:ext>
              </a:extLst>
            </p:cNvPr>
            <p:cNvCxnSpPr>
              <a:cxnSpLocks/>
              <a:stCxn id="27" idx="4"/>
              <a:endCxn id="31" idx="4"/>
            </p:cNvCxnSpPr>
            <p:nvPr/>
          </p:nvCxnSpPr>
          <p:spPr>
            <a:xfrm rot="16200000" flipH="1">
              <a:off x="5154067" y="3763700"/>
              <a:ext cx="642268" cy="2319000"/>
            </a:xfrm>
            <a:prstGeom prst="curvedConnector3">
              <a:avLst>
                <a:gd name="adj1" fmla="val 135593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3DCEFD-D97E-4DE4-A143-B200A8305E84}"/>
              </a:ext>
            </a:extLst>
          </p:cNvPr>
          <p:cNvCxnSpPr>
            <a:cxnSpLocks/>
          </p:cNvCxnSpPr>
          <p:nvPr/>
        </p:nvCxnSpPr>
        <p:spPr>
          <a:xfrm flipH="1">
            <a:off x="7106797" y="3725591"/>
            <a:ext cx="482126" cy="10642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A2AC7F-704A-4665-B10C-C827DEEA0335}"/>
              </a:ext>
            </a:extLst>
          </p:cNvPr>
          <p:cNvCxnSpPr>
            <a:cxnSpLocks/>
          </p:cNvCxnSpPr>
          <p:nvPr/>
        </p:nvCxnSpPr>
        <p:spPr>
          <a:xfrm flipV="1">
            <a:off x="8259606" y="4228953"/>
            <a:ext cx="480600" cy="4525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72E1DB-F907-4728-814F-3958D5E30E96}"/>
              </a:ext>
            </a:extLst>
          </p:cNvPr>
          <p:cNvCxnSpPr>
            <a:cxnSpLocks/>
          </p:cNvCxnSpPr>
          <p:nvPr/>
        </p:nvCxnSpPr>
        <p:spPr>
          <a:xfrm flipV="1">
            <a:off x="9474290" y="4916851"/>
            <a:ext cx="422168" cy="53534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03835C-0C82-47EF-8640-A869929D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679"/>
          </a:xfrm>
        </p:spPr>
        <p:txBody>
          <a:bodyPr/>
          <a:lstStyle/>
          <a:p>
            <a:r>
              <a:rPr lang="en-US" dirty="0"/>
              <a:t>Regardless of the approach we take, post-hoc tests will always lead to multiple comparisons.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66272AB-7E1F-45D8-868B-CC9C956D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0" y="3130046"/>
            <a:ext cx="5486400" cy="322630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F6803C-DF1C-4C23-BBFC-02B2C9099D09}"/>
              </a:ext>
            </a:extLst>
          </p:cNvPr>
          <p:cNvGrpSpPr/>
          <p:nvPr/>
        </p:nvGrpSpPr>
        <p:grpSpPr>
          <a:xfrm>
            <a:off x="1292611" y="3608518"/>
            <a:ext cx="2975314" cy="1960749"/>
            <a:chOff x="4247121" y="3283585"/>
            <a:chExt cx="2975314" cy="196074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480E5D0-BD67-4612-B33E-F9A5EE988FC3}"/>
                </a:ext>
              </a:extLst>
            </p:cNvPr>
            <p:cNvSpPr/>
            <p:nvPr/>
          </p:nvSpPr>
          <p:spPr>
            <a:xfrm>
              <a:off x="4777740" y="328358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CF36E1-ADA1-49F3-84E1-275A5B44FA8E}"/>
                </a:ext>
              </a:extLst>
            </p:cNvPr>
            <p:cNvSpPr/>
            <p:nvPr/>
          </p:nvSpPr>
          <p:spPr>
            <a:xfrm>
              <a:off x="5929023" y="3786947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B3624E6-D512-4868-861D-430CE8F84D2F}"/>
                </a:ext>
              </a:extLst>
            </p:cNvPr>
            <p:cNvSpPr/>
            <p:nvPr/>
          </p:nvSpPr>
          <p:spPr>
            <a:xfrm>
              <a:off x="7085275" y="447484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21106E-6C15-42B2-B888-C17D44D6E46B}"/>
                </a:ext>
              </a:extLst>
            </p:cNvPr>
            <p:cNvSpPr/>
            <p:nvPr/>
          </p:nvSpPr>
          <p:spPr>
            <a:xfrm>
              <a:off x="4247121" y="4464906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F7ACBAE-8616-4808-8CF6-5DAC014DE3F0}"/>
                </a:ext>
              </a:extLst>
            </p:cNvPr>
            <p:cNvSpPr/>
            <p:nvPr/>
          </p:nvSpPr>
          <p:spPr>
            <a:xfrm>
              <a:off x="5399930" y="4356570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EE55FE8-52E8-40E9-964F-57B7D7EB5D50}"/>
                </a:ext>
              </a:extLst>
            </p:cNvPr>
            <p:cNvSpPr/>
            <p:nvPr/>
          </p:nvSpPr>
          <p:spPr>
            <a:xfrm>
              <a:off x="6566121" y="5107174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5A56EE0-63E1-4A62-BDE4-DED10CC5B3F4}"/>
                </a:ext>
              </a:extLst>
            </p:cNvPr>
            <p:cNvCxnSpPr>
              <a:cxnSpLocks/>
              <a:stCxn id="37" idx="3"/>
              <a:endCxn id="40" idx="0"/>
            </p:cNvCxnSpPr>
            <p:nvPr/>
          </p:nvCxnSpPr>
          <p:spPr>
            <a:xfrm flipH="1">
              <a:off x="4315701" y="3400658"/>
              <a:ext cx="482126" cy="106424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7772F6-405F-4D6D-8BFC-53DEEE4C4B64}"/>
                </a:ext>
              </a:extLst>
            </p:cNvPr>
            <p:cNvCxnSpPr>
              <a:cxnSpLocks/>
              <a:stCxn id="37" idx="4"/>
              <a:endCxn id="44" idx="1"/>
            </p:cNvCxnSpPr>
            <p:nvPr/>
          </p:nvCxnSpPr>
          <p:spPr>
            <a:xfrm>
              <a:off x="4846320" y="3420745"/>
              <a:ext cx="573697" cy="95591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A5FCE33-22D5-4FD4-B331-E6DCCDFA7AC0}"/>
                </a:ext>
              </a:extLst>
            </p:cNvPr>
            <p:cNvCxnSpPr>
              <a:cxnSpLocks/>
              <a:stCxn id="37" idx="5"/>
              <a:endCxn id="48" idx="1"/>
            </p:cNvCxnSpPr>
            <p:nvPr/>
          </p:nvCxnSpPr>
          <p:spPr>
            <a:xfrm>
              <a:off x="4894813" y="3400658"/>
              <a:ext cx="1691395" cy="172660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585ED4-E38F-45F0-97D0-E89900FB64C7}"/>
                </a:ext>
              </a:extLst>
            </p:cNvPr>
            <p:cNvCxnSpPr>
              <a:cxnSpLocks/>
              <a:stCxn id="44" idx="0"/>
              <a:endCxn id="38" idx="3"/>
            </p:cNvCxnSpPr>
            <p:nvPr/>
          </p:nvCxnSpPr>
          <p:spPr>
            <a:xfrm flipV="1">
              <a:off x="5468510" y="3904020"/>
              <a:ext cx="480600" cy="45255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818D50D-42E0-43A1-BC25-FD0ED8DA9630}"/>
                </a:ext>
              </a:extLst>
            </p:cNvPr>
            <p:cNvCxnSpPr>
              <a:cxnSpLocks/>
              <a:stCxn id="44" idx="7"/>
              <a:endCxn id="39" idx="2"/>
            </p:cNvCxnSpPr>
            <p:nvPr/>
          </p:nvCxnSpPr>
          <p:spPr>
            <a:xfrm>
              <a:off x="5517003" y="4376657"/>
              <a:ext cx="1568272" cy="1667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DB8D724-3E59-4D4D-BC58-5A354EE8F818}"/>
                </a:ext>
              </a:extLst>
            </p:cNvPr>
            <p:cNvCxnSpPr>
              <a:cxnSpLocks/>
              <a:stCxn id="48" idx="0"/>
              <a:endCxn id="38" idx="4"/>
            </p:cNvCxnSpPr>
            <p:nvPr/>
          </p:nvCxnSpPr>
          <p:spPr>
            <a:xfrm flipH="1" flipV="1">
              <a:off x="5997603" y="3924107"/>
              <a:ext cx="637098" cy="118306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EB26ED-7095-448A-863C-DE5A6FF24493}"/>
                </a:ext>
              </a:extLst>
            </p:cNvPr>
            <p:cNvCxnSpPr>
              <a:cxnSpLocks/>
              <a:stCxn id="48" idx="7"/>
              <a:endCxn id="39" idx="3"/>
            </p:cNvCxnSpPr>
            <p:nvPr/>
          </p:nvCxnSpPr>
          <p:spPr>
            <a:xfrm flipV="1">
              <a:off x="6683194" y="4591918"/>
              <a:ext cx="422168" cy="53534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5FCF1D1-E471-4A4E-A6CA-65FD7C2B482F}"/>
                </a:ext>
              </a:extLst>
            </p:cNvPr>
            <p:cNvCxnSpPr>
              <a:cxnSpLocks/>
              <a:stCxn id="40" idx="6"/>
              <a:endCxn id="39" idx="2"/>
            </p:cNvCxnSpPr>
            <p:nvPr/>
          </p:nvCxnSpPr>
          <p:spPr>
            <a:xfrm>
              <a:off x="4384281" y="4533486"/>
              <a:ext cx="2700994" cy="993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DD94443B-4AC0-4F85-9220-7AB2B6BD4CFF}"/>
                </a:ext>
              </a:extLst>
            </p:cNvPr>
            <p:cNvCxnSpPr>
              <a:cxnSpLocks/>
              <a:stCxn id="37" idx="0"/>
              <a:endCxn id="38" idx="0"/>
            </p:cNvCxnSpPr>
            <p:nvPr/>
          </p:nvCxnSpPr>
          <p:spPr>
            <a:xfrm rot="16200000" flipH="1">
              <a:off x="5170280" y="2959625"/>
              <a:ext cx="503362" cy="1151283"/>
            </a:xfrm>
            <a:prstGeom prst="curvedConnector3">
              <a:avLst>
                <a:gd name="adj1" fmla="val -45415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2C99597A-A23A-4C5C-9925-FFA69B470975}"/>
                </a:ext>
              </a:extLst>
            </p:cNvPr>
            <p:cNvCxnSpPr>
              <a:cxnSpLocks/>
              <a:stCxn id="38" idx="0"/>
              <a:endCxn id="39" idx="0"/>
            </p:cNvCxnSpPr>
            <p:nvPr/>
          </p:nvCxnSpPr>
          <p:spPr>
            <a:xfrm rot="16200000" flipH="1">
              <a:off x="6231780" y="3552770"/>
              <a:ext cx="687898" cy="1156252"/>
            </a:xfrm>
            <a:prstGeom prst="curvedConnector3">
              <a:avLst>
                <a:gd name="adj1" fmla="val -33232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32820717-98F9-4DA0-98F9-45EE165B1E0A}"/>
                </a:ext>
              </a:extLst>
            </p:cNvPr>
            <p:cNvCxnSpPr>
              <a:cxnSpLocks/>
              <a:stCxn id="37" idx="0"/>
              <a:endCxn id="39" idx="0"/>
            </p:cNvCxnSpPr>
            <p:nvPr/>
          </p:nvCxnSpPr>
          <p:spPr>
            <a:xfrm rot="16200000" flipH="1">
              <a:off x="5404457" y="2725448"/>
              <a:ext cx="1191260" cy="2307535"/>
            </a:xfrm>
            <a:prstGeom prst="curvedConnector3">
              <a:avLst>
                <a:gd name="adj1" fmla="val -24787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21DDF299-1151-4170-BAF5-0BAFE6CE4660}"/>
                </a:ext>
              </a:extLst>
            </p:cNvPr>
            <p:cNvCxnSpPr>
              <a:cxnSpLocks/>
              <a:stCxn id="40" idx="4"/>
              <a:endCxn id="44" idx="4"/>
            </p:cNvCxnSpPr>
            <p:nvPr/>
          </p:nvCxnSpPr>
          <p:spPr>
            <a:xfrm rot="5400000" flipH="1" flipV="1">
              <a:off x="4837937" y="3971493"/>
              <a:ext cx="108336" cy="1152809"/>
            </a:xfrm>
            <a:prstGeom prst="curvedConnector3">
              <a:avLst>
                <a:gd name="adj1" fmla="val -211010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B802DA5F-0D17-496E-88E0-12723658E856}"/>
                </a:ext>
              </a:extLst>
            </p:cNvPr>
            <p:cNvCxnSpPr>
              <a:cxnSpLocks/>
              <a:stCxn id="44" idx="4"/>
              <a:endCxn id="48" idx="4"/>
            </p:cNvCxnSpPr>
            <p:nvPr/>
          </p:nvCxnSpPr>
          <p:spPr>
            <a:xfrm rot="16200000" flipH="1">
              <a:off x="5676303" y="4285936"/>
              <a:ext cx="750604" cy="1166191"/>
            </a:xfrm>
            <a:prstGeom prst="curvedConnector3">
              <a:avLst>
                <a:gd name="adj1" fmla="val 102537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F5543C2-9AD0-4553-BD14-DEFAC704456B}"/>
                </a:ext>
              </a:extLst>
            </p:cNvPr>
            <p:cNvCxnSpPr>
              <a:cxnSpLocks/>
              <a:stCxn id="40" idx="4"/>
              <a:endCxn id="48" idx="4"/>
            </p:cNvCxnSpPr>
            <p:nvPr/>
          </p:nvCxnSpPr>
          <p:spPr>
            <a:xfrm rot="16200000" flipH="1">
              <a:off x="5154067" y="3763700"/>
              <a:ext cx="642268" cy="2319000"/>
            </a:xfrm>
            <a:prstGeom prst="curvedConnector3">
              <a:avLst>
                <a:gd name="adj1" fmla="val 135593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66CB67-9357-4D6C-8EB2-973FEEF3B994}"/>
              </a:ext>
            </a:extLst>
          </p:cNvPr>
          <p:cNvSpPr txBox="1"/>
          <p:nvPr/>
        </p:nvSpPr>
        <p:spPr>
          <a:xfrm>
            <a:off x="398290" y="279251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Pairwise Comparisons (15 tests)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9D9183-DE4F-4150-AC2E-CEA10102D1A1}"/>
              </a:ext>
            </a:extLst>
          </p:cNvPr>
          <p:cNvSpPr txBox="1"/>
          <p:nvPr/>
        </p:nvSpPr>
        <p:spPr>
          <a:xfrm>
            <a:off x="6143896" y="276367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Effects Tests (3 to 9 tests)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C4E900-5F77-4C47-A21B-6452238C4995}"/>
              </a:ext>
            </a:extLst>
          </p:cNvPr>
          <p:cNvCxnSpPr>
            <a:cxnSpLocks/>
            <a:stCxn id="40" idx="7"/>
            <a:endCxn id="38" idx="2"/>
          </p:cNvCxnSpPr>
          <p:nvPr/>
        </p:nvCxnSpPr>
        <p:spPr>
          <a:xfrm flipV="1">
            <a:off x="1409684" y="4180460"/>
            <a:ext cx="1564829" cy="629466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E499-CAE4-4503-8388-0541B107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for 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1A5D-8767-40F5-9EF5-3B5BF70F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how do we control our Type 1 error rate when we need to run a large number of tests?</a:t>
            </a:r>
          </a:p>
          <a:p>
            <a:pPr lvl="1"/>
            <a:r>
              <a:rPr lang="en-US" dirty="0"/>
              <a:t>First, we should almost always avoid conducting individual comparisons unless the omnibus F-test is statistically significant.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Second, we can adjust the </a:t>
            </a:r>
            <a:r>
              <a:rPr lang="el-GR" dirty="0"/>
              <a:t>α</a:t>
            </a:r>
            <a:r>
              <a:rPr lang="en-US" dirty="0"/>
              <a:t> level for each post-hoc test in order to control the Type 1 error rate overall. </a:t>
            </a:r>
          </a:p>
          <a:p>
            <a:pPr lvl="2"/>
            <a:r>
              <a:rPr lang="en-US" dirty="0"/>
              <a:t>No Correction (very liberal)</a:t>
            </a:r>
          </a:p>
          <a:p>
            <a:pPr lvl="2"/>
            <a:r>
              <a:rPr lang="en-US" dirty="0"/>
              <a:t>Bonferroni Correction (very conservative)</a:t>
            </a:r>
          </a:p>
          <a:p>
            <a:pPr lvl="2"/>
            <a:r>
              <a:rPr lang="en-US" dirty="0"/>
              <a:t>There are also many corrections in between.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A91D-1AA9-499D-8542-D0AB8822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1EC7E-6D50-429E-A9C5-EEBE9F4B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E499-CAE4-4503-8388-0541B107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for 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1A5D-8767-40F5-9EF5-3B5BF70F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No correction for multiple comparisons.</a:t>
            </a:r>
          </a:p>
          <a:p>
            <a:pPr lvl="1"/>
            <a:r>
              <a:rPr lang="en-US" dirty="0"/>
              <a:t>The total Type 1 error rate will be higher.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However we also need to worry about the Type 2 error rate.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correction is only appropriate when the cost of a Type 1 error is lower than a Type 2 error.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A91D-1AA9-499D-8542-D0AB8822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1EC7E-6D50-429E-A9C5-EEBE9F4B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FF200-063D-46FA-8C30-9984E639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3296"/>
            <a:ext cx="5486400" cy="3226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5E4D90-41F8-4667-B41F-7ED65840D7FC}"/>
              </a:ext>
            </a:extLst>
          </p:cNvPr>
          <p:cNvSpPr txBox="1"/>
          <p:nvPr/>
        </p:nvSpPr>
        <p:spPr>
          <a:xfrm>
            <a:off x="6096000" y="209692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Effects Tests (9 tests)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11E1EF-7D56-4E15-B587-C8AB55E0584E}"/>
              </a:ext>
            </a:extLst>
          </p:cNvPr>
          <p:cNvSpPr/>
          <p:nvPr/>
        </p:nvSpPr>
        <p:spPr>
          <a:xfrm>
            <a:off x="7521211" y="2926205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BBF91-B1DD-470F-8414-AEBA58327DC6}"/>
              </a:ext>
            </a:extLst>
          </p:cNvPr>
          <p:cNvSpPr/>
          <p:nvPr/>
        </p:nvSpPr>
        <p:spPr>
          <a:xfrm>
            <a:off x="8672494" y="3429567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965655-E105-460A-9F36-D79615E618CE}"/>
              </a:ext>
            </a:extLst>
          </p:cNvPr>
          <p:cNvSpPr/>
          <p:nvPr/>
        </p:nvSpPr>
        <p:spPr>
          <a:xfrm>
            <a:off x="9828746" y="4117465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D44EF2-6D16-438F-989A-9B5A5D5BB9E8}"/>
              </a:ext>
            </a:extLst>
          </p:cNvPr>
          <p:cNvSpPr/>
          <p:nvPr/>
        </p:nvSpPr>
        <p:spPr>
          <a:xfrm>
            <a:off x="6990592" y="4107526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9C08F5-0D35-4EC6-8A99-E91EAEFF11A9}"/>
              </a:ext>
            </a:extLst>
          </p:cNvPr>
          <p:cNvSpPr/>
          <p:nvPr/>
        </p:nvSpPr>
        <p:spPr>
          <a:xfrm>
            <a:off x="8143401" y="3999190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B967A7-3101-453F-8835-B75E5F2AE0B2}"/>
              </a:ext>
            </a:extLst>
          </p:cNvPr>
          <p:cNvSpPr/>
          <p:nvPr/>
        </p:nvSpPr>
        <p:spPr>
          <a:xfrm>
            <a:off x="9309592" y="4749794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EA4CF-7DC7-49C1-BC55-1886CCE38CBF}"/>
              </a:ext>
            </a:extLst>
          </p:cNvPr>
          <p:cNvGrpSpPr/>
          <p:nvPr/>
        </p:nvGrpSpPr>
        <p:grpSpPr>
          <a:xfrm>
            <a:off x="6990592" y="2926205"/>
            <a:ext cx="2975314" cy="1960749"/>
            <a:chOff x="4247121" y="3283585"/>
            <a:chExt cx="2975314" cy="19607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CD5498-1F93-4EF7-842A-151CD4300462}"/>
                </a:ext>
              </a:extLst>
            </p:cNvPr>
            <p:cNvSpPr/>
            <p:nvPr/>
          </p:nvSpPr>
          <p:spPr>
            <a:xfrm>
              <a:off x="4777740" y="328358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81F4B-92F1-4D51-A0FF-C199332760E7}"/>
                </a:ext>
              </a:extLst>
            </p:cNvPr>
            <p:cNvSpPr/>
            <p:nvPr/>
          </p:nvSpPr>
          <p:spPr>
            <a:xfrm>
              <a:off x="5929023" y="3786947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50580A-FCBB-4935-9F99-B682CC45E2F9}"/>
                </a:ext>
              </a:extLst>
            </p:cNvPr>
            <p:cNvSpPr/>
            <p:nvPr/>
          </p:nvSpPr>
          <p:spPr>
            <a:xfrm>
              <a:off x="7085275" y="447484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7B640B-14C0-4574-98C8-7D2F2D8D6FD2}"/>
                </a:ext>
              </a:extLst>
            </p:cNvPr>
            <p:cNvSpPr/>
            <p:nvPr/>
          </p:nvSpPr>
          <p:spPr>
            <a:xfrm>
              <a:off x="4247121" y="4464906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E879E91-FB76-4088-9D0B-8174D8539628}"/>
                </a:ext>
              </a:extLst>
            </p:cNvPr>
            <p:cNvSpPr/>
            <p:nvPr/>
          </p:nvSpPr>
          <p:spPr>
            <a:xfrm>
              <a:off x="5399930" y="4356570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AE77C3-FDEB-4ADB-92C7-814ABE921051}"/>
                </a:ext>
              </a:extLst>
            </p:cNvPr>
            <p:cNvSpPr/>
            <p:nvPr/>
          </p:nvSpPr>
          <p:spPr>
            <a:xfrm>
              <a:off x="6566121" y="5107174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BF1275B7-C254-431A-BF10-A40BAB136112}"/>
                </a:ext>
              </a:extLst>
            </p:cNvPr>
            <p:cNvCxnSpPr>
              <a:cxnSpLocks/>
              <a:stCxn id="15" idx="0"/>
              <a:endCxn id="16" idx="0"/>
            </p:cNvCxnSpPr>
            <p:nvPr/>
          </p:nvCxnSpPr>
          <p:spPr>
            <a:xfrm rot="16200000" flipH="1">
              <a:off x="5170280" y="2959625"/>
              <a:ext cx="503362" cy="1151283"/>
            </a:xfrm>
            <a:prstGeom prst="curvedConnector3">
              <a:avLst>
                <a:gd name="adj1" fmla="val -45415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EA1903A1-ECBB-44F4-B163-4C4F29612292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 rot="16200000" flipH="1">
              <a:off x="6231780" y="3552770"/>
              <a:ext cx="687898" cy="1156252"/>
            </a:xfrm>
            <a:prstGeom prst="curvedConnector3">
              <a:avLst>
                <a:gd name="adj1" fmla="val -33232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23E1F046-0050-4C5B-9730-7BA7FA60FBBB}"/>
                </a:ext>
              </a:extLst>
            </p:cNvPr>
            <p:cNvCxnSpPr>
              <a:cxnSpLocks/>
              <a:stCxn id="15" idx="0"/>
              <a:endCxn id="17" idx="0"/>
            </p:cNvCxnSpPr>
            <p:nvPr/>
          </p:nvCxnSpPr>
          <p:spPr>
            <a:xfrm rot="16200000" flipH="1">
              <a:off x="5404457" y="2725448"/>
              <a:ext cx="1191260" cy="2307535"/>
            </a:xfrm>
            <a:prstGeom prst="curvedConnector3">
              <a:avLst>
                <a:gd name="adj1" fmla="val -2478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3328BDCA-5598-4C4A-9E62-E80A4FC0943B}"/>
                </a:ext>
              </a:extLst>
            </p:cNvPr>
            <p:cNvCxnSpPr>
              <a:cxnSpLocks/>
              <a:stCxn id="18" idx="4"/>
              <a:endCxn id="19" idx="4"/>
            </p:cNvCxnSpPr>
            <p:nvPr/>
          </p:nvCxnSpPr>
          <p:spPr>
            <a:xfrm rot="5400000" flipH="1" flipV="1">
              <a:off x="4837937" y="3971493"/>
              <a:ext cx="108336" cy="1152809"/>
            </a:xfrm>
            <a:prstGeom prst="curvedConnector3">
              <a:avLst>
                <a:gd name="adj1" fmla="val -211010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6E23B3D-EDE6-44C4-84EF-C69E17F39450}"/>
                </a:ext>
              </a:extLst>
            </p:cNvPr>
            <p:cNvCxnSpPr>
              <a:cxnSpLocks/>
              <a:stCxn id="19" idx="4"/>
              <a:endCxn id="20" idx="4"/>
            </p:cNvCxnSpPr>
            <p:nvPr/>
          </p:nvCxnSpPr>
          <p:spPr>
            <a:xfrm rot="16200000" flipH="1">
              <a:off x="5676303" y="4285936"/>
              <a:ext cx="750604" cy="1166191"/>
            </a:xfrm>
            <a:prstGeom prst="curvedConnector3">
              <a:avLst>
                <a:gd name="adj1" fmla="val 10253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D2E1871-AC58-49C0-94AA-F80C770406F0}"/>
                </a:ext>
              </a:extLst>
            </p:cNvPr>
            <p:cNvCxnSpPr>
              <a:cxnSpLocks/>
              <a:stCxn id="18" idx="4"/>
              <a:endCxn id="20" idx="4"/>
            </p:cNvCxnSpPr>
            <p:nvPr/>
          </p:nvCxnSpPr>
          <p:spPr>
            <a:xfrm rot="16200000" flipH="1">
              <a:off x="5154067" y="3763700"/>
              <a:ext cx="642268" cy="2319000"/>
            </a:xfrm>
            <a:prstGeom prst="curvedConnector3">
              <a:avLst>
                <a:gd name="adj1" fmla="val 135593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37B9BC-506E-4C17-B554-6AC263A8101C}"/>
              </a:ext>
            </a:extLst>
          </p:cNvPr>
          <p:cNvCxnSpPr>
            <a:cxnSpLocks/>
          </p:cNvCxnSpPr>
          <p:nvPr/>
        </p:nvCxnSpPr>
        <p:spPr>
          <a:xfrm flipH="1">
            <a:off x="7059172" y="3043278"/>
            <a:ext cx="482126" cy="10642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BBDA67-944B-4A77-9685-2729D78419E3}"/>
              </a:ext>
            </a:extLst>
          </p:cNvPr>
          <p:cNvCxnSpPr>
            <a:cxnSpLocks/>
          </p:cNvCxnSpPr>
          <p:nvPr/>
        </p:nvCxnSpPr>
        <p:spPr>
          <a:xfrm flipV="1">
            <a:off x="8211981" y="3546640"/>
            <a:ext cx="480600" cy="4525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14BB6-3591-4378-BB9F-A8A43718B7C2}"/>
              </a:ext>
            </a:extLst>
          </p:cNvPr>
          <p:cNvCxnSpPr>
            <a:cxnSpLocks/>
          </p:cNvCxnSpPr>
          <p:nvPr/>
        </p:nvCxnSpPr>
        <p:spPr>
          <a:xfrm flipV="1">
            <a:off x="9426665" y="4234538"/>
            <a:ext cx="422168" cy="53534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5710E3C-9589-452B-80FC-C8D8B3006A8A}"/>
              </a:ext>
            </a:extLst>
          </p:cNvPr>
          <p:cNvSpPr txBox="1"/>
          <p:nvPr/>
        </p:nvSpPr>
        <p:spPr>
          <a:xfrm>
            <a:off x="7313978" y="3429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B5859A-C0F9-421D-92F0-93BB212BC669}"/>
              </a:ext>
            </a:extLst>
          </p:cNvPr>
          <p:cNvSpPr txBox="1"/>
          <p:nvPr/>
        </p:nvSpPr>
        <p:spPr>
          <a:xfrm>
            <a:off x="7658371" y="44131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1EBF79-4301-4B5E-B9E5-463D37A9901C}"/>
              </a:ext>
            </a:extLst>
          </p:cNvPr>
          <p:cNvSpPr txBox="1"/>
          <p:nvPr/>
        </p:nvSpPr>
        <p:spPr>
          <a:xfrm>
            <a:off x="7789176" y="50267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AD67EC-A359-4059-A238-73DD2F1A7FBA}"/>
              </a:ext>
            </a:extLst>
          </p:cNvPr>
          <p:cNvSpPr txBox="1"/>
          <p:nvPr/>
        </p:nvSpPr>
        <p:spPr>
          <a:xfrm>
            <a:off x="8524770" y="44844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CCC6C1-1645-47AE-83AC-6E4BC0A99EBB}"/>
              </a:ext>
            </a:extLst>
          </p:cNvPr>
          <p:cNvSpPr txBox="1"/>
          <p:nvPr/>
        </p:nvSpPr>
        <p:spPr>
          <a:xfrm>
            <a:off x="8490479" y="369822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63210D-27AF-4A14-8B85-E60B27B55EEF}"/>
              </a:ext>
            </a:extLst>
          </p:cNvPr>
          <p:cNvSpPr txBox="1"/>
          <p:nvPr/>
        </p:nvSpPr>
        <p:spPr>
          <a:xfrm>
            <a:off x="9645760" y="4371697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EC2F51-2A96-4F86-8B2F-FA56ABF6272F}"/>
              </a:ext>
            </a:extLst>
          </p:cNvPr>
          <p:cNvSpPr txBox="1"/>
          <p:nvPr/>
        </p:nvSpPr>
        <p:spPr>
          <a:xfrm>
            <a:off x="9091880" y="3212831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12082-E9E6-4585-883D-37F407BA4FE8}"/>
              </a:ext>
            </a:extLst>
          </p:cNvPr>
          <p:cNvSpPr txBox="1"/>
          <p:nvPr/>
        </p:nvSpPr>
        <p:spPr>
          <a:xfrm>
            <a:off x="8143401" y="2732892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1B017-F48A-491B-A2FB-4BE0D11C2A3F}"/>
              </a:ext>
            </a:extLst>
          </p:cNvPr>
          <p:cNvSpPr txBox="1"/>
          <p:nvPr/>
        </p:nvSpPr>
        <p:spPr>
          <a:xfrm>
            <a:off x="9188395" y="2530346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291425-1255-4676-80CF-9B6117278435}"/>
                  </a:ext>
                </a:extLst>
              </p:cNvPr>
              <p:cNvSpPr txBox="1"/>
              <p:nvPr/>
            </p:nvSpPr>
            <p:spPr>
              <a:xfrm>
                <a:off x="6096000" y="5780791"/>
                <a:ext cx="5373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=1−0.95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291425-1255-4676-80CF-9B611727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80791"/>
                <a:ext cx="5373266" cy="276999"/>
              </a:xfrm>
              <a:prstGeom prst="rect">
                <a:avLst/>
              </a:prstGeom>
              <a:blipFill>
                <a:blip r:embed="rId3"/>
                <a:stretch>
                  <a:fillRect l="-681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61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E499-CAE4-4503-8388-0541B107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for Multiple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31A5D-8767-40F5-9EF5-3B5BF70F5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Bonferroni correction for multiple comparisons.</a:t>
                </a:r>
              </a:p>
              <a:p>
                <a:pPr lvl="1"/>
                <a:r>
                  <a:rPr lang="en-US" dirty="0"/>
                  <a:t>Divide the Type 1 error rate by the total number of comparisons,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=0.0056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Thus, across all of the comparisons you run, the total Type 1 error rate stays the same.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Bonferroni correction is very conservative and will be most appropriate with the cost of a Type 1 error is high and there are a low-to-moderate number of tests.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31A5D-8767-40F5-9EF5-3B5BF70F5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856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A91D-1AA9-499D-8542-D0AB8822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1EC7E-6D50-429E-A9C5-EEBE9F4B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FF200-063D-46FA-8C30-9984E639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3296"/>
            <a:ext cx="5486400" cy="3226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5E4D90-41F8-4667-B41F-7ED65840D7FC}"/>
              </a:ext>
            </a:extLst>
          </p:cNvPr>
          <p:cNvSpPr txBox="1"/>
          <p:nvPr/>
        </p:nvSpPr>
        <p:spPr>
          <a:xfrm>
            <a:off x="6096000" y="209692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Effects Tests (9 tests)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11E1EF-7D56-4E15-B587-C8AB55E0584E}"/>
              </a:ext>
            </a:extLst>
          </p:cNvPr>
          <p:cNvSpPr/>
          <p:nvPr/>
        </p:nvSpPr>
        <p:spPr>
          <a:xfrm>
            <a:off x="7521211" y="2926205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BBF91-B1DD-470F-8414-AEBA58327DC6}"/>
              </a:ext>
            </a:extLst>
          </p:cNvPr>
          <p:cNvSpPr/>
          <p:nvPr/>
        </p:nvSpPr>
        <p:spPr>
          <a:xfrm>
            <a:off x="8672494" y="3429567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965655-E105-460A-9F36-D79615E618CE}"/>
              </a:ext>
            </a:extLst>
          </p:cNvPr>
          <p:cNvSpPr/>
          <p:nvPr/>
        </p:nvSpPr>
        <p:spPr>
          <a:xfrm>
            <a:off x="9828746" y="4117465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D44EF2-6D16-438F-989A-9B5A5D5BB9E8}"/>
              </a:ext>
            </a:extLst>
          </p:cNvPr>
          <p:cNvSpPr/>
          <p:nvPr/>
        </p:nvSpPr>
        <p:spPr>
          <a:xfrm>
            <a:off x="6990592" y="4107526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9C08F5-0D35-4EC6-8A99-E91EAEFF11A9}"/>
              </a:ext>
            </a:extLst>
          </p:cNvPr>
          <p:cNvSpPr/>
          <p:nvPr/>
        </p:nvSpPr>
        <p:spPr>
          <a:xfrm>
            <a:off x="8143401" y="3999190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B967A7-3101-453F-8835-B75E5F2AE0B2}"/>
              </a:ext>
            </a:extLst>
          </p:cNvPr>
          <p:cNvSpPr/>
          <p:nvPr/>
        </p:nvSpPr>
        <p:spPr>
          <a:xfrm>
            <a:off x="9309592" y="4749794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EA4CF-7DC7-49C1-BC55-1886CCE38CBF}"/>
              </a:ext>
            </a:extLst>
          </p:cNvPr>
          <p:cNvGrpSpPr/>
          <p:nvPr/>
        </p:nvGrpSpPr>
        <p:grpSpPr>
          <a:xfrm>
            <a:off x="6990592" y="2926205"/>
            <a:ext cx="2975314" cy="1960749"/>
            <a:chOff x="4247121" y="3283585"/>
            <a:chExt cx="2975314" cy="19607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CD5498-1F93-4EF7-842A-151CD4300462}"/>
                </a:ext>
              </a:extLst>
            </p:cNvPr>
            <p:cNvSpPr/>
            <p:nvPr/>
          </p:nvSpPr>
          <p:spPr>
            <a:xfrm>
              <a:off x="4777740" y="328358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81F4B-92F1-4D51-A0FF-C199332760E7}"/>
                </a:ext>
              </a:extLst>
            </p:cNvPr>
            <p:cNvSpPr/>
            <p:nvPr/>
          </p:nvSpPr>
          <p:spPr>
            <a:xfrm>
              <a:off x="5929023" y="3786947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50580A-FCBB-4935-9F99-B682CC45E2F9}"/>
                </a:ext>
              </a:extLst>
            </p:cNvPr>
            <p:cNvSpPr/>
            <p:nvPr/>
          </p:nvSpPr>
          <p:spPr>
            <a:xfrm>
              <a:off x="7085275" y="447484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7B640B-14C0-4574-98C8-7D2F2D8D6FD2}"/>
                </a:ext>
              </a:extLst>
            </p:cNvPr>
            <p:cNvSpPr/>
            <p:nvPr/>
          </p:nvSpPr>
          <p:spPr>
            <a:xfrm>
              <a:off x="4247121" y="4464906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E879E91-FB76-4088-9D0B-8174D8539628}"/>
                </a:ext>
              </a:extLst>
            </p:cNvPr>
            <p:cNvSpPr/>
            <p:nvPr/>
          </p:nvSpPr>
          <p:spPr>
            <a:xfrm>
              <a:off x="5399930" y="4356570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AE77C3-FDEB-4ADB-92C7-814ABE921051}"/>
                </a:ext>
              </a:extLst>
            </p:cNvPr>
            <p:cNvSpPr/>
            <p:nvPr/>
          </p:nvSpPr>
          <p:spPr>
            <a:xfrm>
              <a:off x="6566121" y="5107174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BF1275B7-C254-431A-BF10-A40BAB136112}"/>
                </a:ext>
              </a:extLst>
            </p:cNvPr>
            <p:cNvCxnSpPr>
              <a:cxnSpLocks/>
              <a:stCxn id="15" idx="0"/>
              <a:endCxn id="16" idx="0"/>
            </p:cNvCxnSpPr>
            <p:nvPr/>
          </p:nvCxnSpPr>
          <p:spPr>
            <a:xfrm rot="16200000" flipH="1">
              <a:off x="5170280" y="2959625"/>
              <a:ext cx="503362" cy="1151283"/>
            </a:xfrm>
            <a:prstGeom prst="curvedConnector3">
              <a:avLst>
                <a:gd name="adj1" fmla="val -45415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EA1903A1-ECBB-44F4-B163-4C4F29612292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 rot="16200000" flipH="1">
              <a:off x="6231780" y="3552770"/>
              <a:ext cx="687898" cy="1156252"/>
            </a:xfrm>
            <a:prstGeom prst="curvedConnector3">
              <a:avLst>
                <a:gd name="adj1" fmla="val -33232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23E1F046-0050-4C5B-9730-7BA7FA60FBBB}"/>
                </a:ext>
              </a:extLst>
            </p:cNvPr>
            <p:cNvCxnSpPr>
              <a:cxnSpLocks/>
              <a:stCxn id="15" idx="0"/>
              <a:endCxn id="17" idx="0"/>
            </p:cNvCxnSpPr>
            <p:nvPr/>
          </p:nvCxnSpPr>
          <p:spPr>
            <a:xfrm rot="16200000" flipH="1">
              <a:off x="5404457" y="2725448"/>
              <a:ext cx="1191260" cy="2307535"/>
            </a:xfrm>
            <a:prstGeom prst="curvedConnector3">
              <a:avLst>
                <a:gd name="adj1" fmla="val -2478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3328BDCA-5598-4C4A-9E62-E80A4FC0943B}"/>
                </a:ext>
              </a:extLst>
            </p:cNvPr>
            <p:cNvCxnSpPr>
              <a:cxnSpLocks/>
              <a:stCxn id="18" idx="4"/>
              <a:endCxn id="19" idx="4"/>
            </p:cNvCxnSpPr>
            <p:nvPr/>
          </p:nvCxnSpPr>
          <p:spPr>
            <a:xfrm rot="5400000" flipH="1" flipV="1">
              <a:off x="4837937" y="3971493"/>
              <a:ext cx="108336" cy="1152809"/>
            </a:xfrm>
            <a:prstGeom prst="curvedConnector3">
              <a:avLst>
                <a:gd name="adj1" fmla="val -211010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6E23B3D-EDE6-44C4-84EF-C69E17F39450}"/>
                </a:ext>
              </a:extLst>
            </p:cNvPr>
            <p:cNvCxnSpPr>
              <a:cxnSpLocks/>
              <a:stCxn id="19" idx="4"/>
              <a:endCxn id="20" idx="4"/>
            </p:cNvCxnSpPr>
            <p:nvPr/>
          </p:nvCxnSpPr>
          <p:spPr>
            <a:xfrm rot="16200000" flipH="1">
              <a:off x="5676303" y="4285936"/>
              <a:ext cx="750604" cy="1166191"/>
            </a:xfrm>
            <a:prstGeom prst="curvedConnector3">
              <a:avLst>
                <a:gd name="adj1" fmla="val 10253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D2E1871-AC58-49C0-94AA-F80C770406F0}"/>
                </a:ext>
              </a:extLst>
            </p:cNvPr>
            <p:cNvCxnSpPr>
              <a:cxnSpLocks/>
              <a:stCxn id="18" idx="4"/>
              <a:endCxn id="20" idx="4"/>
            </p:cNvCxnSpPr>
            <p:nvPr/>
          </p:nvCxnSpPr>
          <p:spPr>
            <a:xfrm rot="16200000" flipH="1">
              <a:off x="5154067" y="3763700"/>
              <a:ext cx="642268" cy="2319000"/>
            </a:xfrm>
            <a:prstGeom prst="curvedConnector3">
              <a:avLst>
                <a:gd name="adj1" fmla="val 135593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37B9BC-506E-4C17-B554-6AC263A8101C}"/>
              </a:ext>
            </a:extLst>
          </p:cNvPr>
          <p:cNvCxnSpPr>
            <a:cxnSpLocks/>
          </p:cNvCxnSpPr>
          <p:nvPr/>
        </p:nvCxnSpPr>
        <p:spPr>
          <a:xfrm flipH="1">
            <a:off x="7059172" y="3043278"/>
            <a:ext cx="482126" cy="10642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BBDA67-944B-4A77-9685-2729D78419E3}"/>
              </a:ext>
            </a:extLst>
          </p:cNvPr>
          <p:cNvCxnSpPr>
            <a:cxnSpLocks/>
          </p:cNvCxnSpPr>
          <p:nvPr/>
        </p:nvCxnSpPr>
        <p:spPr>
          <a:xfrm flipV="1">
            <a:off x="8211981" y="3546640"/>
            <a:ext cx="480600" cy="4525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14BB6-3591-4378-BB9F-A8A43718B7C2}"/>
              </a:ext>
            </a:extLst>
          </p:cNvPr>
          <p:cNvCxnSpPr>
            <a:cxnSpLocks/>
          </p:cNvCxnSpPr>
          <p:nvPr/>
        </p:nvCxnSpPr>
        <p:spPr>
          <a:xfrm flipV="1">
            <a:off x="9426665" y="4234538"/>
            <a:ext cx="422168" cy="53534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5710E3C-9589-452B-80FC-C8D8B3006A8A}"/>
              </a:ext>
            </a:extLst>
          </p:cNvPr>
          <p:cNvSpPr txBox="1"/>
          <p:nvPr/>
        </p:nvSpPr>
        <p:spPr>
          <a:xfrm>
            <a:off x="7313978" y="3429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B5859A-C0F9-421D-92F0-93BB212BC669}"/>
              </a:ext>
            </a:extLst>
          </p:cNvPr>
          <p:cNvSpPr txBox="1"/>
          <p:nvPr/>
        </p:nvSpPr>
        <p:spPr>
          <a:xfrm>
            <a:off x="7658371" y="44131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1EBF79-4301-4B5E-B9E5-463D37A9901C}"/>
              </a:ext>
            </a:extLst>
          </p:cNvPr>
          <p:cNvSpPr txBox="1"/>
          <p:nvPr/>
        </p:nvSpPr>
        <p:spPr>
          <a:xfrm>
            <a:off x="7789176" y="50267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AD67EC-A359-4059-A238-73DD2F1A7FBA}"/>
              </a:ext>
            </a:extLst>
          </p:cNvPr>
          <p:cNvSpPr txBox="1"/>
          <p:nvPr/>
        </p:nvSpPr>
        <p:spPr>
          <a:xfrm>
            <a:off x="8524770" y="44844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CCC6C1-1645-47AE-83AC-6E4BC0A99EBB}"/>
              </a:ext>
            </a:extLst>
          </p:cNvPr>
          <p:cNvSpPr txBox="1"/>
          <p:nvPr/>
        </p:nvSpPr>
        <p:spPr>
          <a:xfrm>
            <a:off x="8490479" y="369822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63210D-27AF-4A14-8B85-E60B27B55EEF}"/>
              </a:ext>
            </a:extLst>
          </p:cNvPr>
          <p:cNvSpPr txBox="1"/>
          <p:nvPr/>
        </p:nvSpPr>
        <p:spPr>
          <a:xfrm>
            <a:off x="9645760" y="4371697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EC2F51-2A96-4F86-8B2F-FA56ABF6272F}"/>
              </a:ext>
            </a:extLst>
          </p:cNvPr>
          <p:cNvSpPr txBox="1"/>
          <p:nvPr/>
        </p:nvSpPr>
        <p:spPr>
          <a:xfrm>
            <a:off x="9091880" y="3212831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12082-E9E6-4585-883D-37F407BA4FE8}"/>
              </a:ext>
            </a:extLst>
          </p:cNvPr>
          <p:cNvSpPr txBox="1"/>
          <p:nvPr/>
        </p:nvSpPr>
        <p:spPr>
          <a:xfrm>
            <a:off x="8143401" y="2732892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1B017-F48A-491B-A2FB-4BE0D11C2A3F}"/>
              </a:ext>
            </a:extLst>
          </p:cNvPr>
          <p:cNvSpPr txBox="1"/>
          <p:nvPr/>
        </p:nvSpPr>
        <p:spPr>
          <a:xfrm>
            <a:off x="9188395" y="2530346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9529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E499-CAE4-4503-8388-0541B107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for Multiple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31A5D-8767-40F5-9EF5-3B5BF70F5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Bonferroni correction for multiple comparisons.</a:t>
                </a:r>
              </a:p>
              <a:p>
                <a:pPr lvl="1"/>
                <a:r>
                  <a:rPr lang="en-US" dirty="0"/>
                  <a:t>Divide the Type 1 error rate by the total number of comparisons,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=0.0056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Thus, across all of the comparisons you run, the total Type 1 error rate stays the same.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Bonferroni correction is very conservative and will be most appropriate with the cost of a Type 1 error is high and there are a low-to-moderate number of tests.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31A5D-8767-40F5-9EF5-3B5BF70F5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856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A91D-1AA9-499D-8542-D0AB8822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1EC7E-6D50-429E-A9C5-EEBE9F4B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FF200-063D-46FA-8C30-9984E639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3296"/>
            <a:ext cx="5486400" cy="3226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5E4D90-41F8-4667-B41F-7ED65840D7FC}"/>
              </a:ext>
            </a:extLst>
          </p:cNvPr>
          <p:cNvSpPr txBox="1"/>
          <p:nvPr/>
        </p:nvSpPr>
        <p:spPr>
          <a:xfrm>
            <a:off x="6096000" y="209692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Effects Tests (9 tests)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11E1EF-7D56-4E15-B587-C8AB55E0584E}"/>
              </a:ext>
            </a:extLst>
          </p:cNvPr>
          <p:cNvSpPr/>
          <p:nvPr/>
        </p:nvSpPr>
        <p:spPr>
          <a:xfrm>
            <a:off x="7521211" y="2926205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BBF91-B1DD-470F-8414-AEBA58327DC6}"/>
              </a:ext>
            </a:extLst>
          </p:cNvPr>
          <p:cNvSpPr/>
          <p:nvPr/>
        </p:nvSpPr>
        <p:spPr>
          <a:xfrm>
            <a:off x="8672494" y="3429567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965655-E105-460A-9F36-D79615E618CE}"/>
              </a:ext>
            </a:extLst>
          </p:cNvPr>
          <p:cNvSpPr/>
          <p:nvPr/>
        </p:nvSpPr>
        <p:spPr>
          <a:xfrm>
            <a:off x="9828746" y="4117465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D44EF2-6D16-438F-989A-9B5A5D5BB9E8}"/>
              </a:ext>
            </a:extLst>
          </p:cNvPr>
          <p:cNvSpPr/>
          <p:nvPr/>
        </p:nvSpPr>
        <p:spPr>
          <a:xfrm>
            <a:off x="6990592" y="4107526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9C08F5-0D35-4EC6-8A99-E91EAEFF11A9}"/>
              </a:ext>
            </a:extLst>
          </p:cNvPr>
          <p:cNvSpPr/>
          <p:nvPr/>
        </p:nvSpPr>
        <p:spPr>
          <a:xfrm>
            <a:off x="8143401" y="3999190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B967A7-3101-453F-8835-B75E5F2AE0B2}"/>
              </a:ext>
            </a:extLst>
          </p:cNvPr>
          <p:cNvSpPr/>
          <p:nvPr/>
        </p:nvSpPr>
        <p:spPr>
          <a:xfrm>
            <a:off x="9309592" y="4749794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EA4CF-7DC7-49C1-BC55-1886CCE38CBF}"/>
              </a:ext>
            </a:extLst>
          </p:cNvPr>
          <p:cNvGrpSpPr/>
          <p:nvPr/>
        </p:nvGrpSpPr>
        <p:grpSpPr>
          <a:xfrm>
            <a:off x="6990592" y="2926205"/>
            <a:ext cx="2975314" cy="1960749"/>
            <a:chOff x="4247121" y="3283585"/>
            <a:chExt cx="2975314" cy="19607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CD5498-1F93-4EF7-842A-151CD4300462}"/>
                </a:ext>
              </a:extLst>
            </p:cNvPr>
            <p:cNvSpPr/>
            <p:nvPr/>
          </p:nvSpPr>
          <p:spPr>
            <a:xfrm>
              <a:off x="4777740" y="328358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81F4B-92F1-4D51-A0FF-C199332760E7}"/>
                </a:ext>
              </a:extLst>
            </p:cNvPr>
            <p:cNvSpPr/>
            <p:nvPr/>
          </p:nvSpPr>
          <p:spPr>
            <a:xfrm>
              <a:off x="5929023" y="3786947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50580A-FCBB-4935-9F99-B682CC45E2F9}"/>
                </a:ext>
              </a:extLst>
            </p:cNvPr>
            <p:cNvSpPr/>
            <p:nvPr/>
          </p:nvSpPr>
          <p:spPr>
            <a:xfrm>
              <a:off x="7085275" y="4474845"/>
              <a:ext cx="137160" cy="13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7B640B-14C0-4574-98C8-7D2F2D8D6FD2}"/>
                </a:ext>
              </a:extLst>
            </p:cNvPr>
            <p:cNvSpPr/>
            <p:nvPr/>
          </p:nvSpPr>
          <p:spPr>
            <a:xfrm>
              <a:off x="4247121" y="4464906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E879E91-FB76-4088-9D0B-8174D8539628}"/>
                </a:ext>
              </a:extLst>
            </p:cNvPr>
            <p:cNvSpPr/>
            <p:nvPr/>
          </p:nvSpPr>
          <p:spPr>
            <a:xfrm>
              <a:off x="5399930" y="4356570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AE77C3-FDEB-4ADB-92C7-814ABE921051}"/>
                </a:ext>
              </a:extLst>
            </p:cNvPr>
            <p:cNvSpPr/>
            <p:nvPr/>
          </p:nvSpPr>
          <p:spPr>
            <a:xfrm>
              <a:off x="6566121" y="5107174"/>
              <a:ext cx="137160" cy="1371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BF1275B7-C254-431A-BF10-A40BAB136112}"/>
                </a:ext>
              </a:extLst>
            </p:cNvPr>
            <p:cNvCxnSpPr>
              <a:cxnSpLocks/>
              <a:stCxn id="15" idx="0"/>
              <a:endCxn id="16" idx="0"/>
            </p:cNvCxnSpPr>
            <p:nvPr/>
          </p:nvCxnSpPr>
          <p:spPr>
            <a:xfrm rot="16200000" flipH="1">
              <a:off x="5170280" y="2959625"/>
              <a:ext cx="503362" cy="1151283"/>
            </a:xfrm>
            <a:prstGeom prst="curvedConnector3">
              <a:avLst>
                <a:gd name="adj1" fmla="val -45415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EA1903A1-ECBB-44F4-B163-4C4F29612292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 rot="16200000" flipH="1">
              <a:off x="6231780" y="3552770"/>
              <a:ext cx="687898" cy="1156252"/>
            </a:xfrm>
            <a:prstGeom prst="curvedConnector3">
              <a:avLst>
                <a:gd name="adj1" fmla="val -33232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23E1F046-0050-4C5B-9730-7BA7FA60FBBB}"/>
                </a:ext>
              </a:extLst>
            </p:cNvPr>
            <p:cNvCxnSpPr>
              <a:cxnSpLocks/>
              <a:stCxn id="15" idx="0"/>
              <a:endCxn id="17" idx="0"/>
            </p:cNvCxnSpPr>
            <p:nvPr/>
          </p:nvCxnSpPr>
          <p:spPr>
            <a:xfrm rot="16200000" flipH="1">
              <a:off x="5404457" y="2725448"/>
              <a:ext cx="1191260" cy="2307535"/>
            </a:xfrm>
            <a:prstGeom prst="curvedConnector3">
              <a:avLst>
                <a:gd name="adj1" fmla="val -2478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3328BDCA-5598-4C4A-9E62-E80A4FC0943B}"/>
                </a:ext>
              </a:extLst>
            </p:cNvPr>
            <p:cNvCxnSpPr>
              <a:cxnSpLocks/>
              <a:stCxn id="18" idx="4"/>
              <a:endCxn id="19" idx="4"/>
            </p:cNvCxnSpPr>
            <p:nvPr/>
          </p:nvCxnSpPr>
          <p:spPr>
            <a:xfrm rot="5400000" flipH="1" flipV="1">
              <a:off x="4837937" y="3971493"/>
              <a:ext cx="108336" cy="1152809"/>
            </a:xfrm>
            <a:prstGeom prst="curvedConnector3">
              <a:avLst>
                <a:gd name="adj1" fmla="val -211010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6E23B3D-EDE6-44C4-84EF-C69E17F39450}"/>
                </a:ext>
              </a:extLst>
            </p:cNvPr>
            <p:cNvCxnSpPr>
              <a:cxnSpLocks/>
              <a:stCxn id="19" idx="4"/>
              <a:endCxn id="20" idx="4"/>
            </p:cNvCxnSpPr>
            <p:nvPr/>
          </p:nvCxnSpPr>
          <p:spPr>
            <a:xfrm rot="16200000" flipH="1">
              <a:off x="5676303" y="4285936"/>
              <a:ext cx="750604" cy="1166191"/>
            </a:xfrm>
            <a:prstGeom prst="curvedConnector3">
              <a:avLst>
                <a:gd name="adj1" fmla="val 102537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D2E1871-AC58-49C0-94AA-F80C770406F0}"/>
                </a:ext>
              </a:extLst>
            </p:cNvPr>
            <p:cNvCxnSpPr>
              <a:cxnSpLocks/>
              <a:stCxn id="18" idx="4"/>
              <a:endCxn id="20" idx="4"/>
            </p:cNvCxnSpPr>
            <p:nvPr/>
          </p:nvCxnSpPr>
          <p:spPr>
            <a:xfrm rot="16200000" flipH="1">
              <a:off x="5154067" y="3763700"/>
              <a:ext cx="642268" cy="2319000"/>
            </a:xfrm>
            <a:prstGeom prst="curvedConnector3">
              <a:avLst>
                <a:gd name="adj1" fmla="val 135593"/>
              </a:avLst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37B9BC-506E-4C17-B554-6AC263A8101C}"/>
              </a:ext>
            </a:extLst>
          </p:cNvPr>
          <p:cNvCxnSpPr>
            <a:cxnSpLocks/>
          </p:cNvCxnSpPr>
          <p:nvPr/>
        </p:nvCxnSpPr>
        <p:spPr>
          <a:xfrm flipH="1">
            <a:off x="7059172" y="3043278"/>
            <a:ext cx="482126" cy="10642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BBDA67-944B-4A77-9685-2729D78419E3}"/>
              </a:ext>
            </a:extLst>
          </p:cNvPr>
          <p:cNvCxnSpPr>
            <a:cxnSpLocks/>
          </p:cNvCxnSpPr>
          <p:nvPr/>
        </p:nvCxnSpPr>
        <p:spPr>
          <a:xfrm flipV="1">
            <a:off x="8211981" y="3546640"/>
            <a:ext cx="480600" cy="4525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14BB6-3591-4378-BB9F-A8A43718B7C2}"/>
              </a:ext>
            </a:extLst>
          </p:cNvPr>
          <p:cNvCxnSpPr>
            <a:cxnSpLocks/>
          </p:cNvCxnSpPr>
          <p:nvPr/>
        </p:nvCxnSpPr>
        <p:spPr>
          <a:xfrm flipV="1">
            <a:off x="9426665" y="4234538"/>
            <a:ext cx="422168" cy="53534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5710E3C-9589-452B-80FC-C8D8B3006A8A}"/>
              </a:ext>
            </a:extLst>
          </p:cNvPr>
          <p:cNvSpPr txBox="1"/>
          <p:nvPr/>
        </p:nvSpPr>
        <p:spPr>
          <a:xfrm>
            <a:off x="7313978" y="3429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B5859A-C0F9-421D-92F0-93BB212BC669}"/>
              </a:ext>
            </a:extLst>
          </p:cNvPr>
          <p:cNvSpPr txBox="1"/>
          <p:nvPr/>
        </p:nvSpPr>
        <p:spPr>
          <a:xfrm>
            <a:off x="7658371" y="44131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1EBF79-4301-4B5E-B9E5-463D37A9901C}"/>
              </a:ext>
            </a:extLst>
          </p:cNvPr>
          <p:cNvSpPr txBox="1"/>
          <p:nvPr/>
        </p:nvSpPr>
        <p:spPr>
          <a:xfrm>
            <a:off x="7789176" y="50267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AD67EC-A359-4059-A238-73DD2F1A7FBA}"/>
              </a:ext>
            </a:extLst>
          </p:cNvPr>
          <p:cNvSpPr txBox="1"/>
          <p:nvPr/>
        </p:nvSpPr>
        <p:spPr>
          <a:xfrm>
            <a:off x="8524770" y="44844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CCC6C1-1645-47AE-83AC-6E4BC0A99EBB}"/>
              </a:ext>
            </a:extLst>
          </p:cNvPr>
          <p:cNvSpPr txBox="1"/>
          <p:nvPr/>
        </p:nvSpPr>
        <p:spPr>
          <a:xfrm>
            <a:off x="8490479" y="369822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63210D-27AF-4A14-8B85-E60B27B55EEF}"/>
              </a:ext>
            </a:extLst>
          </p:cNvPr>
          <p:cNvSpPr txBox="1"/>
          <p:nvPr/>
        </p:nvSpPr>
        <p:spPr>
          <a:xfrm>
            <a:off x="9645760" y="4371697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EC2F51-2A96-4F86-8B2F-FA56ABF6272F}"/>
              </a:ext>
            </a:extLst>
          </p:cNvPr>
          <p:cNvSpPr txBox="1"/>
          <p:nvPr/>
        </p:nvSpPr>
        <p:spPr>
          <a:xfrm>
            <a:off x="9091880" y="3212831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12082-E9E6-4585-883D-37F407BA4FE8}"/>
              </a:ext>
            </a:extLst>
          </p:cNvPr>
          <p:cNvSpPr txBox="1"/>
          <p:nvPr/>
        </p:nvSpPr>
        <p:spPr>
          <a:xfrm>
            <a:off x="8143401" y="2732892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1B017-F48A-491B-A2FB-4BE0D11C2A3F}"/>
              </a:ext>
            </a:extLst>
          </p:cNvPr>
          <p:cNvSpPr txBox="1"/>
          <p:nvPr/>
        </p:nvSpPr>
        <p:spPr>
          <a:xfrm>
            <a:off x="9188395" y="2530346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030BC0-FEF7-42F4-B1AC-3788DCDADB5C}"/>
                  </a:ext>
                </a:extLst>
              </p:cNvPr>
              <p:cNvSpPr txBox="1"/>
              <p:nvPr/>
            </p:nvSpPr>
            <p:spPr>
              <a:xfrm>
                <a:off x="2219325" y="6149551"/>
                <a:ext cx="85307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Note that some stats programs adjust the p-value,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, rather than the alpha level. Mathematically these are equivalent adjustments.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030BC0-FEF7-42F4-B1AC-3788DCDAD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325" y="6149551"/>
                <a:ext cx="8530794" cy="646331"/>
              </a:xfrm>
              <a:prstGeom prst="rect">
                <a:avLst/>
              </a:prstGeom>
              <a:blipFill>
                <a:blip r:embed="rId4"/>
                <a:stretch>
                  <a:fillRect l="-572" t="-5660" r="-28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60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E499-CAE4-4503-8388-0541B107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for 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1A5D-8767-40F5-9EF5-3B5BF70F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adjust the </a:t>
            </a:r>
            <a:r>
              <a:rPr lang="el-GR" dirty="0"/>
              <a:t>α</a:t>
            </a:r>
            <a:r>
              <a:rPr lang="en-US" dirty="0"/>
              <a:t> level for each post-hoc test in order to control the Type 1 error rate overall.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No Correction (very liberal)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Bonferroni Correction (very conservative)</a:t>
            </a:r>
          </a:p>
          <a:p>
            <a:pPr lvl="2"/>
            <a:r>
              <a:rPr lang="en-US" dirty="0">
                <a:solidFill>
                  <a:schemeClr val="accent3"/>
                </a:solidFill>
              </a:rPr>
              <a:t>There are also many corrections in between:</a:t>
            </a:r>
          </a:p>
          <a:p>
            <a:pPr lvl="3"/>
            <a:r>
              <a:rPr lang="en-US" dirty="0"/>
              <a:t>Tukey’s HSD, Holm, </a:t>
            </a:r>
            <a:r>
              <a:rPr lang="en-US" dirty="0" err="1"/>
              <a:t>Sidak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The best adjustment to use depends on the number of tests you are going run and the relative cost of Type 1 and Type 2 errors. 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However, </a:t>
            </a:r>
            <a:r>
              <a:rPr lang="en-US" b="1" u="sng" dirty="0"/>
              <a:t>you should commit to your plan in advance</a:t>
            </a:r>
            <a:r>
              <a:rPr lang="en-US" dirty="0"/>
              <a:t>, not make a decision after the fact based on what returns statistically significant results!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A91D-1AA9-499D-8542-D0AB8822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1EC7E-6D50-429E-A9C5-EEBE9F4B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x 3 Factorial ANOVA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4B4E-CEF0-4743-8E48-2735978E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888" y="1825625"/>
            <a:ext cx="4803912" cy="4351338"/>
          </a:xfrm>
        </p:spPr>
        <p:txBody>
          <a:bodyPr/>
          <a:lstStyle/>
          <a:p>
            <a:r>
              <a:rPr lang="en-US" dirty="0"/>
              <a:t>Hypothetical test of the combined effects of psychotherapy and pharmaceutical treatment on depressive symptoms.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142"/>
            <a:ext cx="5486400" cy="32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x 3 Factorial ANOVA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142"/>
            <a:ext cx="5486400" cy="322630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FF2008-11FD-4FF1-8806-994DF4794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10690"/>
              </p:ext>
            </p:extLst>
          </p:nvPr>
        </p:nvGraphicFramePr>
        <p:xfrm>
          <a:off x="6633100" y="2042027"/>
          <a:ext cx="4842620" cy="3918534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val="607907605"/>
                    </a:ext>
                  </a:extLst>
                </a:gridCol>
                <a:gridCol w="1009310">
                  <a:extLst>
                    <a:ext uri="{9D8B030D-6E8A-4147-A177-3AD203B41FA5}">
                      <a16:colId xmlns:a16="http://schemas.microsoft.com/office/drawing/2014/main" val="3597809170"/>
                    </a:ext>
                  </a:extLst>
                </a:gridCol>
                <a:gridCol w="403724">
                  <a:extLst>
                    <a:ext uri="{9D8B030D-6E8A-4147-A177-3AD203B41FA5}">
                      <a16:colId xmlns:a16="http://schemas.microsoft.com/office/drawing/2014/main" val="3158285010"/>
                    </a:ext>
                  </a:extLst>
                </a:gridCol>
                <a:gridCol w="866819">
                  <a:extLst>
                    <a:ext uri="{9D8B030D-6E8A-4147-A177-3AD203B41FA5}">
                      <a16:colId xmlns:a16="http://schemas.microsoft.com/office/drawing/2014/main" val="685891918"/>
                    </a:ext>
                  </a:extLst>
                </a:gridCol>
                <a:gridCol w="616810">
                  <a:extLst>
                    <a:ext uri="{9D8B030D-6E8A-4147-A177-3AD203B41FA5}">
                      <a16:colId xmlns:a16="http://schemas.microsoft.com/office/drawing/2014/main" val="1129865533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3299949200"/>
                    </a:ext>
                  </a:extLst>
                </a:gridCol>
              </a:tblGrid>
              <a:tr h="224648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ANOVA - Mood</a:t>
                      </a:r>
                      <a:endParaRPr lang="en-US" sz="1400">
                        <a:effectLst/>
                      </a:endParaRPr>
                    </a:p>
                  </a:txBody>
                  <a:tcPr marL="58604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44198"/>
                  </a:ext>
                </a:extLst>
              </a:tr>
              <a:tr h="7520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Sum of Squares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df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Square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928771"/>
                  </a:ext>
                </a:extLst>
              </a:tr>
              <a:tr h="7642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Overall model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960.0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192.00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46.08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612578"/>
                  </a:ext>
                </a:extLst>
              </a:tr>
              <a:tr h="58848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Psychotherapy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450.0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450.00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108.00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22398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Drug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453.0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226.50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54.36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918380"/>
                  </a:ext>
                </a:extLst>
              </a:tr>
              <a:tr h="9034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Psychotherapy ✻ Drug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57.0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28.50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6.84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0.0104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3559"/>
                  </a:ext>
                </a:extLst>
              </a:tr>
              <a:tr h="2344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Residuals</a:t>
                      </a:r>
                    </a:p>
                  </a:txBody>
                  <a:tcPr marL="48837" marR="48837" marT="3662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4.17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498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45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Effect of Therapy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690688"/>
            <a:ext cx="5486400" cy="322630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FF2008-11FD-4FF1-8806-994DF479455D}"/>
              </a:ext>
            </a:extLst>
          </p:cNvPr>
          <p:cNvGraphicFramePr>
            <a:graphicFrameLocks noGrp="1"/>
          </p:cNvGraphicFramePr>
          <p:nvPr/>
        </p:nvGraphicFramePr>
        <p:xfrm>
          <a:off x="6633100" y="2042027"/>
          <a:ext cx="4842620" cy="3918534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val="607907605"/>
                    </a:ext>
                  </a:extLst>
                </a:gridCol>
                <a:gridCol w="1009310">
                  <a:extLst>
                    <a:ext uri="{9D8B030D-6E8A-4147-A177-3AD203B41FA5}">
                      <a16:colId xmlns:a16="http://schemas.microsoft.com/office/drawing/2014/main" val="3597809170"/>
                    </a:ext>
                  </a:extLst>
                </a:gridCol>
                <a:gridCol w="403724">
                  <a:extLst>
                    <a:ext uri="{9D8B030D-6E8A-4147-A177-3AD203B41FA5}">
                      <a16:colId xmlns:a16="http://schemas.microsoft.com/office/drawing/2014/main" val="3158285010"/>
                    </a:ext>
                  </a:extLst>
                </a:gridCol>
                <a:gridCol w="866819">
                  <a:extLst>
                    <a:ext uri="{9D8B030D-6E8A-4147-A177-3AD203B41FA5}">
                      <a16:colId xmlns:a16="http://schemas.microsoft.com/office/drawing/2014/main" val="685891918"/>
                    </a:ext>
                  </a:extLst>
                </a:gridCol>
                <a:gridCol w="616810">
                  <a:extLst>
                    <a:ext uri="{9D8B030D-6E8A-4147-A177-3AD203B41FA5}">
                      <a16:colId xmlns:a16="http://schemas.microsoft.com/office/drawing/2014/main" val="1129865533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3299949200"/>
                    </a:ext>
                  </a:extLst>
                </a:gridCol>
              </a:tblGrid>
              <a:tr h="224648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ANOVA - Mood</a:t>
                      </a:r>
                      <a:endParaRPr lang="en-US" sz="1400">
                        <a:effectLst/>
                      </a:endParaRPr>
                    </a:p>
                  </a:txBody>
                  <a:tcPr marL="58604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44198"/>
                  </a:ext>
                </a:extLst>
              </a:tr>
              <a:tr h="7520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Sum of Squares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df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Square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928771"/>
                  </a:ext>
                </a:extLst>
              </a:tr>
              <a:tr h="7642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Overall model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960.0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192.00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46.08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612578"/>
                  </a:ext>
                </a:extLst>
              </a:tr>
              <a:tr h="58848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Psychotherapy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450.0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450.00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108.00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22398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Drug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453.0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226.50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54.36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918380"/>
                  </a:ext>
                </a:extLst>
              </a:tr>
              <a:tr h="9034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Psychotherapy ✻ Drug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57.0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28.50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6.84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0.0104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3559"/>
                  </a:ext>
                </a:extLst>
              </a:tr>
              <a:tr h="2344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Residuals</a:t>
                      </a:r>
                    </a:p>
                  </a:txBody>
                  <a:tcPr marL="48837" marR="48837" marT="3662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4.17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498971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2F982B1-5236-4E75-BF56-3340BA2AF30B}"/>
              </a:ext>
            </a:extLst>
          </p:cNvPr>
          <p:cNvSpPr/>
          <p:nvPr/>
        </p:nvSpPr>
        <p:spPr>
          <a:xfrm>
            <a:off x="6633100" y="3810000"/>
            <a:ext cx="4842620" cy="589280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F320-EABB-4478-955A-7243543E98D0}"/>
              </a:ext>
            </a:extLst>
          </p:cNvPr>
          <p:cNvSpPr/>
          <p:nvPr/>
        </p:nvSpPr>
        <p:spPr>
          <a:xfrm rot="1712813">
            <a:off x="1640612" y="2448088"/>
            <a:ext cx="3319765" cy="589280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9AF7B-5A07-4E5D-8860-278F8FFA0393}"/>
              </a:ext>
            </a:extLst>
          </p:cNvPr>
          <p:cNvSpPr/>
          <p:nvPr/>
        </p:nvSpPr>
        <p:spPr>
          <a:xfrm rot="1657739">
            <a:off x="1147948" y="3324422"/>
            <a:ext cx="3319765" cy="589280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5D13F-BC63-4167-B42B-92E98450324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944469" y="3001548"/>
            <a:ext cx="215224" cy="3564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4994DB-6353-4D25-80BB-66EBEC8750A7}"/>
              </a:ext>
            </a:extLst>
          </p:cNvPr>
          <p:cNvGrpSpPr/>
          <p:nvPr/>
        </p:nvGrpSpPr>
        <p:grpSpPr>
          <a:xfrm>
            <a:off x="921067" y="2372329"/>
            <a:ext cx="5076825" cy="3657600"/>
            <a:chOff x="921067" y="2685648"/>
            <a:chExt cx="5076825" cy="36576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FD6EF0-7A65-4174-BA06-38B16FFB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067" y="2685648"/>
              <a:ext cx="5076825" cy="3657600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9D847B-8143-4594-86CD-A575BB94C6E1}"/>
                </a:ext>
              </a:extLst>
            </p:cNvPr>
            <p:cNvSpPr/>
            <p:nvPr/>
          </p:nvSpPr>
          <p:spPr>
            <a:xfrm rot="5400000">
              <a:off x="4082185" y="3685951"/>
              <a:ext cx="1193663" cy="578446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7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Effect of Drug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690688"/>
            <a:ext cx="5486400" cy="322630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FF2008-11FD-4FF1-8806-994DF479455D}"/>
              </a:ext>
            </a:extLst>
          </p:cNvPr>
          <p:cNvGraphicFramePr>
            <a:graphicFrameLocks noGrp="1"/>
          </p:cNvGraphicFramePr>
          <p:nvPr/>
        </p:nvGraphicFramePr>
        <p:xfrm>
          <a:off x="6633100" y="2042027"/>
          <a:ext cx="4842620" cy="3918534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val="607907605"/>
                    </a:ext>
                  </a:extLst>
                </a:gridCol>
                <a:gridCol w="1009310">
                  <a:extLst>
                    <a:ext uri="{9D8B030D-6E8A-4147-A177-3AD203B41FA5}">
                      <a16:colId xmlns:a16="http://schemas.microsoft.com/office/drawing/2014/main" val="3597809170"/>
                    </a:ext>
                  </a:extLst>
                </a:gridCol>
                <a:gridCol w="403724">
                  <a:extLst>
                    <a:ext uri="{9D8B030D-6E8A-4147-A177-3AD203B41FA5}">
                      <a16:colId xmlns:a16="http://schemas.microsoft.com/office/drawing/2014/main" val="3158285010"/>
                    </a:ext>
                  </a:extLst>
                </a:gridCol>
                <a:gridCol w="866819">
                  <a:extLst>
                    <a:ext uri="{9D8B030D-6E8A-4147-A177-3AD203B41FA5}">
                      <a16:colId xmlns:a16="http://schemas.microsoft.com/office/drawing/2014/main" val="685891918"/>
                    </a:ext>
                  </a:extLst>
                </a:gridCol>
                <a:gridCol w="616810">
                  <a:extLst>
                    <a:ext uri="{9D8B030D-6E8A-4147-A177-3AD203B41FA5}">
                      <a16:colId xmlns:a16="http://schemas.microsoft.com/office/drawing/2014/main" val="1129865533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3299949200"/>
                    </a:ext>
                  </a:extLst>
                </a:gridCol>
              </a:tblGrid>
              <a:tr h="224648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ANOVA - Mood</a:t>
                      </a:r>
                      <a:endParaRPr lang="en-US" sz="1400">
                        <a:effectLst/>
                      </a:endParaRPr>
                    </a:p>
                  </a:txBody>
                  <a:tcPr marL="58604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44198"/>
                  </a:ext>
                </a:extLst>
              </a:tr>
              <a:tr h="7520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Sum of Squares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df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Square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928771"/>
                  </a:ext>
                </a:extLst>
              </a:tr>
              <a:tr h="7642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Overall model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960.0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192.00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46.08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612578"/>
                  </a:ext>
                </a:extLst>
              </a:tr>
              <a:tr h="58848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Psychotherapy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450.0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450.00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108.00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22398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Drug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453.0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226.50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54.36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918380"/>
                  </a:ext>
                </a:extLst>
              </a:tr>
              <a:tr h="9034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Psychotherapy ✻ Drug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57.0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28.50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6.84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0.0104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3559"/>
                  </a:ext>
                </a:extLst>
              </a:tr>
              <a:tr h="2344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Residuals</a:t>
                      </a:r>
                    </a:p>
                  </a:txBody>
                  <a:tcPr marL="48837" marR="48837" marT="3662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4.17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498971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2F982B1-5236-4E75-BF56-3340BA2AF30B}"/>
              </a:ext>
            </a:extLst>
          </p:cNvPr>
          <p:cNvSpPr/>
          <p:nvPr/>
        </p:nvSpPr>
        <p:spPr>
          <a:xfrm>
            <a:off x="6633100" y="4409440"/>
            <a:ext cx="4842620" cy="386080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9AF7B-5A07-4E5D-8860-278F8FFA0393}"/>
              </a:ext>
            </a:extLst>
          </p:cNvPr>
          <p:cNvSpPr/>
          <p:nvPr/>
        </p:nvSpPr>
        <p:spPr>
          <a:xfrm rot="5400000">
            <a:off x="1063489" y="2374132"/>
            <a:ext cx="1788160" cy="860057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2D881E-FD43-4B70-B285-3AA2B7B51014}"/>
              </a:ext>
            </a:extLst>
          </p:cNvPr>
          <p:cNvSpPr/>
          <p:nvPr/>
        </p:nvSpPr>
        <p:spPr>
          <a:xfrm rot="5400000">
            <a:off x="2506208" y="2572253"/>
            <a:ext cx="1148083" cy="860057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43B93-86FC-4913-A13D-E09DEDC51542}"/>
              </a:ext>
            </a:extLst>
          </p:cNvPr>
          <p:cNvSpPr/>
          <p:nvPr/>
        </p:nvSpPr>
        <p:spPr>
          <a:xfrm rot="5400000">
            <a:off x="3828411" y="3267578"/>
            <a:ext cx="933454" cy="86005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2F182D7-6FFC-44B5-85C5-4DA0DD3456A8}"/>
              </a:ext>
            </a:extLst>
          </p:cNvPr>
          <p:cNvCxnSpPr>
            <a:stCxn id="10" idx="1"/>
            <a:endCxn id="18" idx="1"/>
          </p:cNvCxnSpPr>
          <p:nvPr/>
        </p:nvCxnSpPr>
        <p:spPr>
          <a:xfrm rot="16200000" flipH="1">
            <a:off x="2259829" y="1607820"/>
            <a:ext cx="518159" cy="1122680"/>
          </a:xfrm>
          <a:prstGeom prst="curvedConnector3">
            <a:avLst>
              <a:gd name="adj1" fmla="val -3691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3E3A7F1-53D4-4166-9EDF-6604F15F51E0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6200000" flipH="1">
            <a:off x="3286373" y="2222116"/>
            <a:ext cx="802640" cy="1214889"/>
          </a:xfrm>
          <a:prstGeom prst="curvedConnector3">
            <a:avLst>
              <a:gd name="adj1" fmla="val -1053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2C3068E-4A28-4879-BD00-D67A7372D8A2}"/>
              </a:ext>
            </a:extLst>
          </p:cNvPr>
          <p:cNvCxnSpPr>
            <a:cxnSpLocks/>
            <a:stCxn id="10" idx="1"/>
            <a:endCxn id="19" idx="1"/>
          </p:cNvCxnSpPr>
          <p:nvPr/>
        </p:nvCxnSpPr>
        <p:spPr>
          <a:xfrm rot="16200000" flipH="1">
            <a:off x="2465953" y="1401696"/>
            <a:ext cx="1320799" cy="2337569"/>
          </a:xfrm>
          <a:prstGeom prst="curvedConnector3">
            <a:avLst>
              <a:gd name="adj1" fmla="val -19097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F1BEC1-A393-4CF9-8FEB-F057C81DD0E8}"/>
              </a:ext>
            </a:extLst>
          </p:cNvPr>
          <p:cNvGrpSpPr/>
          <p:nvPr/>
        </p:nvGrpSpPr>
        <p:grpSpPr>
          <a:xfrm>
            <a:off x="1149667" y="2428240"/>
            <a:ext cx="4619625" cy="3657600"/>
            <a:chOff x="1149667" y="2428240"/>
            <a:chExt cx="4619625" cy="36576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8A99AD2-2D97-4B59-9142-D37CBDA4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9667" y="2428240"/>
              <a:ext cx="4619625" cy="36576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48B15F-3B90-4E12-88BF-1B7C1CB87A50}"/>
                </a:ext>
              </a:extLst>
            </p:cNvPr>
            <p:cNvSpPr/>
            <p:nvPr/>
          </p:nvSpPr>
          <p:spPr>
            <a:xfrm rot="5400000">
              <a:off x="3437118" y="3741421"/>
              <a:ext cx="502920" cy="365760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5BDAC5-8318-4F76-88CC-EB168C5254B9}"/>
                </a:ext>
              </a:extLst>
            </p:cNvPr>
            <p:cNvSpPr/>
            <p:nvPr/>
          </p:nvSpPr>
          <p:spPr>
            <a:xfrm rot="5400000">
              <a:off x="4570479" y="4564129"/>
              <a:ext cx="676908" cy="367534"/>
            </a:xfrm>
            <a:prstGeom prst="rect">
              <a:avLst/>
            </a:prstGeom>
            <a:solidFill>
              <a:schemeClr val="accent5">
                <a:alpha val="50196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5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x Therapy Interaction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690688"/>
            <a:ext cx="5486400" cy="322630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FF2008-11FD-4FF1-8806-994DF479455D}"/>
              </a:ext>
            </a:extLst>
          </p:cNvPr>
          <p:cNvGraphicFramePr>
            <a:graphicFrameLocks noGrp="1"/>
          </p:cNvGraphicFramePr>
          <p:nvPr/>
        </p:nvGraphicFramePr>
        <p:xfrm>
          <a:off x="6633100" y="2042027"/>
          <a:ext cx="4842620" cy="3918534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val="607907605"/>
                    </a:ext>
                  </a:extLst>
                </a:gridCol>
                <a:gridCol w="1009310">
                  <a:extLst>
                    <a:ext uri="{9D8B030D-6E8A-4147-A177-3AD203B41FA5}">
                      <a16:colId xmlns:a16="http://schemas.microsoft.com/office/drawing/2014/main" val="3597809170"/>
                    </a:ext>
                  </a:extLst>
                </a:gridCol>
                <a:gridCol w="403724">
                  <a:extLst>
                    <a:ext uri="{9D8B030D-6E8A-4147-A177-3AD203B41FA5}">
                      <a16:colId xmlns:a16="http://schemas.microsoft.com/office/drawing/2014/main" val="3158285010"/>
                    </a:ext>
                  </a:extLst>
                </a:gridCol>
                <a:gridCol w="866819">
                  <a:extLst>
                    <a:ext uri="{9D8B030D-6E8A-4147-A177-3AD203B41FA5}">
                      <a16:colId xmlns:a16="http://schemas.microsoft.com/office/drawing/2014/main" val="685891918"/>
                    </a:ext>
                  </a:extLst>
                </a:gridCol>
                <a:gridCol w="616810">
                  <a:extLst>
                    <a:ext uri="{9D8B030D-6E8A-4147-A177-3AD203B41FA5}">
                      <a16:colId xmlns:a16="http://schemas.microsoft.com/office/drawing/2014/main" val="1129865533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3299949200"/>
                    </a:ext>
                  </a:extLst>
                </a:gridCol>
              </a:tblGrid>
              <a:tr h="224648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ANOVA - Mood</a:t>
                      </a:r>
                      <a:endParaRPr lang="en-US" sz="1400">
                        <a:effectLst/>
                      </a:endParaRPr>
                    </a:p>
                  </a:txBody>
                  <a:tcPr marL="58604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44198"/>
                  </a:ext>
                </a:extLst>
              </a:tr>
              <a:tr h="7520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Sum of Squares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df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Square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</a:t>
                      </a:r>
                    </a:p>
                  </a:txBody>
                  <a:tcPr marL="48837" marR="48837" marT="24418" marB="2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928771"/>
                  </a:ext>
                </a:extLst>
              </a:tr>
              <a:tr h="7642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Overall model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960.0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192.00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46.08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612578"/>
                  </a:ext>
                </a:extLst>
              </a:tr>
              <a:tr h="58848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Psychotherapy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450.0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450.00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108.00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4883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22398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Drug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453.0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226.50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54.36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&lt; .001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918380"/>
                  </a:ext>
                </a:extLst>
              </a:tr>
              <a:tr h="90347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Psychotherapy ✻ Drug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57.0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28.50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6.84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0.0104</a:t>
                      </a:r>
                    </a:p>
                  </a:txBody>
                  <a:tcPr marL="48837" marR="58604" marT="12209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3559"/>
                  </a:ext>
                </a:extLst>
              </a:tr>
              <a:tr h="2344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Residuals</a:t>
                      </a:r>
                    </a:p>
                  </a:txBody>
                  <a:tcPr marL="48837" marR="48837" marT="36627" marB="12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4.17</a:t>
                      </a:r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604" marR="58604" marT="29302" marB="29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498971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2F982B1-5236-4E75-BF56-3340BA2AF30B}"/>
              </a:ext>
            </a:extLst>
          </p:cNvPr>
          <p:cNvSpPr/>
          <p:nvPr/>
        </p:nvSpPr>
        <p:spPr>
          <a:xfrm>
            <a:off x="6633100" y="4783586"/>
            <a:ext cx="4842620" cy="911536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72EBB8-13EA-40A5-B5BC-EF163DDC6F73}"/>
              </a:ext>
            </a:extLst>
          </p:cNvPr>
          <p:cNvGrpSpPr/>
          <p:nvPr/>
        </p:nvGrpSpPr>
        <p:grpSpPr>
          <a:xfrm>
            <a:off x="1610601" y="2169160"/>
            <a:ext cx="2975314" cy="1960749"/>
            <a:chOff x="1610601" y="2169160"/>
            <a:chExt cx="2975314" cy="196074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5F13B-96DB-475F-8F56-4264658E10E5}"/>
                </a:ext>
              </a:extLst>
            </p:cNvPr>
            <p:cNvGrpSpPr/>
            <p:nvPr/>
          </p:nvGrpSpPr>
          <p:grpSpPr>
            <a:xfrm>
              <a:off x="1610601" y="2169160"/>
              <a:ext cx="2975314" cy="1960749"/>
              <a:chOff x="1610601" y="2169160"/>
              <a:chExt cx="2975314" cy="196074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E4FDC62-1D84-44F1-A21D-18B6911B20F7}"/>
                  </a:ext>
                </a:extLst>
              </p:cNvPr>
              <p:cNvSpPr/>
              <p:nvPr/>
            </p:nvSpPr>
            <p:spPr>
              <a:xfrm>
                <a:off x="2141220" y="216916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50C2E6D-BD3D-4FE9-9DD9-86E737ED442A}"/>
                  </a:ext>
                </a:extLst>
              </p:cNvPr>
              <p:cNvSpPr/>
              <p:nvPr/>
            </p:nvSpPr>
            <p:spPr>
              <a:xfrm>
                <a:off x="3292503" y="267252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E8BE9AB-9364-4678-ADCC-EE63A1967D7A}"/>
                  </a:ext>
                </a:extLst>
              </p:cNvPr>
              <p:cNvSpPr/>
              <p:nvPr/>
            </p:nvSpPr>
            <p:spPr>
              <a:xfrm>
                <a:off x="4448755" y="336042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8D341D5-4D06-4C2D-8D25-7BC90EF1C0C0}"/>
                  </a:ext>
                </a:extLst>
              </p:cNvPr>
              <p:cNvSpPr/>
              <p:nvPr/>
            </p:nvSpPr>
            <p:spPr>
              <a:xfrm>
                <a:off x="1610601" y="3350481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AEC345E-8410-4808-AE68-93B2D821B219}"/>
                  </a:ext>
                </a:extLst>
              </p:cNvPr>
              <p:cNvSpPr/>
              <p:nvPr/>
            </p:nvSpPr>
            <p:spPr>
              <a:xfrm>
                <a:off x="2763410" y="324214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FD41F69-D722-4B04-AFF4-2952B7BA26C4}"/>
                  </a:ext>
                </a:extLst>
              </p:cNvPr>
              <p:cNvSpPr/>
              <p:nvPr/>
            </p:nvSpPr>
            <p:spPr>
              <a:xfrm>
                <a:off x="3929601" y="399274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9377769-F767-48AD-AFAE-FFE7A624392B}"/>
                  </a:ext>
                </a:extLst>
              </p:cNvPr>
              <p:cNvCxnSpPr>
                <a:cxnSpLocks/>
                <a:stCxn id="7" idx="3"/>
                <a:endCxn id="22" idx="0"/>
              </p:cNvCxnSpPr>
              <p:nvPr/>
            </p:nvCxnSpPr>
            <p:spPr>
              <a:xfrm flipH="1">
                <a:off x="1679181" y="2286233"/>
                <a:ext cx="482126" cy="106424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0C39BE3-53B2-4DB4-92F4-F6789A42B153}"/>
                  </a:ext>
                </a:extLst>
              </p:cNvPr>
              <p:cNvCxnSpPr>
                <a:cxnSpLocks/>
                <a:stCxn id="7" idx="4"/>
                <a:endCxn id="23" idx="1"/>
              </p:cNvCxnSpPr>
              <p:nvPr/>
            </p:nvCxnSpPr>
            <p:spPr>
              <a:xfrm>
                <a:off x="2209800" y="2306320"/>
                <a:ext cx="573697" cy="955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CD3142F-9981-4BA9-B2BC-DEC221BC43F3}"/>
                  </a:ext>
                </a:extLst>
              </p:cNvPr>
              <p:cNvCxnSpPr>
                <a:cxnSpLocks/>
                <a:stCxn id="7" idx="5"/>
                <a:endCxn id="24" idx="1"/>
              </p:cNvCxnSpPr>
              <p:nvPr/>
            </p:nvCxnSpPr>
            <p:spPr>
              <a:xfrm>
                <a:off x="2258293" y="2286233"/>
                <a:ext cx="1691395" cy="172660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EFDF876-1888-436B-AB28-C836A7917B3B}"/>
                  </a:ext>
                </a:extLst>
              </p:cNvPr>
              <p:cNvCxnSpPr>
                <a:cxnSpLocks/>
                <a:stCxn id="23" idx="0"/>
                <a:endCxn id="20" idx="3"/>
              </p:cNvCxnSpPr>
              <p:nvPr/>
            </p:nvCxnSpPr>
            <p:spPr>
              <a:xfrm flipV="1">
                <a:off x="2831990" y="2789595"/>
                <a:ext cx="480600" cy="452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51D9C00-8104-4C57-981F-8355992C9ACD}"/>
                  </a:ext>
                </a:extLst>
              </p:cNvPr>
              <p:cNvCxnSpPr>
                <a:cxnSpLocks/>
                <a:stCxn id="23" idx="7"/>
                <a:endCxn id="21" idx="2"/>
              </p:cNvCxnSpPr>
              <p:nvPr/>
            </p:nvCxnSpPr>
            <p:spPr>
              <a:xfrm>
                <a:off x="2880483" y="3262232"/>
                <a:ext cx="1568272" cy="1667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DE9FAA2-E937-4E60-93B6-EB64AE3F1408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3361083" y="2809682"/>
                <a:ext cx="637098" cy="118306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22A0FF4-51F5-4B1B-99B4-49600E94C5BC}"/>
                  </a:ext>
                </a:extLst>
              </p:cNvPr>
              <p:cNvCxnSpPr>
                <a:cxnSpLocks/>
                <a:stCxn id="24" idx="7"/>
                <a:endCxn id="21" idx="3"/>
              </p:cNvCxnSpPr>
              <p:nvPr/>
            </p:nvCxnSpPr>
            <p:spPr>
              <a:xfrm flipV="1">
                <a:off x="4046674" y="3477493"/>
                <a:ext cx="422168" cy="535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BC1F337-A8A2-4024-85E6-F834037D2533}"/>
                  </a:ext>
                </a:extLst>
              </p:cNvPr>
              <p:cNvCxnSpPr>
                <a:cxnSpLocks/>
                <a:stCxn id="22" idx="6"/>
                <a:endCxn id="21" idx="2"/>
              </p:cNvCxnSpPr>
              <p:nvPr/>
            </p:nvCxnSpPr>
            <p:spPr>
              <a:xfrm>
                <a:off x="1747761" y="3419061"/>
                <a:ext cx="2700994" cy="99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C7AB2541-712E-4C32-9092-8D7DC4F0C782}"/>
                  </a:ext>
                </a:extLst>
              </p:cNvPr>
              <p:cNvCxnSpPr>
                <a:cxnSpLocks/>
                <a:stCxn id="7" idx="0"/>
                <a:endCxn id="20" idx="0"/>
              </p:cNvCxnSpPr>
              <p:nvPr/>
            </p:nvCxnSpPr>
            <p:spPr>
              <a:xfrm rot="16200000" flipH="1">
                <a:off x="2533760" y="1845200"/>
                <a:ext cx="503362" cy="1151283"/>
              </a:xfrm>
              <a:prstGeom prst="curvedConnector3">
                <a:avLst>
                  <a:gd name="adj1" fmla="val -45415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B4A794F1-8F07-4D0D-97D2-5148E26397DD}"/>
                  </a:ext>
                </a:extLst>
              </p:cNvPr>
              <p:cNvCxnSpPr>
                <a:cxnSpLocks/>
                <a:stCxn id="20" idx="0"/>
                <a:endCxn id="21" idx="0"/>
              </p:cNvCxnSpPr>
              <p:nvPr/>
            </p:nvCxnSpPr>
            <p:spPr>
              <a:xfrm rot="16200000" flipH="1">
                <a:off x="3595260" y="2438345"/>
                <a:ext cx="687898" cy="1156252"/>
              </a:xfrm>
              <a:prstGeom prst="curvedConnector3">
                <a:avLst>
                  <a:gd name="adj1" fmla="val -33232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5CF518D3-BF79-46D9-808B-1EA786F3FFC7}"/>
                  </a:ext>
                </a:extLst>
              </p:cNvPr>
              <p:cNvCxnSpPr>
                <a:cxnSpLocks/>
                <a:stCxn id="7" idx="0"/>
                <a:endCxn id="21" idx="0"/>
              </p:cNvCxnSpPr>
              <p:nvPr/>
            </p:nvCxnSpPr>
            <p:spPr>
              <a:xfrm rot="16200000" flipH="1">
                <a:off x="2767937" y="1611023"/>
                <a:ext cx="1191260" cy="2307535"/>
              </a:xfrm>
              <a:prstGeom prst="curvedConnector3">
                <a:avLst>
                  <a:gd name="adj1" fmla="val -24787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Curved 58">
                <a:extLst>
                  <a:ext uri="{FF2B5EF4-FFF2-40B4-BE49-F238E27FC236}">
                    <a16:creationId xmlns:a16="http://schemas.microsoft.com/office/drawing/2014/main" id="{1F0448C3-3BF8-4EDA-94B7-BEA4F036A68C}"/>
                  </a:ext>
                </a:extLst>
              </p:cNvPr>
              <p:cNvCxnSpPr>
                <a:cxnSpLocks/>
                <a:stCxn id="22" idx="4"/>
                <a:endCxn id="23" idx="4"/>
              </p:cNvCxnSpPr>
              <p:nvPr/>
            </p:nvCxnSpPr>
            <p:spPr>
              <a:xfrm rot="5400000" flipH="1" flipV="1">
                <a:off x="2201417" y="2857068"/>
                <a:ext cx="108336" cy="1152809"/>
              </a:xfrm>
              <a:prstGeom prst="curvedConnector3">
                <a:avLst>
                  <a:gd name="adj1" fmla="val -211010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5687A913-A9F9-40A5-8397-137ABAF665A5}"/>
                  </a:ext>
                </a:extLst>
              </p:cNvPr>
              <p:cNvCxnSpPr>
                <a:cxnSpLocks/>
                <a:stCxn id="23" idx="4"/>
                <a:endCxn id="24" idx="4"/>
              </p:cNvCxnSpPr>
              <p:nvPr/>
            </p:nvCxnSpPr>
            <p:spPr>
              <a:xfrm rot="16200000" flipH="1">
                <a:off x="3039783" y="3171511"/>
                <a:ext cx="750604" cy="1166191"/>
              </a:xfrm>
              <a:prstGeom prst="curvedConnector3">
                <a:avLst>
                  <a:gd name="adj1" fmla="val 102537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2F006B46-E3C6-46BE-9A91-5825279BCD15}"/>
                  </a:ext>
                </a:extLst>
              </p:cNvPr>
              <p:cNvCxnSpPr>
                <a:cxnSpLocks/>
                <a:stCxn id="22" idx="4"/>
                <a:endCxn id="24" idx="4"/>
              </p:cNvCxnSpPr>
              <p:nvPr/>
            </p:nvCxnSpPr>
            <p:spPr>
              <a:xfrm rot="16200000" flipH="1">
                <a:off x="2517547" y="2649275"/>
                <a:ext cx="642268" cy="2319000"/>
              </a:xfrm>
              <a:prstGeom prst="curvedConnector3">
                <a:avLst>
                  <a:gd name="adj1" fmla="val 135593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6F91874-79A4-4E29-8F20-DE25D86ADCFC}"/>
                </a:ext>
              </a:extLst>
            </p:cNvPr>
            <p:cNvCxnSpPr>
              <a:cxnSpLocks/>
              <a:stCxn id="22" idx="7"/>
              <a:endCxn id="20" idx="1"/>
            </p:cNvCxnSpPr>
            <p:nvPr/>
          </p:nvCxnSpPr>
          <p:spPr>
            <a:xfrm flipV="1">
              <a:off x="1727674" y="2692609"/>
              <a:ext cx="1584916" cy="67795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4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386A-A443-4F71-A57E-17BF53F1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Testing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4127-E85A-40C7-9365-A93EE551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 for Post-Hoc Testing</a:t>
            </a:r>
          </a:p>
          <a:p>
            <a:pPr lvl="1"/>
            <a:r>
              <a:rPr lang="en-US" dirty="0"/>
              <a:t>Pairwise Comparisons</a:t>
            </a:r>
          </a:p>
          <a:p>
            <a:pPr lvl="1"/>
            <a:r>
              <a:rPr lang="en-US" dirty="0"/>
              <a:t>“Simple Effects”</a:t>
            </a:r>
          </a:p>
          <a:p>
            <a:endParaRPr lang="en-US" dirty="0"/>
          </a:p>
          <a:p>
            <a:r>
              <a:rPr lang="en-US" dirty="0"/>
              <a:t>Correcting for Multiple Comparisons</a:t>
            </a:r>
          </a:p>
          <a:p>
            <a:pPr lvl="1"/>
            <a:r>
              <a:rPr lang="en-US" dirty="0"/>
              <a:t>No Correction</a:t>
            </a:r>
          </a:p>
          <a:p>
            <a:pPr lvl="1"/>
            <a:r>
              <a:rPr lang="en-US" dirty="0"/>
              <a:t>The Bonferroni Correction</a:t>
            </a:r>
          </a:p>
          <a:p>
            <a:pPr lvl="1"/>
            <a:r>
              <a:rPr lang="en-US" dirty="0"/>
              <a:t>Lot’s of things in between…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02C9-CACC-42E5-9C6C-8E513673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68212-A989-42FF-A1C5-07887234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9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Comparisons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471738"/>
            <a:ext cx="5486400" cy="3226304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2F1BE96-6430-4504-BEE4-40BAE4A2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924"/>
          </a:xfrm>
        </p:spPr>
        <p:txBody>
          <a:bodyPr/>
          <a:lstStyle/>
          <a:p>
            <a:r>
              <a:rPr lang="en-US" dirty="0"/>
              <a:t>Everything is compared to everything else.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A69D02-9A15-4323-8A6C-257445C85868}"/>
              </a:ext>
            </a:extLst>
          </p:cNvPr>
          <p:cNvSpPr txBox="1">
            <a:spLocks/>
          </p:cNvSpPr>
          <p:nvPr/>
        </p:nvSpPr>
        <p:spPr>
          <a:xfrm>
            <a:off x="6745604" y="2732933"/>
            <a:ext cx="4608196" cy="29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Pros:</a:t>
            </a:r>
          </a:p>
          <a:p>
            <a:pPr lvl="1"/>
            <a:r>
              <a:rPr lang="en-US" dirty="0"/>
              <a:t>Very informative,</a:t>
            </a:r>
          </a:p>
          <a:p>
            <a:pPr lvl="1"/>
            <a:endParaRPr lang="en-US" dirty="0"/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A high number of tests, </a:t>
            </a:r>
          </a:p>
          <a:p>
            <a:pPr lvl="1"/>
            <a:r>
              <a:rPr lang="en-US" dirty="0"/>
              <a:t>Not all comparisons are meaningful.</a:t>
            </a:r>
          </a:p>
          <a:p>
            <a:pPr lvl="1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92D9FE-206B-42CF-8F40-93FC73E8A121}"/>
              </a:ext>
            </a:extLst>
          </p:cNvPr>
          <p:cNvGrpSpPr/>
          <p:nvPr/>
        </p:nvGrpSpPr>
        <p:grpSpPr>
          <a:xfrm>
            <a:off x="2084946" y="2950210"/>
            <a:ext cx="2975314" cy="1960749"/>
            <a:chOff x="2084946" y="2950210"/>
            <a:chExt cx="2975314" cy="19607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A4750E-10DB-450C-A22B-4925A0D42418}"/>
                </a:ext>
              </a:extLst>
            </p:cNvPr>
            <p:cNvGrpSpPr/>
            <p:nvPr/>
          </p:nvGrpSpPr>
          <p:grpSpPr>
            <a:xfrm>
              <a:off x="2084946" y="2950210"/>
              <a:ext cx="2975314" cy="1960749"/>
              <a:chOff x="4247121" y="3283585"/>
              <a:chExt cx="2975314" cy="196074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E4FDC62-1D84-44F1-A21D-18B6911B20F7}"/>
                  </a:ext>
                </a:extLst>
              </p:cNvPr>
              <p:cNvSpPr/>
              <p:nvPr/>
            </p:nvSpPr>
            <p:spPr>
              <a:xfrm>
                <a:off x="4777740" y="328358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50C2E6D-BD3D-4FE9-9DD9-86E737ED442A}"/>
                  </a:ext>
                </a:extLst>
              </p:cNvPr>
              <p:cNvSpPr/>
              <p:nvPr/>
            </p:nvSpPr>
            <p:spPr>
              <a:xfrm>
                <a:off x="5929023" y="37869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E8BE9AB-9364-4678-ADCC-EE63A1967D7A}"/>
                  </a:ext>
                </a:extLst>
              </p:cNvPr>
              <p:cNvSpPr/>
              <p:nvPr/>
            </p:nvSpPr>
            <p:spPr>
              <a:xfrm>
                <a:off x="7085275" y="447484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8D341D5-4D06-4C2D-8D25-7BC90EF1C0C0}"/>
                  </a:ext>
                </a:extLst>
              </p:cNvPr>
              <p:cNvSpPr/>
              <p:nvPr/>
            </p:nvSpPr>
            <p:spPr>
              <a:xfrm>
                <a:off x="4247121" y="446490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AEC345E-8410-4808-AE68-93B2D821B219}"/>
                  </a:ext>
                </a:extLst>
              </p:cNvPr>
              <p:cNvSpPr/>
              <p:nvPr/>
            </p:nvSpPr>
            <p:spPr>
              <a:xfrm>
                <a:off x="5399930" y="43565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FD41F69-D722-4B04-AFF4-2952B7BA26C4}"/>
                  </a:ext>
                </a:extLst>
              </p:cNvPr>
              <p:cNvSpPr/>
              <p:nvPr/>
            </p:nvSpPr>
            <p:spPr>
              <a:xfrm>
                <a:off x="6566121" y="510717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9377769-F767-48AD-AFAE-FFE7A624392B}"/>
                  </a:ext>
                </a:extLst>
              </p:cNvPr>
              <p:cNvCxnSpPr>
                <a:cxnSpLocks/>
                <a:stCxn id="7" idx="3"/>
                <a:endCxn id="22" idx="0"/>
              </p:cNvCxnSpPr>
              <p:nvPr/>
            </p:nvCxnSpPr>
            <p:spPr>
              <a:xfrm flipH="1">
                <a:off x="4315701" y="3400658"/>
                <a:ext cx="482126" cy="106424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0C39BE3-53B2-4DB4-92F4-F6789A42B153}"/>
                  </a:ext>
                </a:extLst>
              </p:cNvPr>
              <p:cNvCxnSpPr>
                <a:cxnSpLocks/>
                <a:stCxn id="7" idx="4"/>
                <a:endCxn id="23" idx="1"/>
              </p:cNvCxnSpPr>
              <p:nvPr/>
            </p:nvCxnSpPr>
            <p:spPr>
              <a:xfrm>
                <a:off x="4846320" y="3420745"/>
                <a:ext cx="573697" cy="955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CD3142F-9981-4BA9-B2BC-DEC221BC43F3}"/>
                  </a:ext>
                </a:extLst>
              </p:cNvPr>
              <p:cNvCxnSpPr>
                <a:cxnSpLocks/>
                <a:stCxn id="7" idx="5"/>
                <a:endCxn id="24" idx="1"/>
              </p:cNvCxnSpPr>
              <p:nvPr/>
            </p:nvCxnSpPr>
            <p:spPr>
              <a:xfrm>
                <a:off x="4894813" y="3400658"/>
                <a:ext cx="1691395" cy="172660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EFDF876-1888-436B-AB28-C836A7917B3B}"/>
                  </a:ext>
                </a:extLst>
              </p:cNvPr>
              <p:cNvCxnSpPr>
                <a:cxnSpLocks/>
                <a:stCxn id="23" idx="0"/>
                <a:endCxn id="20" idx="3"/>
              </p:cNvCxnSpPr>
              <p:nvPr/>
            </p:nvCxnSpPr>
            <p:spPr>
              <a:xfrm flipV="1">
                <a:off x="5468510" y="3904020"/>
                <a:ext cx="480600" cy="452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51D9C00-8104-4C57-981F-8355992C9ACD}"/>
                  </a:ext>
                </a:extLst>
              </p:cNvPr>
              <p:cNvCxnSpPr>
                <a:cxnSpLocks/>
                <a:stCxn id="23" idx="7"/>
                <a:endCxn id="21" idx="2"/>
              </p:cNvCxnSpPr>
              <p:nvPr/>
            </p:nvCxnSpPr>
            <p:spPr>
              <a:xfrm>
                <a:off x="5517003" y="4376657"/>
                <a:ext cx="1568272" cy="1667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DE9FAA2-E937-4E60-93B6-EB64AE3F1408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5997603" y="3924107"/>
                <a:ext cx="637098" cy="118306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22A0FF4-51F5-4B1B-99B4-49600E94C5BC}"/>
                  </a:ext>
                </a:extLst>
              </p:cNvPr>
              <p:cNvCxnSpPr>
                <a:cxnSpLocks/>
                <a:stCxn id="24" idx="7"/>
                <a:endCxn id="21" idx="3"/>
              </p:cNvCxnSpPr>
              <p:nvPr/>
            </p:nvCxnSpPr>
            <p:spPr>
              <a:xfrm flipV="1">
                <a:off x="6683194" y="4591918"/>
                <a:ext cx="422168" cy="535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BC1F337-A8A2-4024-85E6-F834037D2533}"/>
                  </a:ext>
                </a:extLst>
              </p:cNvPr>
              <p:cNvCxnSpPr>
                <a:cxnSpLocks/>
                <a:stCxn id="22" idx="6"/>
                <a:endCxn id="21" idx="2"/>
              </p:cNvCxnSpPr>
              <p:nvPr/>
            </p:nvCxnSpPr>
            <p:spPr>
              <a:xfrm>
                <a:off x="4384281" y="4533486"/>
                <a:ext cx="2700994" cy="99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C7AB2541-712E-4C32-9092-8D7DC4F0C782}"/>
                  </a:ext>
                </a:extLst>
              </p:cNvPr>
              <p:cNvCxnSpPr>
                <a:cxnSpLocks/>
                <a:stCxn id="7" idx="0"/>
                <a:endCxn id="20" idx="0"/>
              </p:cNvCxnSpPr>
              <p:nvPr/>
            </p:nvCxnSpPr>
            <p:spPr>
              <a:xfrm rot="16200000" flipH="1">
                <a:off x="5170280" y="2959625"/>
                <a:ext cx="503362" cy="1151283"/>
              </a:xfrm>
              <a:prstGeom prst="curvedConnector3">
                <a:avLst>
                  <a:gd name="adj1" fmla="val -45415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B4A794F1-8F07-4D0D-97D2-5148E26397DD}"/>
                  </a:ext>
                </a:extLst>
              </p:cNvPr>
              <p:cNvCxnSpPr>
                <a:cxnSpLocks/>
                <a:stCxn id="20" idx="0"/>
                <a:endCxn id="21" idx="0"/>
              </p:cNvCxnSpPr>
              <p:nvPr/>
            </p:nvCxnSpPr>
            <p:spPr>
              <a:xfrm rot="16200000" flipH="1">
                <a:off x="6231780" y="3552770"/>
                <a:ext cx="687898" cy="1156252"/>
              </a:xfrm>
              <a:prstGeom prst="curvedConnector3">
                <a:avLst>
                  <a:gd name="adj1" fmla="val -33232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5CF518D3-BF79-46D9-808B-1EA786F3FFC7}"/>
                  </a:ext>
                </a:extLst>
              </p:cNvPr>
              <p:cNvCxnSpPr>
                <a:cxnSpLocks/>
                <a:stCxn id="7" idx="0"/>
                <a:endCxn id="21" idx="0"/>
              </p:cNvCxnSpPr>
              <p:nvPr/>
            </p:nvCxnSpPr>
            <p:spPr>
              <a:xfrm rot="16200000" flipH="1">
                <a:off x="5404457" y="2725448"/>
                <a:ext cx="1191260" cy="2307535"/>
              </a:xfrm>
              <a:prstGeom prst="curvedConnector3">
                <a:avLst>
                  <a:gd name="adj1" fmla="val -24787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Curved 58">
                <a:extLst>
                  <a:ext uri="{FF2B5EF4-FFF2-40B4-BE49-F238E27FC236}">
                    <a16:creationId xmlns:a16="http://schemas.microsoft.com/office/drawing/2014/main" id="{1F0448C3-3BF8-4EDA-94B7-BEA4F036A68C}"/>
                  </a:ext>
                </a:extLst>
              </p:cNvPr>
              <p:cNvCxnSpPr>
                <a:cxnSpLocks/>
                <a:stCxn id="22" idx="4"/>
                <a:endCxn id="23" idx="4"/>
              </p:cNvCxnSpPr>
              <p:nvPr/>
            </p:nvCxnSpPr>
            <p:spPr>
              <a:xfrm rot="5400000" flipH="1" flipV="1">
                <a:off x="4837937" y="3971493"/>
                <a:ext cx="108336" cy="1152809"/>
              </a:xfrm>
              <a:prstGeom prst="curvedConnector3">
                <a:avLst>
                  <a:gd name="adj1" fmla="val -211010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5687A913-A9F9-40A5-8397-137ABAF665A5}"/>
                  </a:ext>
                </a:extLst>
              </p:cNvPr>
              <p:cNvCxnSpPr>
                <a:cxnSpLocks/>
                <a:stCxn id="23" idx="4"/>
                <a:endCxn id="24" idx="4"/>
              </p:cNvCxnSpPr>
              <p:nvPr/>
            </p:nvCxnSpPr>
            <p:spPr>
              <a:xfrm rot="16200000" flipH="1">
                <a:off x="5676303" y="4285936"/>
                <a:ext cx="750604" cy="1166191"/>
              </a:xfrm>
              <a:prstGeom prst="curvedConnector3">
                <a:avLst>
                  <a:gd name="adj1" fmla="val 102537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2F006B46-E3C6-46BE-9A91-5825279BCD15}"/>
                  </a:ext>
                </a:extLst>
              </p:cNvPr>
              <p:cNvCxnSpPr>
                <a:cxnSpLocks/>
                <a:stCxn id="22" idx="4"/>
                <a:endCxn id="24" idx="4"/>
              </p:cNvCxnSpPr>
              <p:nvPr/>
            </p:nvCxnSpPr>
            <p:spPr>
              <a:xfrm rot="16200000" flipH="1">
                <a:off x="5154067" y="3763700"/>
                <a:ext cx="642268" cy="2319000"/>
              </a:xfrm>
              <a:prstGeom prst="curvedConnector3">
                <a:avLst>
                  <a:gd name="adj1" fmla="val 135593"/>
                </a:avLst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05D619F-AB4A-420B-8803-1446302B9883}"/>
                </a:ext>
              </a:extLst>
            </p:cNvPr>
            <p:cNvCxnSpPr>
              <a:cxnSpLocks/>
              <a:stCxn id="22" idx="7"/>
              <a:endCxn id="20" idx="2"/>
            </p:cNvCxnSpPr>
            <p:nvPr/>
          </p:nvCxnSpPr>
          <p:spPr>
            <a:xfrm flipV="1">
              <a:off x="2202019" y="3522152"/>
              <a:ext cx="1564829" cy="62946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015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C9A-405F-485B-A70B-C14772F8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Effects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9BA-D1FF-43CF-A0C1-161D5128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DD8B-E5A3-4F5D-BEF0-A5F8B66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89997-CF89-4276-A48E-10F0A2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471738"/>
            <a:ext cx="5486400" cy="32263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E4FDC62-1D84-44F1-A21D-18B6911B20F7}"/>
              </a:ext>
            </a:extLst>
          </p:cNvPr>
          <p:cNvSpPr/>
          <p:nvPr/>
        </p:nvSpPr>
        <p:spPr>
          <a:xfrm>
            <a:off x="2615565" y="2950210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0C2E6D-BD3D-4FE9-9DD9-86E737ED442A}"/>
              </a:ext>
            </a:extLst>
          </p:cNvPr>
          <p:cNvSpPr/>
          <p:nvPr/>
        </p:nvSpPr>
        <p:spPr>
          <a:xfrm>
            <a:off x="3766848" y="3453572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8BE9AB-9364-4678-ADCC-EE63A1967D7A}"/>
              </a:ext>
            </a:extLst>
          </p:cNvPr>
          <p:cNvSpPr/>
          <p:nvPr/>
        </p:nvSpPr>
        <p:spPr>
          <a:xfrm>
            <a:off x="4923100" y="4141470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341D5-4D06-4C2D-8D25-7BC90EF1C0C0}"/>
              </a:ext>
            </a:extLst>
          </p:cNvPr>
          <p:cNvSpPr/>
          <p:nvPr/>
        </p:nvSpPr>
        <p:spPr>
          <a:xfrm>
            <a:off x="2084946" y="4131531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EC345E-8410-4808-AE68-93B2D821B219}"/>
              </a:ext>
            </a:extLst>
          </p:cNvPr>
          <p:cNvSpPr/>
          <p:nvPr/>
        </p:nvSpPr>
        <p:spPr>
          <a:xfrm>
            <a:off x="3237755" y="4023195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D41F69-D722-4B04-AFF4-2952B7BA26C4}"/>
              </a:ext>
            </a:extLst>
          </p:cNvPr>
          <p:cNvSpPr/>
          <p:nvPr/>
        </p:nvSpPr>
        <p:spPr>
          <a:xfrm>
            <a:off x="4403946" y="477379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377769-F767-48AD-AFAE-FFE7A624392B}"/>
              </a:ext>
            </a:extLst>
          </p:cNvPr>
          <p:cNvCxnSpPr>
            <a:cxnSpLocks/>
            <a:stCxn id="7" idx="3"/>
            <a:endCxn id="22" idx="0"/>
          </p:cNvCxnSpPr>
          <p:nvPr/>
        </p:nvCxnSpPr>
        <p:spPr>
          <a:xfrm flipH="1">
            <a:off x="2153526" y="3067283"/>
            <a:ext cx="482126" cy="10642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FDF876-1888-436B-AB28-C836A7917B3B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3306335" y="3570645"/>
            <a:ext cx="480600" cy="4525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2A0FF4-51F5-4B1B-99B4-49600E94C5BC}"/>
              </a:ext>
            </a:extLst>
          </p:cNvPr>
          <p:cNvCxnSpPr>
            <a:cxnSpLocks/>
            <a:stCxn id="24" idx="7"/>
            <a:endCxn id="21" idx="3"/>
          </p:cNvCxnSpPr>
          <p:nvPr/>
        </p:nvCxnSpPr>
        <p:spPr>
          <a:xfrm flipV="1">
            <a:off x="4521019" y="4258543"/>
            <a:ext cx="422168" cy="53534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2F1BE96-6430-4504-BEE4-40BAE4A2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924"/>
          </a:xfrm>
        </p:spPr>
        <p:txBody>
          <a:bodyPr/>
          <a:lstStyle/>
          <a:p>
            <a:r>
              <a:rPr lang="en-US" dirty="0"/>
              <a:t>Test the effect of Variable A and every level of Variable B.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A69D02-9A15-4323-8A6C-257445C85868}"/>
              </a:ext>
            </a:extLst>
          </p:cNvPr>
          <p:cNvSpPr txBox="1">
            <a:spLocks/>
          </p:cNvSpPr>
          <p:nvPr/>
        </p:nvSpPr>
        <p:spPr>
          <a:xfrm>
            <a:off x="6745604" y="2732933"/>
            <a:ext cx="4608196" cy="29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Simple effect of Therapy.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6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10106</TotalTime>
  <Words>1009</Words>
  <Application>Microsoft Office PowerPoint</Application>
  <PresentationFormat>Widescreen</PresentationFormat>
  <Paragraphs>294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Research Design and Analysis: Strategies for Post-Hoc Tests.</vt:lpstr>
      <vt:lpstr>2 x 3 Factorial ANOVA Example</vt:lpstr>
      <vt:lpstr>2 x 3 Factorial ANOVA Example</vt:lpstr>
      <vt:lpstr>Main Effect of Therapy</vt:lpstr>
      <vt:lpstr>Main Effect of Drug</vt:lpstr>
      <vt:lpstr>Drug x Therapy Interaction</vt:lpstr>
      <vt:lpstr>Post-Hoc Testing Strategies</vt:lpstr>
      <vt:lpstr>Pairwise Comparisons</vt:lpstr>
      <vt:lpstr>Simple Effects Tests</vt:lpstr>
      <vt:lpstr>Simple Effects Tests</vt:lpstr>
      <vt:lpstr>Simple Effects Tests</vt:lpstr>
      <vt:lpstr>Correcting for Multiple Comparisons</vt:lpstr>
      <vt:lpstr>Correcting for Multiple Comparisons</vt:lpstr>
      <vt:lpstr>Correcting for Multiple Comparisons</vt:lpstr>
      <vt:lpstr>Correcting for Multiple Comparisons</vt:lpstr>
      <vt:lpstr>Correcting for Multiple Comparisons</vt:lpstr>
      <vt:lpstr>Correcting for Multiple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509</cp:revision>
  <dcterms:created xsi:type="dcterms:W3CDTF">2020-09-05T16:34:05Z</dcterms:created>
  <dcterms:modified xsi:type="dcterms:W3CDTF">2021-03-17T16:34:53Z</dcterms:modified>
</cp:coreProperties>
</file>