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ppt/charts/chart3.xml" ContentType="application/vnd.openxmlformats-officedocument.drawingml.chart+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74" r:id="rId3"/>
    <p:sldId id="276" r:id="rId4"/>
    <p:sldId id="277" r:id="rId5"/>
    <p:sldId id="278" r:id="rId6"/>
    <p:sldId id="279" r:id="rId7"/>
    <p:sldId id="280" r:id="rId8"/>
    <p:sldId id="281" r:id="rId9"/>
    <p:sldId id="282" r:id="rId10"/>
    <p:sldId id="283" r:id="rId11"/>
    <p:sldId id="284" r:id="rId12"/>
    <p:sldId id="285" r:id="rId13"/>
    <p:sldId id="286" r:id="rId14"/>
    <p:sldId id="287" r:id="rId15"/>
    <p:sldId id="289" r:id="rId16"/>
    <p:sldId id="290" r:id="rId17"/>
    <p:sldId id="29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ma Johnson" initials="ECJ" lastIdx="8" clrIdx="0">
    <p:extLst>
      <p:ext uri="{19B8F6BF-5375-455C-9EA6-DF929625EA0E}">
        <p15:presenceInfo xmlns:p15="http://schemas.microsoft.com/office/powerpoint/2012/main" userId="Emma John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3D9CCC"/>
    <a:srgbClr val="FF7B71"/>
    <a:srgbClr val="000000"/>
    <a:srgbClr val="29AF8C"/>
    <a:srgbClr val="00C3C8"/>
    <a:srgbClr val="333333"/>
    <a:srgbClr val="3391AE"/>
    <a:srgbClr val="0D0D0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87021" autoAdjust="0"/>
  </p:normalViewPr>
  <p:slideViewPr>
    <p:cSldViewPr snapToGrid="0">
      <p:cViewPr varScale="1">
        <p:scale>
          <a:sx n="84" d="100"/>
          <a:sy n="84" d="100"/>
        </p:scale>
        <p:origin x="104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John\Desktop\Teaching\statistics\Spring%202012\dependent%20t.test%20lecture\dataINDEPENDENT.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John\Desktop\Teaching\statistics\Spring%202012\dependent%20t.test%20lecture\dataINDEPENDENT.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John\Desktop\Teaching\statistics\Spring%202012\dependent%20t.test%20lecture\dataINDEPENDENT.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circle"/>
            <c:size val="9"/>
            <c:spPr>
              <a:solidFill>
                <a:schemeClr val="bg1"/>
              </a:solidFill>
              <a:ln w="25400">
                <a:solidFill>
                  <a:schemeClr val="accent5"/>
                </a:solidFill>
              </a:ln>
            </c:spPr>
          </c:marker>
          <c:xVal>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Sheet1!$B$2:$B$11</c:f>
              <c:numCache>
                <c:formatCode>General</c:formatCode>
                <c:ptCount val="10"/>
                <c:pt idx="0">
                  <c:v>530</c:v>
                </c:pt>
                <c:pt idx="1">
                  <c:v>492</c:v>
                </c:pt>
                <c:pt idx="2">
                  <c:v>510</c:v>
                </c:pt>
                <c:pt idx="3">
                  <c:v>580</c:v>
                </c:pt>
                <c:pt idx="4">
                  <c:v>600</c:v>
                </c:pt>
                <c:pt idx="5">
                  <c:v>483</c:v>
                </c:pt>
                <c:pt idx="6">
                  <c:v>512</c:v>
                </c:pt>
                <c:pt idx="7">
                  <c:v>575</c:v>
                </c:pt>
                <c:pt idx="8">
                  <c:v>530</c:v>
                </c:pt>
                <c:pt idx="9">
                  <c:v>490</c:v>
                </c:pt>
              </c:numCache>
            </c:numRef>
          </c:yVal>
          <c:smooth val="0"/>
          <c:extLst>
            <c:ext xmlns:c16="http://schemas.microsoft.com/office/drawing/2014/chart" uri="{C3380CC4-5D6E-409C-BE32-E72D297353CC}">
              <c16:uniqueId val="{00000000-80AD-4C60-830E-C5DEF3D8941E}"/>
            </c:ext>
          </c:extLst>
        </c:ser>
        <c:ser>
          <c:idx val="1"/>
          <c:order val="1"/>
          <c:spPr>
            <a:ln w="28575">
              <a:noFill/>
            </a:ln>
          </c:spPr>
          <c:marker>
            <c:symbol val="square"/>
            <c:size val="9"/>
            <c:spPr>
              <a:solidFill>
                <a:schemeClr val="bg1"/>
              </a:solidFill>
              <a:ln w="25400">
                <a:solidFill>
                  <a:schemeClr val="accent1"/>
                </a:solidFill>
              </a:ln>
            </c:spPr>
          </c:marker>
          <c:xVal>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Sheet1!$C$2:$C$11</c:f>
              <c:numCache>
                <c:formatCode>General</c:formatCode>
                <c:ptCount val="10"/>
                <c:pt idx="0">
                  <c:v>567</c:v>
                </c:pt>
                <c:pt idx="1">
                  <c:v>512</c:v>
                </c:pt>
                <c:pt idx="2">
                  <c:v>509</c:v>
                </c:pt>
                <c:pt idx="3">
                  <c:v>593</c:v>
                </c:pt>
                <c:pt idx="4">
                  <c:v>588</c:v>
                </c:pt>
                <c:pt idx="5">
                  <c:v>491</c:v>
                </c:pt>
                <c:pt idx="6">
                  <c:v>520</c:v>
                </c:pt>
                <c:pt idx="7">
                  <c:v>588</c:v>
                </c:pt>
                <c:pt idx="8">
                  <c:v>529</c:v>
                </c:pt>
                <c:pt idx="9">
                  <c:v>508</c:v>
                </c:pt>
              </c:numCache>
            </c:numRef>
          </c:yVal>
          <c:smooth val="0"/>
          <c:extLst>
            <c:ext xmlns:c16="http://schemas.microsoft.com/office/drawing/2014/chart" uri="{C3380CC4-5D6E-409C-BE32-E72D297353CC}">
              <c16:uniqueId val="{00000001-80AD-4C60-830E-C5DEF3D8941E}"/>
            </c:ext>
          </c:extLst>
        </c:ser>
        <c:dLbls>
          <c:showLegendKey val="0"/>
          <c:showVal val="0"/>
          <c:showCatName val="0"/>
          <c:showSerName val="0"/>
          <c:showPercent val="0"/>
          <c:showBubbleSize val="0"/>
        </c:dLbls>
        <c:axId val="110382464"/>
        <c:axId val="114313856"/>
      </c:scatterChart>
      <c:valAx>
        <c:axId val="110382464"/>
        <c:scaling>
          <c:orientation val="minMax"/>
          <c:max val="12"/>
          <c:min val="0"/>
        </c:scaling>
        <c:delete val="0"/>
        <c:axPos val="b"/>
        <c:numFmt formatCode="General" sourceLinked="1"/>
        <c:majorTickMark val="out"/>
        <c:minorTickMark val="none"/>
        <c:tickLblPos val="none"/>
        <c:crossAx val="114313856"/>
        <c:crosses val="autoZero"/>
        <c:crossBetween val="midCat"/>
        <c:majorUnit val="5"/>
      </c:valAx>
      <c:valAx>
        <c:axId val="114313856"/>
        <c:scaling>
          <c:orientation val="minMax"/>
          <c:max val="620"/>
          <c:min val="400"/>
        </c:scaling>
        <c:delete val="0"/>
        <c:axPos val="l"/>
        <c:numFmt formatCode="General" sourceLinked="1"/>
        <c:majorTickMark val="out"/>
        <c:minorTickMark val="none"/>
        <c:tickLblPos val="nextTo"/>
        <c:crossAx val="110382464"/>
        <c:crosses val="autoZero"/>
        <c:crossBetween val="midCat"/>
      </c:valAx>
    </c:plotArea>
    <c:plotVisOnly val="1"/>
    <c:dispBlanksAs val="gap"/>
    <c:showDLblsOverMax val="0"/>
  </c:chart>
  <c:spPr>
    <a:ln>
      <a:noFill/>
    </a:ln>
  </c:spPr>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circle"/>
            <c:size val="9"/>
            <c:spPr>
              <a:solidFill>
                <a:schemeClr val="bg1"/>
              </a:solidFill>
              <a:ln w="25400">
                <a:solidFill>
                  <a:schemeClr val="accent5"/>
                </a:solidFill>
              </a:ln>
            </c:spPr>
          </c:marker>
          <c:xVal>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Sheet1!$B$2:$B$11</c:f>
              <c:numCache>
                <c:formatCode>General</c:formatCode>
                <c:ptCount val="10"/>
                <c:pt idx="0">
                  <c:v>530</c:v>
                </c:pt>
                <c:pt idx="1">
                  <c:v>492</c:v>
                </c:pt>
                <c:pt idx="2">
                  <c:v>510</c:v>
                </c:pt>
                <c:pt idx="3">
                  <c:v>580</c:v>
                </c:pt>
                <c:pt idx="4">
                  <c:v>600</c:v>
                </c:pt>
                <c:pt idx="5">
                  <c:v>483</c:v>
                </c:pt>
                <c:pt idx="6">
                  <c:v>512</c:v>
                </c:pt>
                <c:pt idx="7">
                  <c:v>575</c:v>
                </c:pt>
                <c:pt idx="8">
                  <c:v>530</c:v>
                </c:pt>
                <c:pt idx="9">
                  <c:v>490</c:v>
                </c:pt>
              </c:numCache>
            </c:numRef>
          </c:yVal>
          <c:smooth val="0"/>
          <c:extLst>
            <c:ext xmlns:c16="http://schemas.microsoft.com/office/drawing/2014/chart" uri="{C3380CC4-5D6E-409C-BE32-E72D297353CC}">
              <c16:uniqueId val="{00000000-4686-470C-B00A-C4F1ADCA3D2C}"/>
            </c:ext>
          </c:extLst>
        </c:ser>
        <c:ser>
          <c:idx val="1"/>
          <c:order val="1"/>
          <c:spPr>
            <a:ln w="28575">
              <a:noFill/>
            </a:ln>
          </c:spPr>
          <c:marker>
            <c:symbol val="square"/>
            <c:size val="9"/>
            <c:spPr>
              <a:solidFill>
                <a:schemeClr val="bg1"/>
              </a:solidFill>
              <a:ln w="25400">
                <a:solidFill>
                  <a:schemeClr val="accent1"/>
                </a:solidFill>
              </a:ln>
            </c:spPr>
          </c:marker>
          <c:xVal>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Sheet1!$C$2:$C$11</c:f>
              <c:numCache>
                <c:formatCode>General</c:formatCode>
                <c:ptCount val="10"/>
                <c:pt idx="0">
                  <c:v>567</c:v>
                </c:pt>
                <c:pt idx="1">
                  <c:v>512</c:v>
                </c:pt>
                <c:pt idx="2">
                  <c:v>509</c:v>
                </c:pt>
                <c:pt idx="3">
                  <c:v>593</c:v>
                </c:pt>
                <c:pt idx="4">
                  <c:v>588</c:v>
                </c:pt>
                <c:pt idx="5">
                  <c:v>491</c:v>
                </c:pt>
                <c:pt idx="6">
                  <c:v>520</c:v>
                </c:pt>
                <c:pt idx="7">
                  <c:v>588</c:v>
                </c:pt>
                <c:pt idx="8">
                  <c:v>529</c:v>
                </c:pt>
                <c:pt idx="9">
                  <c:v>508</c:v>
                </c:pt>
              </c:numCache>
            </c:numRef>
          </c:yVal>
          <c:smooth val="0"/>
          <c:extLst>
            <c:ext xmlns:c16="http://schemas.microsoft.com/office/drawing/2014/chart" uri="{C3380CC4-5D6E-409C-BE32-E72D297353CC}">
              <c16:uniqueId val="{00000001-4686-470C-B00A-C4F1ADCA3D2C}"/>
            </c:ext>
          </c:extLst>
        </c:ser>
        <c:dLbls>
          <c:showLegendKey val="0"/>
          <c:showVal val="0"/>
          <c:showCatName val="0"/>
          <c:showSerName val="0"/>
          <c:showPercent val="0"/>
          <c:showBubbleSize val="0"/>
        </c:dLbls>
        <c:axId val="110382464"/>
        <c:axId val="114313856"/>
      </c:scatterChart>
      <c:valAx>
        <c:axId val="110382464"/>
        <c:scaling>
          <c:orientation val="minMax"/>
          <c:max val="12"/>
          <c:min val="0"/>
        </c:scaling>
        <c:delete val="0"/>
        <c:axPos val="b"/>
        <c:numFmt formatCode="General" sourceLinked="1"/>
        <c:majorTickMark val="out"/>
        <c:minorTickMark val="none"/>
        <c:tickLblPos val="none"/>
        <c:crossAx val="114313856"/>
        <c:crosses val="autoZero"/>
        <c:crossBetween val="midCat"/>
        <c:majorUnit val="5"/>
      </c:valAx>
      <c:valAx>
        <c:axId val="114313856"/>
        <c:scaling>
          <c:orientation val="minMax"/>
          <c:max val="620"/>
          <c:min val="400"/>
        </c:scaling>
        <c:delete val="0"/>
        <c:axPos val="l"/>
        <c:numFmt formatCode="General" sourceLinked="1"/>
        <c:majorTickMark val="out"/>
        <c:minorTickMark val="none"/>
        <c:tickLblPos val="nextTo"/>
        <c:crossAx val="110382464"/>
        <c:crosses val="autoZero"/>
        <c:crossBetween val="midCat"/>
      </c:valAx>
    </c:plotArea>
    <c:plotVisOnly val="1"/>
    <c:dispBlanksAs val="gap"/>
    <c:showDLblsOverMax val="0"/>
  </c:chart>
  <c:spPr>
    <a:ln>
      <a:noFill/>
    </a:ln>
  </c:spPr>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circle"/>
            <c:size val="9"/>
            <c:spPr>
              <a:solidFill>
                <a:schemeClr val="bg1"/>
              </a:solidFill>
              <a:ln w="25400">
                <a:solidFill>
                  <a:schemeClr val="accent5"/>
                </a:solidFill>
              </a:ln>
            </c:spPr>
          </c:marker>
          <c:xVal>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Sheet1!$B$2:$B$11</c:f>
              <c:numCache>
                <c:formatCode>General</c:formatCode>
                <c:ptCount val="10"/>
                <c:pt idx="0">
                  <c:v>530</c:v>
                </c:pt>
                <c:pt idx="1">
                  <c:v>492</c:v>
                </c:pt>
                <c:pt idx="2">
                  <c:v>510</c:v>
                </c:pt>
                <c:pt idx="3">
                  <c:v>580</c:v>
                </c:pt>
                <c:pt idx="4">
                  <c:v>600</c:v>
                </c:pt>
                <c:pt idx="5">
                  <c:v>483</c:v>
                </c:pt>
                <c:pt idx="6">
                  <c:v>512</c:v>
                </c:pt>
                <c:pt idx="7">
                  <c:v>575</c:v>
                </c:pt>
                <c:pt idx="8">
                  <c:v>530</c:v>
                </c:pt>
                <c:pt idx="9">
                  <c:v>490</c:v>
                </c:pt>
              </c:numCache>
            </c:numRef>
          </c:yVal>
          <c:smooth val="0"/>
          <c:extLst>
            <c:ext xmlns:c16="http://schemas.microsoft.com/office/drawing/2014/chart" uri="{C3380CC4-5D6E-409C-BE32-E72D297353CC}">
              <c16:uniqueId val="{00000000-C9A4-4ED6-8A0F-DC8E75F12A1C}"/>
            </c:ext>
          </c:extLst>
        </c:ser>
        <c:ser>
          <c:idx val="1"/>
          <c:order val="1"/>
          <c:spPr>
            <a:ln w="28575">
              <a:noFill/>
            </a:ln>
          </c:spPr>
          <c:marker>
            <c:symbol val="square"/>
            <c:size val="9"/>
            <c:spPr>
              <a:solidFill>
                <a:schemeClr val="bg1"/>
              </a:solidFill>
              <a:ln w="25400">
                <a:solidFill>
                  <a:schemeClr val="accent1"/>
                </a:solidFill>
              </a:ln>
            </c:spPr>
          </c:marker>
          <c:xVal>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Sheet1!$C$2:$C$11</c:f>
              <c:numCache>
                <c:formatCode>General</c:formatCode>
                <c:ptCount val="10"/>
                <c:pt idx="0">
                  <c:v>567</c:v>
                </c:pt>
                <c:pt idx="1">
                  <c:v>512</c:v>
                </c:pt>
                <c:pt idx="2">
                  <c:v>509</c:v>
                </c:pt>
                <c:pt idx="3">
                  <c:v>593</c:v>
                </c:pt>
                <c:pt idx="4">
                  <c:v>588</c:v>
                </c:pt>
                <c:pt idx="5">
                  <c:v>491</c:v>
                </c:pt>
                <c:pt idx="6">
                  <c:v>520</c:v>
                </c:pt>
                <c:pt idx="7">
                  <c:v>588</c:v>
                </c:pt>
                <c:pt idx="8">
                  <c:v>529</c:v>
                </c:pt>
                <c:pt idx="9">
                  <c:v>508</c:v>
                </c:pt>
              </c:numCache>
            </c:numRef>
          </c:yVal>
          <c:smooth val="0"/>
          <c:extLst>
            <c:ext xmlns:c16="http://schemas.microsoft.com/office/drawing/2014/chart" uri="{C3380CC4-5D6E-409C-BE32-E72D297353CC}">
              <c16:uniqueId val="{00000001-C9A4-4ED6-8A0F-DC8E75F12A1C}"/>
            </c:ext>
          </c:extLst>
        </c:ser>
        <c:dLbls>
          <c:showLegendKey val="0"/>
          <c:showVal val="0"/>
          <c:showCatName val="0"/>
          <c:showSerName val="0"/>
          <c:showPercent val="0"/>
          <c:showBubbleSize val="0"/>
        </c:dLbls>
        <c:axId val="110382464"/>
        <c:axId val="114313856"/>
      </c:scatterChart>
      <c:valAx>
        <c:axId val="110382464"/>
        <c:scaling>
          <c:orientation val="minMax"/>
          <c:max val="12"/>
          <c:min val="0"/>
        </c:scaling>
        <c:delete val="0"/>
        <c:axPos val="b"/>
        <c:numFmt formatCode="General" sourceLinked="1"/>
        <c:majorTickMark val="out"/>
        <c:minorTickMark val="none"/>
        <c:tickLblPos val="none"/>
        <c:crossAx val="114313856"/>
        <c:crosses val="autoZero"/>
        <c:crossBetween val="midCat"/>
        <c:majorUnit val="5"/>
      </c:valAx>
      <c:valAx>
        <c:axId val="114313856"/>
        <c:scaling>
          <c:orientation val="minMax"/>
          <c:max val="620"/>
          <c:min val="400"/>
        </c:scaling>
        <c:delete val="0"/>
        <c:axPos val="l"/>
        <c:numFmt formatCode="General" sourceLinked="1"/>
        <c:majorTickMark val="out"/>
        <c:minorTickMark val="none"/>
        <c:tickLblPos val="nextTo"/>
        <c:crossAx val="110382464"/>
        <c:crosses val="autoZero"/>
        <c:crossBetween val="midCat"/>
      </c:valAx>
    </c:plotArea>
    <c:plotVisOnly val="1"/>
    <c:dispBlanksAs val="gap"/>
    <c:showDLblsOverMax val="0"/>
  </c:chart>
  <c:spPr>
    <a:ln>
      <a:noFill/>
    </a:ln>
  </c:spPr>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15757F-3999-48C5-95E7-A1A35820AD6B}" type="datetimeFigureOut">
              <a:rPr lang="en-US" smtClean="0"/>
              <a:t>3/10/2021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366EF1-5D87-4B27-9964-3895674E3643}" type="slidenum">
              <a:rPr lang="en-US" smtClean="0"/>
              <a:t>‹#›</a:t>
            </a:fld>
            <a:endParaRPr lang="en-US"/>
          </a:p>
        </p:txBody>
      </p:sp>
    </p:spTree>
    <p:extLst>
      <p:ext uri="{BB962C8B-B14F-4D97-AF65-F5344CB8AC3E}">
        <p14:creationId xmlns:p14="http://schemas.microsoft.com/office/powerpoint/2010/main" val="2957094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People who score high on the pretest are more likely to score high on the post-test.</a:t>
            </a:r>
            <a:r>
              <a:rPr lang="en-US" baseline="0" dirty="0"/>
              <a:t> Thus, the is statistical “dependence” between these observations (i.e., they come from the same people). </a:t>
            </a:r>
          </a:p>
          <a:p>
            <a:endParaRPr lang="en-US" baseline="0" dirty="0"/>
          </a:p>
          <a:p>
            <a:r>
              <a:rPr lang="en-US" baseline="0" dirty="0"/>
              <a:t>People are more likely to be like themselves than other people. In our between subjects test, the effects of fatigue were being “washed out” by individual differences (i.e., variation between individuals was larger than variation as a result of fatigue).</a:t>
            </a:r>
          </a:p>
          <a:p>
            <a:endParaRPr lang="en-US" baseline="0" dirty="0"/>
          </a:p>
          <a:p>
            <a:r>
              <a:rPr lang="en-US" baseline="0" dirty="0"/>
              <a:t>Can I control for variation between individuals to get a better understanding of the effects of fatigue?</a:t>
            </a:r>
          </a:p>
        </p:txBody>
      </p:sp>
      <p:sp>
        <p:nvSpPr>
          <p:cNvPr id="4" name="Slide Number Placeholder 3"/>
          <p:cNvSpPr>
            <a:spLocks noGrp="1"/>
          </p:cNvSpPr>
          <p:nvPr>
            <p:ph type="sldNum" sz="quarter" idx="10"/>
          </p:nvPr>
        </p:nvSpPr>
        <p:spPr/>
        <p:txBody>
          <a:bodyPr/>
          <a:lstStyle/>
          <a:p>
            <a:fld id="{AF2C78A3-0D16-480A-A2ED-768710BFB0E7}" type="slidenum">
              <a:rPr lang="en-US" smtClean="0"/>
              <a:pPr/>
              <a:t>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Individuals who are high on the pretest are also high on the post test; individuals low on the pretest are low on the posttest. Thus, most of posttest</a:t>
            </a:r>
            <a:r>
              <a:rPr lang="en-US" baseline="0" dirty="0"/>
              <a:t> performance is dependent on who you are (better decision makers or worse from the beginning), but the question is that within each subject, is there a significant effect of fatigue?</a:t>
            </a:r>
            <a:endParaRPr lang="en-US" dirty="0"/>
          </a:p>
        </p:txBody>
      </p:sp>
      <p:sp>
        <p:nvSpPr>
          <p:cNvPr id="4" name="Slide Number Placeholder 3"/>
          <p:cNvSpPr>
            <a:spLocks noGrp="1"/>
          </p:cNvSpPr>
          <p:nvPr>
            <p:ph type="sldNum" sz="quarter" idx="10"/>
          </p:nvPr>
        </p:nvSpPr>
        <p:spPr/>
        <p:txBody>
          <a:bodyPr/>
          <a:lstStyle/>
          <a:p>
            <a:fld id="{AF2C78A3-0D16-480A-A2ED-768710BFB0E7}"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FB9DD2-45C9-4D18-BA75-FAACD8C86B68}" type="datetime1">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DCE90-B29F-4709-A514-D112B7F94586}" type="slidenum">
              <a:rPr lang="en-US" smtClean="0"/>
              <a:t>‹#›</a:t>
            </a:fld>
            <a:endParaRPr lang="en-US"/>
          </a:p>
        </p:txBody>
      </p:sp>
    </p:spTree>
    <p:extLst>
      <p:ext uri="{BB962C8B-B14F-4D97-AF65-F5344CB8AC3E}">
        <p14:creationId xmlns:p14="http://schemas.microsoft.com/office/powerpoint/2010/main" val="3557254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E45F43-4567-452B-8178-0025AB5905EF}" type="datetime1">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DCE90-B29F-4709-A514-D112B7F94586}" type="slidenum">
              <a:rPr lang="en-US" smtClean="0"/>
              <a:t>‹#›</a:t>
            </a:fld>
            <a:endParaRPr lang="en-US"/>
          </a:p>
        </p:txBody>
      </p:sp>
    </p:spTree>
    <p:extLst>
      <p:ext uri="{BB962C8B-B14F-4D97-AF65-F5344CB8AC3E}">
        <p14:creationId xmlns:p14="http://schemas.microsoft.com/office/powerpoint/2010/main" val="2923671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3E862-6AAB-4B63-B11C-4CFF2DB487DE}" type="datetime1">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DCE90-B29F-4709-A514-D112B7F94586}" type="slidenum">
              <a:rPr lang="en-US" smtClean="0"/>
              <a:t>‹#›</a:t>
            </a:fld>
            <a:endParaRPr lang="en-US"/>
          </a:p>
        </p:txBody>
      </p:sp>
    </p:spTree>
    <p:extLst>
      <p:ext uri="{BB962C8B-B14F-4D97-AF65-F5344CB8AC3E}">
        <p14:creationId xmlns:p14="http://schemas.microsoft.com/office/powerpoint/2010/main" val="1939785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8FFC42-865C-4BE8-86F6-C7E9190D965F}" type="datetime1">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DCE90-B29F-4709-A514-D112B7F94586}" type="slidenum">
              <a:rPr lang="en-US" smtClean="0"/>
              <a:t>‹#›</a:t>
            </a:fld>
            <a:endParaRPr lang="en-US"/>
          </a:p>
        </p:txBody>
      </p:sp>
    </p:spTree>
    <p:extLst>
      <p:ext uri="{BB962C8B-B14F-4D97-AF65-F5344CB8AC3E}">
        <p14:creationId xmlns:p14="http://schemas.microsoft.com/office/powerpoint/2010/main" val="909940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E4A5C6-31A0-400A-8124-D25469516A5F}" type="datetime1">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DCE90-B29F-4709-A514-D112B7F94586}" type="slidenum">
              <a:rPr lang="en-US" smtClean="0"/>
              <a:t>‹#›</a:t>
            </a:fld>
            <a:endParaRPr lang="en-US"/>
          </a:p>
        </p:txBody>
      </p:sp>
    </p:spTree>
    <p:extLst>
      <p:ext uri="{BB962C8B-B14F-4D97-AF65-F5344CB8AC3E}">
        <p14:creationId xmlns:p14="http://schemas.microsoft.com/office/powerpoint/2010/main" val="1823104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5BA0C3-E300-48E3-847A-E45CC84A23D5}" type="datetime1">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DCE90-B29F-4709-A514-D112B7F94586}" type="slidenum">
              <a:rPr lang="en-US" smtClean="0"/>
              <a:t>‹#›</a:t>
            </a:fld>
            <a:endParaRPr lang="en-US"/>
          </a:p>
        </p:txBody>
      </p:sp>
    </p:spTree>
    <p:extLst>
      <p:ext uri="{BB962C8B-B14F-4D97-AF65-F5344CB8AC3E}">
        <p14:creationId xmlns:p14="http://schemas.microsoft.com/office/powerpoint/2010/main" val="2978685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847040-DBA4-4B8B-B56E-D287C64234C2}" type="datetime1">
              <a:rPr lang="en-US" smtClean="0"/>
              <a:t>3/10/2021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5DCE90-B29F-4709-A514-D112B7F94586}" type="slidenum">
              <a:rPr lang="en-US" smtClean="0"/>
              <a:t>‹#›</a:t>
            </a:fld>
            <a:endParaRPr lang="en-US"/>
          </a:p>
        </p:txBody>
      </p:sp>
    </p:spTree>
    <p:extLst>
      <p:ext uri="{BB962C8B-B14F-4D97-AF65-F5344CB8AC3E}">
        <p14:creationId xmlns:p14="http://schemas.microsoft.com/office/powerpoint/2010/main" val="4066322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A2A3F4-259A-4825-B4DA-E96E5226B897}" type="datetime1">
              <a:rPr lang="en-US" smtClean="0"/>
              <a:t>3/10/2021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DCE90-B29F-4709-A514-D112B7F94586}" type="slidenum">
              <a:rPr lang="en-US" smtClean="0"/>
              <a:t>‹#›</a:t>
            </a:fld>
            <a:endParaRPr lang="en-US"/>
          </a:p>
        </p:txBody>
      </p:sp>
    </p:spTree>
    <p:extLst>
      <p:ext uri="{BB962C8B-B14F-4D97-AF65-F5344CB8AC3E}">
        <p14:creationId xmlns:p14="http://schemas.microsoft.com/office/powerpoint/2010/main" val="3263096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72AB5D-0AB7-4191-92F4-67EDD64D225E}" type="datetime1">
              <a:rPr lang="en-US" smtClean="0"/>
              <a:t>3/10/2021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5DCE90-B29F-4709-A514-D112B7F94586}" type="slidenum">
              <a:rPr lang="en-US" smtClean="0"/>
              <a:t>‹#›</a:t>
            </a:fld>
            <a:endParaRPr lang="en-US"/>
          </a:p>
        </p:txBody>
      </p:sp>
    </p:spTree>
    <p:extLst>
      <p:ext uri="{BB962C8B-B14F-4D97-AF65-F5344CB8AC3E}">
        <p14:creationId xmlns:p14="http://schemas.microsoft.com/office/powerpoint/2010/main" val="1185715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B85765-A9D5-4FF6-AD5E-0CF56C184C08}" type="datetime1">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DCE90-B29F-4709-A514-D112B7F94586}" type="slidenum">
              <a:rPr lang="en-US" smtClean="0"/>
              <a:t>‹#›</a:t>
            </a:fld>
            <a:endParaRPr lang="en-US"/>
          </a:p>
        </p:txBody>
      </p:sp>
    </p:spTree>
    <p:extLst>
      <p:ext uri="{BB962C8B-B14F-4D97-AF65-F5344CB8AC3E}">
        <p14:creationId xmlns:p14="http://schemas.microsoft.com/office/powerpoint/2010/main" val="1378987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E2E1F8-3BE3-4DA7-8041-049C549E1F69}" type="datetime1">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DCE90-B29F-4709-A514-D112B7F94586}" type="slidenum">
              <a:rPr lang="en-US" smtClean="0"/>
              <a:t>‹#›</a:t>
            </a:fld>
            <a:endParaRPr lang="en-US"/>
          </a:p>
        </p:txBody>
      </p:sp>
    </p:spTree>
    <p:extLst>
      <p:ext uri="{BB962C8B-B14F-4D97-AF65-F5344CB8AC3E}">
        <p14:creationId xmlns:p14="http://schemas.microsoft.com/office/powerpoint/2010/main" val="1914480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22ADCE-7288-4CCE-B172-DD1066722F86}" type="datetime1">
              <a:rPr lang="en-US" smtClean="0"/>
              <a:t>3/10/2021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5DCE90-B29F-4709-A514-D112B7F94586}" type="slidenum">
              <a:rPr lang="en-US" smtClean="0"/>
              <a:t>‹#›</a:t>
            </a:fld>
            <a:endParaRPr lang="en-US"/>
          </a:p>
        </p:txBody>
      </p:sp>
      <p:cxnSp>
        <p:nvCxnSpPr>
          <p:cNvPr id="7" name="Straight Connector 6">
            <a:extLst>
              <a:ext uri="{FF2B5EF4-FFF2-40B4-BE49-F238E27FC236}">
                <a16:creationId xmlns:a16="http://schemas.microsoft.com/office/drawing/2014/main" id="{06416C09-8A05-4D5B-98EE-7BF7C2B6987D}"/>
              </a:ext>
            </a:extLst>
          </p:cNvPr>
          <p:cNvCxnSpPr>
            <a:cxnSpLocks/>
          </p:cNvCxnSpPr>
          <p:nvPr userDrawn="1"/>
        </p:nvCxnSpPr>
        <p:spPr>
          <a:xfrm>
            <a:off x="838200" y="1017276"/>
            <a:ext cx="105156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31089" y="365125"/>
            <a:ext cx="9133368" cy="1325563"/>
          </a:xfrm>
          <a:prstGeom prst="rect">
            <a:avLst/>
          </a:prstGeom>
          <a:solidFill>
            <a:srgbClr val="1A1A1A"/>
          </a:solidFill>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12247955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ctr" defTabSz="914400" rtl="0" eaLnBrk="1" latinLnBrk="0" hangingPunct="1">
        <a:lnSpc>
          <a:spcPct val="90000"/>
        </a:lnSpc>
        <a:spcBef>
          <a:spcPct val="0"/>
        </a:spcBef>
        <a:buNone/>
        <a:defRPr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5282D-7C74-434D-9A69-77202896E606}"/>
              </a:ext>
            </a:extLst>
          </p:cNvPr>
          <p:cNvSpPr>
            <a:spLocks noGrp="1"/>
          </p:cNvSpPr>
          <p:nvPr>
            <p:ph type="ctrTitle"/>
          </p:nvPr>
        </p:nvSpPr>
        <p:spPr>
          <a:xfrm>
            <a:off x="903767" y="1052191"/>
            <a:ext cx="10451805" cy="2570700"/>
          </a:xfrm>
        </p:spPr>
        <p:txBody>
          <a:bodyPr anchor="ctr">
            <a:normAutofit/>
          </a:bodyPr>
          <a:lstStyle/>
          <a:p>
            <a:r>
              <a:rPr lang="en-US" sz="4800" dirty="0">
                <a:solidFill>
                  <a:schemeClr val="accent1"/>
                </a:solidFill>
              </a:rPr>
              <a:t>Research Design and Analysis:</a:t>
            </a:r>
            <a:br>
              <a:rPr lang="en-US" dirty="0">
                <a:solidFill>
                  <a:schemeClr val="accent1"/>
                </a:solidFill>
              </a:rPr>
            </a:br>
            <a:r>
              <a:rPr lang="en-US" sz="4000" dirty="0">
                <a:solidFill>
                  <a:schemeClr val="accent5"/>
                </a:solidFill>
              </a:rPr>
              <a:t>Models with Repeated Measures </a:t>
            </a:r>
            <a:br>
              <a:rPr lang="en-US" sz="4000" dirty="0">
                <a:solidFill>
                  <a:schemeClr val="accent5"/>
                </a:solidFill>
              </a:rPr>
            </a:br>
            <a:r>
              <a:rPr lang="en-US" sz="4000" dirty="0">
                <a:solidFill>
                  <a:schemeClr val="accent5"/>
                </a:solidFill>
              </a:rPr>
              <a:t>(the Dependent Samples T-Test).</a:t>
            </a:r>
          </a:p>
        </p:txBody>
      </p:sp>
      <p:sp>
        <p:nvSpPr>
          <p:cNvPr id="3" name="Subtitle 2">
            <a:extLst>
              <a:ext uri="{FF2B5EF4-FFF2-40B4-BE49-F238E27FC236}">
                <a16:creationId xmlns:a16="http://schemas.microsoft.com/office/drawing/2014/main" id="{30801856-2F7D-4FD9-8D02-3AA3966F67C9}"/>
              </a:ext>
            </a:extLst>
          </p:cNvPr>
          <p:cNvSpPr>
            <a:spLocks noGrp="1"/>
          </p:cNvSpPr>
          <p:nvPr>
            <p:ph type="subTitle" idx="1"/>
          </p:nvPr>
        </p:nvSpPr>
        <p:spPr>
          <a:xfrm>
            <a:off x="1524000" y="4046353"/>
            <a:ext cx="9144000" cy="2361835"/>
          </a:xfrm>
        </p:spPr>
        <p:txBody>
          <a:bodyPr>
            <a:normAutofit/>
          </a:bodyPr>
          <a:lstStyle/>
          <a:p>
            <a:r>
              <a:rPr lang="en-US" b="1" dirty="0"/>
              <a:t>Keith Lohse, PhD, </a:t>
            </a:r>
            <a:r>
              <a:rPr lang="en-US" b="1" dirty="0" err="1"/>
              <a:t>PStat</a:t>
            </a:r>
            <a:endParaRPr lang="en-US" b="1" dirty="0"/>
          </a:p>
          <a:p>
            <a:r>
              <a:rPr lang="en-US" dirty="0"/>
              <a:t>Department of Health and Kinesiology</a:t>
            </a:r>
          </a:p>
          <a:p>
            <a:r>
              <a:rPr lang="en-US" dirty="0"/>
              <a:t>Department of Physical Therapy and Athletic Training</a:t>
            </a:r>
          </a:p>
          <a:p>
            <a:r>
              <a:rPr lang="en-US" dirty="0"/>
              <a:t>University of Utah</a:t>
            </a:r>
          </a:p>
          <a:p>
            <a:endParaRPr lang="en-US" dirty="0"/>
          </a:p>
        </p:txBody>
      </p:sp>
      <p:cxnSp>
        <p:nvCxnSpPr>
          <p:cNvPr id="5" name="Straight Connector 4">
            <a:extLst>
              <a:ext uri="{FF2B5EF4-FFF2-40B4-BE49-F238E27FC236}">
                <a16:creationId xmlns:a16="http://schemas.microsoft.com/office/drawing/2014/main" id="{B4898633-B5D9-4F00-9E50-4AC2837B22F5}"/>
              </a:ext>
            </a:extLst>
          </p:cNvPr>
          <p:cNvCxnSpPr>
            <a:cxnSpLocks/>
          </p:cNvCxnSpPr>
          <p:nvPr/>
        </p:nvCxnSpPr>
        <p:spPr>
          <a:xfrm>
            <a:off x="903767" y="3646654"/>
            <a:ext cx="1045180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13D803D0-727D-4B47-98BF-8B79CF9A0021}"/>
              </a:ext>
            </a:extLst>
          </p:cNvPr>
          <p:cNvSpPr>
            <a:spLocks noGrp="1"/>
          </p:cNvSpPr>
          <p:nvPr>
            <p:ph type="sldNum" sz="quarter" idx="12"/>
          </p:nvPr>
        </p:nvSpPr>
        <p:spPr/>
        <p:txBody>
          <a:bodyPr/>
          <a:lstStyle/>
          <a:p>
            <a:fld id="{BE5DCE90-B29F-4709-A514-D112B7F94586}" type="slidenum">
              <a:rPr lang="en-US" smtClean="0"/>
              <a:t>1</a:t>
            </a:fld>
            <a:endParaRPr lang="en-US"/>
          </a:p>
        </p:txBody>
      </p:sp>
      <p:sp>
        <p:nvSpPr>
          <p:cNvPr id="7" name="TextBox 6">
            <a:extLst>
              <a:ext uri="{FF2B5EF4-FFF2-40B4-BE49-F238E27FC236}">
                <a16:creationId xmlns:a16="http://schemas.microsoft.com/office/drawing/2014/main" id="{45CD2907-61C6-46E7-A58D-F9C720E71B53}"/>
              </a:ext>
            </a:extLst>
          </p:cNvPr>
          <p:cNvSpPr txBox="1"/>
          <p:nvPr/>
        </p:nvSpPr>
        <p:spPr>
          <a:xfrm>
            <a:off x="903767" y="6075144"/>
            <a:ext cx="8041450" cy="369332"/>
          </a:xfrm>
          <a:prstGeom prst="rect">
            <a:avLst/>
          </a:prstGeom>
          <a:noFill/>
        </p:spPr>
        <p:txBody>
          <a:bodyPr wrap="square">
            <a:spAutoFit/>
          </a:bodyPr>
          <a:lstStyle/>
          <a:p>
            <a:r>
              <a:rPr lang="en-US" sz="1800" dirty="0"/>
              <a:t>e: </a:t>
            </a:r>
            <a:r>
              <a:rPr lang="en-US" sz="1800" dirty="0">
                <a:solidFill>
                  <a:schemeClr val="accent3"/>
                </a:solidFill>
              </a:rPr>
              <a:t>rehabinformatics@gmail.com</a:t>
            </a:r>
          </a:p>
        </p:txBody>
      </p:sp>
      <p:sp>
        <p:nvSpPr>
          <p:cNvPr id="6" name="Date Placeholder 5">
            <a:extLst>
              <a:ext uri="{FF2B5EF4-FFF2-40B4-BE49-F238E27FC236}">
                <a16:creationId xmlns:a16="http://schemas.microsoft.com/office/drawing/2014/main" id="{181AFC67-476F-4BA7-AC95-C389167C98F6}"/>
              </a:ext>
            </a:extLst>
          </p:cNvPr>
          <p:cNvSpPr>
            <a:spLocks noGrp="1"/>
          </p:cNvSpPr>
          <p:nvPr>
            <p:ph type="dt" sz="half" idx="10"/>
          </p:nvPr>
        </p:nvSpPr>
        <p:spPr/>
        <p:txBody>
          <a:bodyPr/>
          <a:lstStyle/>
          <a:p>
            <a:fld id="{938EC628-B1E2-4191-8514-8AEA06EEA852}" type="datetime1">
              <a:rPr lang="en-US" smtClean="0"/>
              <a:t>3/10/2021</a:t>
            </a:fld>
            <a:endParaRPr lang="en-US"/>
          </a:p>
        </p:txBody>
      </p:sp>
    </p:spTree>
    <p:extLst>
      <p:ext uri="{BB962C8B-B14F-4D97-AF65-F5344CB8AC3E}">
        <p14:creationId xmlns:p14="http://schemas.microsoft.com/office/powerpoint/2010/main" val="824523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dependence a problem?</a:t>
            </a:r>
          </a:p>
        </p:txBody>
      </p:sp>
      <p:sp>
        <p:nvSpPr>
          <p:cNvPr id="3" name="Content Placeholder 2"/>
          <p:cNvSpPr>
            <a:spLocks noGrp="1"/>
          </p:cNvSpPr>
          <p:nvPr>
            <p:ph idx="1"/>
          </p:nvPr>
        </p:nvSpPr>
        <p:spPr/>
        <p:txBody>
          <a:bodyPr>
            <a:normAutofit/>
          </a:bodyPr>
          <a:lstStyle/>
          <a:p>
            <a:r>
              <a:rPr lang="en-US" b="1" dirty="0"/>
              <a:t>Repeated measures from the same subjects create a problem, because these scores are statistically dependent on each other!</a:t>
            </a:r>
          </a:p>
          <a:p>
            <a:pPr lvl="1"/>
            <a:r>
              <a:rPr lang="en-US" dirty="0"/>
              <a:t>Dependence means that the occurrence of one event makes another event more or less probable.</a:t>
            </a:r>
          </a:p>
          <a:p>
            <a:pPr lvl="1"/>
            <a:endParaRPr lang="en-US" dirty="0"/>
          </a:p>
          <a:p>
            <a:r>
              <a:rPr lang="en-US" dirty="0"/>
              <a:t>Thus, to understand what variance in the DV is explained by the IV, we need to control for this dependence.</a:t>
            </a:r>
          </a:p>
          <a:p>
            <a:endParaRPr lang="en-US" dirty="0"/>
          </a:p>
          <a:p>
            <a:endParaRPr lang="en-US" dirty="0"/>
          </a:p>
        </p:txBody>
      </p:sp>
      <p:sp>
        <p:nvSpPr>
          <p:cNvPr id="4" name="Date Placeholder 3">
            <a:extLst>
              <a:ext uri="{FF2B5EF4-FFF2-40B4-BE49-F238E27FC236}">
                <a16:creationId xmlns:a16="http://schemas.microsoft.com/office/drawing/2014/main" id="{FB6AA962-29D3-4D93-A40C-DC55783D2CE7}"/>
              </a:ext>
            </a:extLst>
          </p:cNvPr>
          <p:cNvSpPr>
            <a:spLocks noGrp="1"/>
          </p:cNvSpPr>
          <p:nvPr>
            <p:ph type="dt" sz="half" idx="10"/>
          </p:nvPr>
        </p:nvSpPr>
        <p:spPr/>
        <p:txBody>
          <a:bodyPr/>
          <a:lstStyle/>
          <a:p>
            <a:fld id="{01CC0CB6-CBFB-444C-A64D-5805E2BA7091}" type="datetime1">
              <a:rPr lang="en-US" smtClean="0"/>
              <a:t>3/10/2021</a:t>
            </a:fld>
            <a:endParaRPr lang="en-US"/>
          </a:p>
        </p:txBody>
      </p:sp>
      <p:sp>
        <p:nvSpPr>
          <p:cNvPr id="5" name="Slide Number Placeholder 4">
            <a:extLst>
              <a:ext uri="{FF2B5EF4-FFF2-40B4-BE49-F238E27FC236}">
                <a16:creationId xmlns:a16="http://schemas.microsoft.com/office/drawing/2014/main" id="{7A128CD6-EBA1-40EC-A5B3-3AB287010820}"/>
              </a:ext>
            </a:extLst>
          </p:cNvPr>
          <p:cNvSpPr>
            <a:spLocks noGrp="1"/>
          </p:cNvSpPr>
          <p:nvPr>
            <p:ph type="sldNum" sz="quarter" idx="12"/>
          </p:nvPr>
        </p:nvSpPr>
        <p:spPr/>
        <p:txBody>
          <a:bodyPr/>
          <a:lstStyle/>
          <a:p>
            <a:fld id="{BE5DCE90-B29F-4709-A514-D112B7F94586}"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Dependence and explained variance.</a:t>
            </a:r>
          </a:p>
        </p:txBody>
      </p:sp>
      <p:sp>
        <p:nvSpPr>
          <p:cNvPr id="3" name="Content Placeholder 2"/>
          <p:cNvSpPr>
            <a:spLocks noGrp="1"/>
          </p:cNvSpPr>
          <p:nvPr>
            <p:ph idx="1"/>
          </p:nvPr>
        </p:nvSpPr>
        <p:spPr>
          <a:xfrm>
            <a:off x="838200" y="1600200"/>
            <a:ext cx="10515600" cy="4876800"/>
          </a:xfrm>
        </p:spPr>
        <p:txBody>
          <a:bodyPr>
            <a:normAutofit fontScale="92500" lnSpcReduction="20000"/>
          </a:bodyPr>
          <a:lstStyle/>
          <a:p>
            <a:r>
              <a:rPr lang="en-US" dirty="0"/>
              <a:t>The basic formula for hypothesis testing statistics: </a:t>
            </a:r>
          </a:p>
          <a:p>
            <a:pPr lvl="1" algn="ctr">
              <a:buNone/>
            </a:pPr>
            <a:r>
              <a:rPr lang="en-US" u="sng" dirty="0"/>
              <a:t>(variance explained by IV</a:t>
            </a:r>
            <a:r>
              <a:rPr lang="en-US" dirty="0"/>
              <a:t>)</a:t>
            </a:r>
          </a:p>
          <a:p>
            <a:pPr lvl="1" algn="ctr">
              <a:buNone/>
            </a:pPr>
            <a:r>
              <a:rPr lang="en-US" b="1" dirty="0"/>
              <a:t>(residual variance unexplained)</a:t>
            </a:r>
          </a:p>
          <a:p>
            <a:pPr>
              <a:buNone/>
            </a:pPr>
            <a:endParaRPr lang="en-US" dirty="0"/>
          </a:p>
          <a:p>
            <a:pPr>
              <a:buNone/>
            </a:pPr>
            <a:r>
              <a:rPr lang="en-US" dirty="0"/>
              <a:t>The bottom part of the equation (unexplained variance) is composed of many parts: </a:t>
            </a:r>
          </a:p>
          <a:p>
            <a:pPr>
              <a:buNone/>
            </a:pPr>
            <a:br>
              <a:rPr lang="en-US" dirty="0"/>
            </a:br>
            <a:r>
              <a:rPr lang="en-US" i="1" dirty="0"/>
              <a:t>1.</a:t>
            </a:r>
            <a:r>
              <a:rPr lang="en-US" dirty="0"/>
              <a:t>  </a:t>
            </a:r>
            <a:r>
              <a:rPr lang="en-US" i="1" dirty="0"/>
              <a:t>due to measurement error </a:t>
            </a:r>
            <a:br>
              <a:rPr lang="en-US" i="1" dirty="0"/>
            </a:br>
            <a:r>
              <a:rPr lang="en-US" i="1" dirty="0"/>
              <a:t>2.  due to individual differences</a:t>
            </a:r>
          </a:p>
          <a:p>
            <a:pPr>
              <a:buNone/>
            </a:pPr>
            <a:r>
              <a:rPr lang="en-US" i="1" dirty="0"/>
              <a:t>	3. due to other factors…</a:t>
            </a:r>
          </a:p>
          <a:p>
            <a:pPr>
              <a:buNone/>
            </a:pPr>
            <a:r>
              <a:rPr lang="en-US" i="1" dirty="0"/>
              <a:t> </a:t>
            </a:r>
          </a:p>
          <a:p>
            <a:pPr algn="ctr">
              <a:buNone/>
            </a:pPr>
            <a:r>
              <a:rPr lang="en-US" u="sng" dirty="0"/>
              <a:t> (variance explained by IV)    </a:t>
            </a:r>
            <a:br>
              <a:rPr lang="en-US" dirty="0"/>
            </a:br>
            <a:r>
              <a:rPr lang="en-US" dirty="0"/>
              <a:t>(</a:t>
            </a:r>
            <a:r>
              <a:rPr lang="en-US" b="1" dirty="0">
                <a:solidFill>
                  <a:schemeClr val="accent5"/>
                </a:solidFill>
              </a:rPr>
              <a:t>error</a:t>
            </a:r>
            <a:r>
              <a:rPr lang="en-US" b="1" dirty="0">
                <a:solidFill>
                  <a:srgbClr val="FF0000"/>
                </a:solidFill>
              </a:rPr>
              <a:t> </a:t>
            </a:r>
            <a:r>
              <a:rPr lang="en-US" dirty="0"/>
              <a:t>+ </a:t>
            </a:r>
            <a:r>
              <a:rPr lang="en-US" b="1" dirty="0">
                <a:solidFill>
                  <a:schemeClr val="tx2"/>
                </a:solidFill>
              </a:rPr>
              <a:t>individual differences</a:t>
            </a:r>
            <a:r>
              <a:rPr lang="en-US" dirty="0"/>
              <a:t>)</a:t>
            </a:r>
          </a:p>
        </p:txBody>
      </p:sp>
      <p:sp>
        <p:nvSpPr>
          <p:cNvPr id="4" name="TextBox 3"/>
          <p:cNvSpPr txBox="1"/>
          <p:nvPr/>
        </p:nvSpPr>
        <p:spPr>
          <a:xfrm>
            <a:off x="6320790" y="4038600"/>
            <a:ext cx="4210050" cy="1015663"/>
          </a:xfrm>
          <a:prstGeom prst="rect">
            <a:avLst/>
          </a:prstGeom>
          <a:noFill/>
        </p:spPr>
        <p:txBody>
          <a:bodyPr wrap="square" rtlCol="0">
            <a:spAutoFit/>
          </a:bodyPr>
          <a:lstStyle/>
          <a:p>
            <a:r>
              <a:rPr lang="en-US" sz="2000" b="1" dirty="0">
                <a:solidFill>
                  <a:schemeClr val="accent5"/>
                </a:solidFill>
              </a:rPr>
              <a:t>There are many things we can do statistically  and experimentally  to control for these factors.</a:t>
            </a:r>
          </a:p>
        </p:txBody>
      </p:sp>
      <p:sp>
        <p:nvSpPr>
          <p:cNvPr id="5" name="Date Placeholder 4">
            <a:extLst>
              <a:ext uri="{FF2B5EF4-FFF2-40B4-BE49-F238E27FC236}">
                <a16:creationId xmlns:a16="http://schemas.microsoft.com/office/drawing/2014/main" id="{CD172A32-C251-4EB7-B26B-57044C3CE106}"/>
              </a:ext>
            </a:extLst>
          </p:cNvPr>
          <p:cNvSpPr>
            <a:spLocks noGrp="1"/>
          </p:cNvSpPr>
          <p:nvPr>
            <p:ph type="dt" sz="half" idx="10"/>
          </p:nvPr>
        </p:nvSpPr>
        <p:spPr/>
        <p:txBody>
          <a:bodyPr/>
          <a:lstStyle/>
          <a:p>
            <a:fld id="{B8B5AA8B-AFAE-4584-8A53-915F99BBF9EF}" type="datetime1">
              <a:rPr lang="en-US" smtClean="0"/>
              <a:t>3/10/2021</a:t>
            </a:fld>
            <a:endParaRPr lang="en-US"/>
          </a:p>
        </p:txBody>
      </p:sp>
      <p:sp>
        <p:nvSpPr>
          <p:cNvPr id="6" name="Slide Number Placeholder 5">
            <a:extLst>
              <a:ext uri="{FF2B5EF4-FFF2-40B4-BE49-F238E27FC236}">
                <a16:creationId xmlns:a16="http://schemas.microsoft.com/office/drawing/2014/main" id="{2BDED26D-6EA0-40B1-9970-F73FE9145A12}"/>
              </a:ext>
            </a:extLst>
          </p:cNvPr>
          <p:cNvSpPr>
            <a:spLocks noGrp="1"/>
          </p:cNvSpPr>
          <p:nvPr>
            <p:ph type="sldNum" sz="quarter" idx="12"/>
          </p:nvPr>
        </p:nvSpPr>
        <p:spPr/>
        <p:txBody>
          <a:bodyPr/>
          <a:lstStyle/>
          <a:p>
            <a:fld id="{BE5DCE90-B29F-4709-A514-D112B7F94586}" type="slidenum">
              <a:rPr lang="en-US" smtClean="0"/>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Chart 39">
            <a:extLst>
              <a:ext uri="{FF2B5EF4-FFF2-40B4-BE49-F238E27FC236}">
                <a16:creationId xmlns:a16="http://schemas.microsoft.com/office/drawing/2014/main" id="{6DEF3F55-A279-4199-B082-288611399CD2}"/>
              </a:ext>
            </a:extLst>
          </p:cNvPr>
          <p:cNvGraphicFramePr/>
          <p:nvPr>
            <p:extLst>
              <p:ext uri="{D42A27DB-BD31-4B8C-83A1-F6EECF244321}">
                <p14:modId xmlns:p14="http://schemas.microsoft.com/office/powerpoint/2010/main" val="3774163948"/>
              </p:ext>
            </p:extLst>
          </p:nvPr>
        </p:nvGraphicFramePr>
        <p:xfrm>
          <a:off x="3200400" y="1295400"/>
          <a:ext cx="6092190" cy="3802380"/>
        </p:xfrm>
        <a:graphic>
          <a:graphicData uri="http://schemas.openxmlformats.org/drawingml/2006/chart">
            <c:chart xmlns:c="http://schemas.openxmlformats.org/drawingml/2006/chart" xmlns:r="http://schemas.openxmlformats.org/officeDocument/2006/relationships" r:id="rId2"/>
          </a:graphicData>
        </a:graphic>
      </p:graphicFrame>
      <p:sp>
        <p:nvSpPr>
          <p:cNvPr id="26" name="Rectangle 25"/>
          <p:cNvSpPr/>
          <p:nvPr/>
        </p:nvSpPr>
        <p:spPr>
          <a:xfrm>
            <a:off x="3886200" y="1219200"/>
            <a:ext cx="5257800" cy="3581400"/>
          </a:xfrm>
          <a:prstGeom prst="rect">
            <a:avLst/>
          </a:pr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26"/>
          <p:cNvGrpSpPr/>
          <p:nvPr/>
        </p:nvGrpSpPr>
        <p:grpSpPr>
          <a:xfrm>
            <a:off x="4191000" y="2209800"/>
            <a:ext cx="182880" cy="762000"/>
            <a:chOff x="2667000" y="2209800"/>
            <a:chExt cx="182880" cy="762000"/>
          </a:xfrm>
        </p:grpSpPr>
        <p:sp>
          <p:nvSpPr>
            <p:cNvPr id="5" name="Rectangle 4"/>
            <p:cNvSpPr/>
            <p:nvPr/>
          </p:nvSpPr>
          <p:spPr>
            <a:xfrm>
              <a:off x="2667000" y="2209800"/>
              <a:ext cx="182880" cy="182880"/>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2667000" y="2788920"/>
              <a:ext cx="182880" cy="18288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 name="Group 27"/>
          <p:cNvGrpSpPr/>
          <p:nvPr/>
        </p:nvGrpSpPr>
        <p:grpSpPr>
          <a:xfrm>
            <a:off x="4648200" y="3017520"/>
            <a:ext cx="182880" cy="563880"/>
            <a:chOff x="3124200" y="3017520"/>
            <a:chExt cx="182880" cy="563880"/>
          </a:xfrm>
        </p:grpSpPr>
        <p:sp>
          <p:nvSpPr>
            <p:cNvPr id="6" name="Rectangle 5"/>
            <p:cNvSpPr/>
            <p:nvPr/>
          </p:nvSpPr>
          <p:spPr>
            <a:xfrm>
              <a:off x="3124200" y="3017520"/>
              <a:ext cx="182880" cy="182880"/>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3124200" y="3398520"/>
              <a:ext cx="182880" cy="18288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28"/>
          <p:cNvGrpSpPr/>
          <p:nvPr/>
        </p:nvGrpSpPr>
        <p:grpSpPr>
          <a:xfrm>
            <a:off x="5074920" y="3017520"/>
            <a:ext cx="213360" cy="289560"/>
            <a:chOff x="3550920" y="3017520"/>
            <a:chExt cx="213360" cy="289560"/>
          </a:xfrm>
        </p:grpSpPr>
        <p:sp>
          <p:nvSpPr>
            <p:cNvPr id="7" name="Rectangle 6"/>
            <p:cNvSpPr/>
            <p:nvPr/>
          </p:nvSpPr>
          <p:spPr>
            <a:xfrm>
              <a:off x="3581400" y="3124200"/>
              <a:ext cx="182880" cy="182880"/>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550920" y="3017520"/>
              <a:ext cx="182880" cy="18288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29"/>
          <p:cNvGrpSpPr/>
          <p:nvPr/>
        </p:nvGrpSpPr>
        <p:grpSpPr>
          <a:xfrm>
            <a:off x="5486400" y="1752600"/>
            <a:ext cx="182880" cy="411480"/>
            <a:chOff x="3962400" y="1752600"/>
            <a:chExt cx="182880" cy="411480"/>
          </a:xfrm>
        </p:grpSpPr>
        <p:sp>
          <p:nvSpPr>
            <p:cNvPr id="8" name="Rectangle 7"/>
            <p:cNvSpPr/>
            <p:nvPr/>
          </p:nvSpPr>
          <p:spPr>
            <a:xfrm>
              <a:off x="3962400" y="1752600"/>
              <a:ext cx="182880" cy="182880"/>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3962400" y="1981200"/>
              <a:ext cx="182880" cy="18288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30"/>
          <p:cNvGrpSpPr/>
          <p:nvPr/>
        </p:nvGrpSpPr>
        <p:grpSpPr>
          <a:xfrm>
            <a:off x="5989320" y="1524000"/>
            <a:ext cx="182880" cy="487680"/>
            <a:chOff x="4465320" y="1524000"/>
            <a:chExt cx="182880" cy="487680"/>
          </a:xfrm>
        </p:grpSpPr>
        <p:sp>
          <p:nvSpPr>
            <p:cNvPr id="9" name="Rectangle 8"/>
            <p:cNvSpPr/>
            <p:nvPr/>
          </p:nvSpPr>
          <p:spPr>
            <a:xfrm>
              <a:off x="4465320" y="1828800"/>
              <a:ext cx="182880" cy="182880"/>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4465320" y="1524000"/>
              <a:ext cx="182880" cy="18288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31"/>
          <p:cNvGrpSpPr/>
          <p:nvPr/>
        </p:nvGrpSpPr>
        <p:grpSpPr>
          <a:xfrm>
            <a:off x="6400800" y="3352800"/>
            <a:ext cx="228600" cy="381000"/>
            <a:chOff x="4876800" y="3352800"/>
            <a:chExt cx="228600" cy="381000"/>
          </a:xfrm>
        </p:grpSpPr>
        <p:sp>
          <p:nvSpPr>
            <p:cNvPr id="10" name="Rectangle 9"/>
            <p:cNvSpPr/>
            <p:nvPr/>
          </p:nvSpPr>
          <p:spPr>
            <a:xfrm>
              <a:off x="4876800" y="3352800"/>
              <a:ext cx="182880" cy="182880"/>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922520" y="3550920"/>
              <a:ext cx="182880" cy="18288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32"/>
          <p:cNvGrpSpPr/>
          <p:nvPr/>
        </p:nvGrpSpPr>
        <p:grpSpPr>
          <a:xfrm>
            <a:off x="6827520" y="2895600"/>
            <a:ext cx="182880" cy="335280"/>
            <a:chOff x="5303520" y="2895600"/>
            <a:chExt cx="182880" cy="335280"/>
          </a:xfrm>
        </p:grpSpPr>
        <p:sp>
          <p:nvSpPr>
            <p:cNvPr id="11" name="Rectangle 10"/>
            <p:cNvSpPr/>
            <p:nvPr/>
          </p:nvSpPr>
          <p:spPr>
            <a:xfrm>
              <a:off x="5303520" y="2895600"/>
              <a:ext cx="182880" cy="182880"/>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5303520" y="3048000"/>
              <a:ext cx="182880" cy="18288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33"/>
          <p:cNvGrpSpPr/>
          <p:nvPr/>
        </p:nvGrpSpPr>
        <p:grpSpPr>
          <a:xfrm>
            <a:off x="7284720" y="1828800"/>
            <a:ext cx="182880" cy="381000"/>
            <a:chOff x="5760720" y="1828800"/>
            <a:chExt cx="182880" cy="381000"/>
          </a:xfrm>
        </p:grpSpPr>
        <p:sp>
          <p:nvSpPr>
            <p:cNvPr id="12" name="Rectangle 11"/>
            <p:cNvSpPr/>
            <p:nvPr/>
          </p:nvSpPr>
          <p:spPr>
            <a:xfrm>
              <a:off x="5760720" y="1828800"/>
              <a:ext cx="182880" cy="182880"/>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760720" y="2026920"/>
              <a:ext cx="182880" cy="18288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4"/>
          <p:cNvGrpSpPr/>
          <p:nvPr/>
        </p:nvGrpSpPr>
        <p:grpSpPr>
          <a:xfrm>
            <a:off x="7741920" y="2636520"/>
            <a:ext cx="182880" cy="335280"/>
            <a:chOff x="6217920" y="2636520"/>
            <a:chExt cx="182880" cy="335280"/>
          </a:xfrm>
        </p:grpSpPr>
        <p:sp>
          <p:nvSpPr>
            <p:cNvPr id="13" name="Rectangle 12"/>
            <p:cNvSpPr/>
            <p:nvPr/>
          </p:nvSpPr>
          <p:spPr>
            <a:xfrm>
              <a:off x="6217920" y="2788920"/>
              <a:ext cx="182880" cy="182880"/>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6217920" y="2636520"/>
              <a:ext cx="182880" cy="18288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 name="Group 35"/>
          <p:cNvGrpSpPr/>
          <p:nvPr/>
        </p:nvGrpSpPr>
        <p:grpSpPr>
          <a:xfrm>
            <a:off x="8199120" y="3093720"/>
            <a:ext cx="182880" cy="487680"/>
            <a:chOff x="6675120" y="3093720"/>
            <a:chExt cx="182880" cy="487680"/>
          </a:xfrm>
        </p:grpSpPr>
        <p:sp>
          <p:nvSpPr>
            <p:cNvPr id="14" name="Rectangle 13"/>
            <p:cNvSpPr/>
            <p:nvPr/>
          </p:nvSpPr>
          <p:spPr>
            <a:xfrm>
              <a:off x="6675120" y="3093720"/>
              <a:ext cx="182880" cy="182880"/>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6675120" y="3398520"/>
              <a:ext cx="182880" cy="18288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8" name="Title 1"/>
          <p:cNvSpPr txBox="1">
            <a:spLocks/>
          </p:cNvSpPr>
          <p:nvPr/>
        </p:nvSpPr>
        <p:spPr>
          <a:xfrm>
            <a:off x="1981200" y="274638"/>
            <a:ext cx="8229600" cy="1143000"/>
          </a:xfrm>
          <a:prstGeom prst="rect">
            <a:avLst/>
          </a:prstGeom>
        </p:spPr>
        <p:txBody>
          <a:bodyPr>
            <a:normAutofit fontScale="97500"/>
          </a:bodyPr>
          <a:lstStyle/>
          <a:p>
            <a:pPr algn="ctr" defTabSz="914400">
              <a:spcBef>
                <a:spcPct val="0"/>
              </a:spcBef>
              <a:defRPr/>
            </a:pPr>
            <a:r>
              <a:rPr lang="en-US" sz="4400" b="1" dirty="0">
                <a:solidFill>
                  <a:schemeClr val="accent1"/>
                </a:solidFill>
                <a:latin typeface="+mj-lt"/>
                <a:ea typeface="+mj-ea"/>
                <a:cs typeface="+mj-cs"/>
              </a:rPr>
              <a:t>Removing individual differences:</a:t>
            </a:r>
          </a:p>
        </p:txBody>
      </p:sp>
      <p:sp>
        <p:nvSpPr>
          <p:cNvPr id="39" name="Rectangle 38"/>
          <p:cNvSpPr/>
          <p:nvPr/>
        </p:nvSpPr>
        <p:spPr>
          <a:xfrm>
            <a:off x="2667000" y="1295400"/>
            <a:ext cx="990600" cy="3962400"/>
          </a:xfrm>
          <a:prstGeom prst="rect">
            <a:avLst/>
          </a:pr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3600" dirty="0">
                <a:solidFill>
                  <a:schemeClr val="tx1"/>
                </a:solidFill>
              </a:rPr>
              <a:t>0</a:t>
            </a:r>
          </a:p>
        </p:txBody>
      </p:sp>
      <p:sp>
        <p:nvSpPr>
          <p:cNvPr id="33" name="Date Placeholder 32">
            <a:extLst>
              <a:ext uri="{FF2B5EF4-FFF2-40B4-BE49-F238E27FC236}">
                <a16:creationId xmlns:a16="http://schemas.microsoft.com/office/drawing/2014/main" id="{7D0E01E9-00DD-489A-B8C0-EBC45F5B6F20}"/>
              </a:ext>
            </a:extLst>
          </p:cNvPr>
          <p:cNvSpPr>
            <a:spLocks noGrp="1"/>
          </p:cNvSpPr>
          <p:nvPr>
            <p:ph type="dt" sz="half" idx="10"/>
          </p:nvPr>
        </p:nvSpPr>
        <p:spPr/>
        <p:txBody>
          <a:bodyPr/>
          <a:lstStyle/>
          <a:p>
            <a:fld id="{748AC769-57BF-42C7-9927-BF2EC2E23558}" type="datetime1">
              <a:rPr lang="en-US" smtClean="0"/>
              <a:t>3/10/2021</a:t>
            </a:fld>
            <a:endParaRPr lang="en-US"/>
          </a:p>
        </p:txBody>
      </p:sp>
      <p:sp>
        <p:nvSpPr>
          <p:cNvPr id="34" name="Slide Number Placeholder 33">
            <a:extLst>
              <a:ext uri="{FF2B5EF4-FFF2-40B4-BE49-F238E27FC236}">
                <a16:creationId xmlns:a16="http://schemas.microsoft.com/office/drawing/2014/main" id="{B0402A4F-CED9-4DC8-BEB5-F7B8B3E7C98C}"/>
              </a:ext>
            </a:extLst>
          </p:cNvPr>
          <p:cNvSpPr>
            <a:spLocks noGrp="1"/>
          </p:cNvSpPr>
          <p:nvPr>
            <p:ph type="sldNum" sz="quarter" idx="12"/>
          </p:nvPr>
        </p:nvSpPr>
        <p:spPr/>
        <p:txBody>
          <a:bodyPr/>
          <a:lstStyle/>
          <a:p>
            <a:fld id="{BE5DCE90-B29F-4709-A514-D112B7F94586}" type="slidenum">
              <a:rPr lang="en-US" smtClean="0"/>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5E-6 2.22222E-6 L -0.00156 0.38889 " pathEditMode="relative" rAng="0" ptsTypes="AA">
                                      <p:cBhvr>
                                        <p:cTn id="6" dur="2000" fill="hold"/>
                                        <p:tgtEl>
                                          <p:spTgt spid="2"/>
                                        </p:tgtEl>
                                        <p:attrNameLst>
                                          <p:attrName>ppt_x</p:attrName>
                                          <p:attrName>ppt_y</p:attrName>
                                        </p:attrNameLst>
                                      </p:cBhvr>
                                      <p:rCtr x="-1" y="194"/>
                                    </p:animMotion>
                                  </p:childTnLst>
                                </p:cTn>
                              </p:par>
                              <p:par>
                                <p:cTn id="7" presetID="42" presetClass="path" presetSubtype="0" accel="50000" decel="50000" fill="hold" nodeType="withEffect">
                                  <p:stCondLst>
                                    <p:cond delay="0"/>
                                  </p:stCondLst>
                                  <p:childTnLst>
                                    <p:animMotion origin="layout" path="M -2.5E-6 1.48148E-6 L -0.00156 0.26342 " pathEditMode="relative" rAng="0" ptsTypes="AA">
                                      <p:cBhvr>
                                        <p:cTn id="8" dur="2000" fill="hold"/>
                                        <p:tgtEl>
                                          <p:spTgt spid="3"/>
                                        </p:tgtEl>
                                        <p:attrNameLst>
                                          <p:attrName>ppt_x</p:attrName>
                                          <p:attrName>ppt_y</p:attrName>
                                        </p:attrNameLst>
                                      </p:cBhvr>
                                      <p:rCtr x="-1" y="132"/>
                                    </p:animMotion>
                                  </p:childTnLst>
                                </p:cTn>
                              </p:par>
                              <p:par>
                                <p:cTn id="9" presetID="42" presetClass="path" presetSubtype="0" accel="50000" decel="50000" fill="hold" nodeType="withEffect">
                                  <p:stCondLst>
                                    <p:cond delay="0"/>
                                  </p:stCondLst>
                                  <p:childTnLst>
                                    <p:animMotion origin="layout" path="M 0 -1.11111E-6 L 0 0.23889 " pathEditMode="relative" rAng="0" ptsTypes="AA">
                                      <p:cBhvr>
                                        <p:cTn id="10" dur="2000" fill="hold"/>
                                        <p:tgtEl>
                                          <p:spTgt spid="4"/>
                                        </p:tgtEl>
                                        <p:attrNameLst>
                                          <p:attrName>ppt_x</p:attrName>
                                          <p:attrName>ppt_y</p:attrName>
                                        </p:attrNameLst>
                                      </p:cBhvr>
                                      <p:rCtr x="0" y="119"/>
                                    </p:animMotion>
                                  </p:childTnLst>
                                </p:cTn>
                              </p:par>
                              <p:par>
                                <p:cTn id="11" presetID="42" presetClass="path" presetSubtype="0" accel="50000" decel="50000" fill="hold" nodeType="withEffect">
                                  <p:stCondLst>
                                    <p:cond delay="0"/>
                                  </p:stCondLst>
                                  <p:childTnLst>
                                    <p:animMotion origin="layout" path="M 8.33333E-7 3.33333E-6 L 0.00677 0.45902 " pathEditMode="relative" rAng="0" ptsTypes="AA">
                                      <p:cBhvr>
                                        <p:cTn id="12" dur="2000" fill="hold"/>
                                        <p:tgtEl>
                                          <p:spTgt spid="15"/>
                                        </p:tgtEl>
                                        <p:attrNameLst>
                                          <p:attrName>ppt_x</p:attrName>
                                          <p:attrName>ppt_y</p:attrName>
                                        </p:attrNameLst>
                                      </p:cBhvr>
                                      <p:rCtr x="3" y="229"/>
                                    </p:animMotion>
                                  </p:childTnLst>
                                </p:cTn>
                              </p:par>
                              <p:par>
                                <p:cTn id="13" presetID="42" presetClass="path" presetSubtype="0" accel="50000" decel="50000" fill="hold" nodeType="withEffect">
                                  <p:stCondLst>
                                    <p:cond delay="0"/>
                                  </p:stCondLst>
                                  <p:childTnLst>
                                    <p:animMotion origin="layout" path="M -3.88889E-6 1.11111E-6 L 0.00174 0.44236 " pathEditMode="relative" rAng="0" ptsTypes="AA">
                                      <p:cBhvr>
                                        <p:cTn id="14" dur="2000" fill="hold"/>
                                        <p:tgtEl>
                                          <p:spTgt spid="27"/>
                                        </p:tgtEl>
                                        <p:attrNameLst>
                                          <p:attrName>ppt_x</p:attrName>
                                          <p:attrName>ppt_y</p:attrName>
                                        </p:attrNameLst>
                                      </p:cBhvr>
                                      <p:rCtr x="1" y="221"/>
                                    </p:animMotion>
                                  </p:childTnLst>
                                </p:cTn>
                              </p:par>
                              <p:par>
                                <p:cTn id="15" presetID="42" presetClass="path" presetSubtype="0" accel="50000" decel="50000" fill="hold" nodeType="withEffect">
                                  <p:stCondLst>
                                    <p:cond delay="0"/>
                                  </p:stCondLst>
                                  <p:childTnLst>
                                    <p:animMotion origin="layout" path="M -3.33333E-6 3.33333E-6 L 0.00417 0.21666 " pathEditMode="relative" rAng="0" ptsTypes="AA">
                                      <p:cBhvr>
                                        <p:cTn id="16" dur="2000" fill="hold"/>
                                        <p:tgtEl>
                                          <p:spTgt spid="28"/>
                                        </p:tgtEl>
                                        <p:attrNameLst>
                                          <p:attrName>ppt_x</p:attrName>
                                          <p:attrName>ppt_y</p:attrName>
                                        </p:attrNameLst>
                                      </p:cBhvr>
                                      <p:rCtr x="2" y="108"/>
                                    </p:animMotion>
                                  </p:childTnLst>
                                </p:cTn>
                              </p:par>
                              <p:par>
                                <p:cTn id="17" presetID="42" presetClass="path" presetSubtype="0" accel="50000" decel="50000" fill="hold" nodeType="withEffect">
                                  <p:stCondLst>
                                    <p:cond delay="0"/>
                                  </p:stCondLst>
                                  <p:childTnLst>
                                    <p:animMotion origin="layout" path="M -5.55556E-7 2.22222E-6 L 0.00174 0.2868 " pathEditMode="relative" rAng="0" ptsTypes="AA">
                                      <p:cBhvr>
                                        <p:cTn id="18" dur="2000" fill="hold"/>
                                        <p:tgtEl>
                                          <p:spTgt spid="29"/>
                                        </p:tgtEl>
                                        <p:attrNameLst>
                                          <p:attrName>ppt_x</p:attrName>
                                          <p:attrName>ppt_y</p:attrName>
                                        </p:attrNameLst>
                                      </p:cBhvr>
                                      <p:rCtr x="1" y="143"/>
                                    </p:animMotion>
                                  </p:childTnLst>
                                </p:cTn>
                              </p:par>
                              <p:par>
                                <p:cTn id="19" presetID="42" presetClass="path" presetSubtype="0" accel="50000" decel="50000" fill="hold" nodeType="withEffect">
                                  <p:stCondLst>
                                    <p:cond delay="0"/>
                                  </p:stCondLst>
                                  <p:childTnLst>
                                    <p:animMotion origin="layout" path="M -5.55556E-7 -4.44444E-6 L 0.00174 0.43889 " pathEditMode="relative" rAng="0" ptsTypes="AA">
                                      <p:cBhvr>
                                        <p:cTn id="20" dur="2000" fill="hold"/>
                                        <p:tgtEl>
                                          <p:spTgt spid="30"/>
                                        </p:tgtEl>
                                        <p:attrNameLst>
                                          <p:attrName>ppt_x</p:attrName>
                                          <p:attrName>ppt_y</p:attrName>
                                        </p:attrNameLst>
                                      </p:cBhvr>
                                      <p:rCtr x="1" y="219"/>
                                    </p:animMotion>
                                  </p:childTnLst>
                                </p:cTn>
                              </p:par>
                              <p:par>
                                <p:cTn id="21" presetID="42" presetClass="path" presetSubtype="0" accel="50000" decel="50000" fill="hold" nodeType="withEffect">
                                  <p:stCondLst>
                                    <p:cond delay="0"/>
                                  </p:stCondLst>
                                  <p:childTnLst>
                                    <p:animMotion origin="layout" path="M -5.55556E-7 3.7037E-6 L 0.00174 0.31342 " pathEditMode="relative" rAng="0" ptsTypes="AA">
                                      <p:cBhvr>
                                        <p:cTn id="22" dur="2000" fill="hold"/>
                                        <p:tgtEl>
                                          <p:spTgt spid="31"/>
                                        </p:tgtEl>
                                        <p:attrNameLst>
                                          <p:attrName>ppt_x</p:attrName>
                                          <p:attrName>ppt_y</p:attrName>
                                        </p:attrNameLst>
                                      </p:cBhvr>
                                      <p:rCtr x="1" y="157"/>
                                    </p:animMotion>
                                  </p:childTnLst>
                                </p:cTn>
                              </p:par>
                              <p:par>
                                <p:cTn id="23" presetID="42" presetClass="path" presetSubtype="0" accel="50000" decel="50000" fill="hold" nodeType="withEffect">
                                  <p:stCondLst>
                                    <p:cond delay="0"/>
                                  </p:stCondLst>
                                  <p:childTnLst>
                                    <p:animMotion origin="layout" path="M -5.55556E-7 -4.07407E-6 L 0.00174 0.25787 " pathEditMode="relative" rAng="0" ptsTypes="AA">
                                      <p:cBhvr>
                                        <p:cTn id="24" dur="2000" fill="hold"/>
                                        <p:tgtEl>
                                          <p:spTgt spid="32"/>
                                        </p:tgtEl>
                                        <p:attrNameLst>
                                          <p:attrName>ppt_x</p:attrName>
                                          <p:attrName>ppt_y</p:attrName>
                                        </p:attrNameLst>
                                      </p:cBhvr>
                                      <p:rCtr x="1" y="129"/>
                                    </p:animMotion>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Dependent t-test</a:t>
            </a:r>
          </a:p>
        </p:txBody>
      </p:sp>
      <p:sp>
        <p:nvSpPr>
          <p:cNvPr id="3" name="Content Placeholder 2"/>
          <p:cNvSpPr>
            <a:spLocks noGrp="1"/>
          </p:cNvSpPr>
          <p:nvPr>
            <p:ph idx="1"/>
          </p:nvPr>
        </p:nvSpPr>
        <p:spPr/>
        <p:txBody>
          <a:bodyPr>
            <a:normAutofit/>
          </a:bodyPr>
          <a:lstStyle/>
          <a:p>
            <a:r>
              <a:rPr lang="en-US" dirty="0"/>
              <a:t>First we can calculate the actual statistical dependence in our data with a </a:t>
            </a:r>
            <a:r>
              <a:rPr lang="en-US" i="1" dirty="0"/>
              <a:t>correlation</a:t>
            </a:r>
            <a:r>
              <a:rPr lang="en-US" dirty="0"/>
              <a:t>:</a:t>
            </a:r>
          </a:p>
          <a:p>
            <a:pPr>
              <a:buNone/>
            </a:pPr>
            <a:endParaRPr lang="en-US" dirty="0"/>
          </a:p>
          <a:p>
            <a:endParaRPr lang="en-US" dirty="0"/>
          </a:p>
          <a:p>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241362359"/>
              </p:ext>
            </p:extLst>
          </p:nvPr>
        </p:nvGraphicFramePr>
        <p:xfrm>
          <a:off x="1790700" y="3054668"/>
          <a:ext cx="3581400" cy="3122295"/>
        </p:xfrm>
        <a:graphic>
          <a:graphicData uri="http://schemas.openxmlformats.org/drawingml/2006/table">
            <a:tbl>
              <a:tblPr/>
              <a:tblGrid>
                <a:gridCol w="1193800">
                  <a:extLst>
                    <a:ext uri="{9D8B030D-6E8A-4147-A177-3AD203B41FA5}">
                      <a16:colId xmlns:a16="http://schemas.microsoft.com/office/drawing/2014/main" val="20000"/>
                    </a:ext>
                  </a:extLst>
                </a:gridCol>
                <a:gridCol w="1193800">
                  <a:extLst>
                    <a:ext uri="{9D8B030D-6E8A-4147-A177-3AD203B41FA5}">
                      <a16:colId xmlns:a16="http://schemas.microsoft.com/office/drawing/2014/main" val="20001"/>
                    </a:ext>
                  </a:extLst>
                </a:gridCol>
                <a:gridCol w="1193800">
                  <a:extLst>
                    <a:ext uri="{9D8B030D-6E8A-4147-A177-3AD203B41FA5}">
                      <a16:colId xmlns:a16="http://schemas.microsoft.com/office/drawing/2014/main" val="20002"/>
                    </a:ext>
                  </a:extLst>
                </a:gridCol>
              </a:tblGrid>
              <a:tr h="190500">
                <a:tc>
                  <a:txBody>
                    <a:bodyPr/>
                    <a:lstStyle/>
                    <a:p>
                      <a:pPr algn="ctr" fontAlgn="b"/>
                      <a:r>
                        <a:rPr lang="en-US" sz="1800" b="1" i="0" u="none" strike="noStrike" dirty="0">
                          <a:solidFill>
                            <a:schemeClr val="tx1"/>
                          </a:solidFill>
                          <a:latin typeface="Calibri"/>
                        </a:rPr>
                        <a:t>Subject</a:t>
                      </a:r>
                    </a:p>
                  </a:txBody>
                  <a:tcPr marL="9525" marR="9525" marT="9525" marB="0" anchor="b">
                    <a:lnL>
                      <a:noFill/>
                    </a:lnL>
                    <a:lnR>
                      <a:noFill/>
                    </a:lnR>
                    <a:lnT>
                      <a:noFill/>
                    </a:lnT>
                    <a:lnB>
                      <a:noFill/>
                    </a:lnB>
                  </a:tcPr>
                </a:tc>
                <a:tc>
                  <a:txBody>
                    <a:bodyPr/>
                    <a:lstStyle/>
                    <a:p>
                      <a:pPr algn="ctr" fontAlgn="b"/>
                      <a:r>
                        <a:rPr lang="en-US" sz="1800" b="1" i="0" u="none" strike="noStrike" dirty="0">
                          <a:solidFill>
                            <a:schemeClr val="tx1"/>
                          </a:solidFill>
                          <a:latin typeface="Calibri"/>
                        </a:rPr>
                        <a:t>Pretest</a:t>
                      </a:r>
                    </a:p>
                  </a:txBody>
                  <a:tcPr marL="9525" marR="9525" marT="9525" marB="0" anchor="b">
                    <a:lnL>
                      <a:noFill/>
                    </a:lnL>
                    <a:lnR>
                      <a:noFill/>
                    </a:lnR>
                    <a:lnT>
                      <a:noFill/>
                    </a:lnT>
                    <a:lnB>
                      <a:noFill/>
                    </a:lnB>
                  </a:tcPr>
                </a:tc>
                <a:tc>
                  <a:txBody>
                    <a:bodyPr/>
                    <a:lstStyle/>
                    <a:p>
                      <a:pPr algn="ctr" fontAlgn="b"/>
                      <a:r>
                        <a:rPr lang="en-US" sz="1800" b="1" i="0" u="none" strike="noStrike" dirty="0">
                          <a:solidFill>
                            <a:schemeClr val="tx1"/>
                          </a:solidFill>
                          <a:latin typeface="Calibri"/>
                        </a:rPr>
                        <a:t>Posttest</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ctr" fontAlgn="b"/>
                      <a:r>
                        <a:rPr lang="en-US" sz="1800" b="0" i="0" u="none" strike="noStrike" dirty="0">
                          <a:solidFill>
                            <a:schemeClr val="tx1"/>
                          </a:solidFill>
                          <a:latin typeface="Calibri"/>
                        </a:rPr>
                        <a:t>1</a:t>
                      </a:r>
                    </a:p>
                  </a:txBody>
                  <a:tcPr marL="9525" marR="9525" marT="9525"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567</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530</a:t>
                      </a:r>
                    </a:p>
                  </a:txBody>
                  <a:tcPr marL="0" marR="0" marT="0" marB="0" anchor="b">
                    <a:lnL>
                      <a:noFill/>
                    </a:lnL>
                    <a:lnR>
                      <a:noFill/>
                    </a:lnR>
                    <a:lnT>
                      <a:noFill/>
                    </a:lnT>
                    <a:lnB>
                      <a:noFill/>
                    </a:lnB>
                  </a:tcPr>
                </a:tc>
                <a:extLst>
                  <a:ext uri="{0D108BD9-81ED-4DB2-BD59-A6C34878D82A}">
                    <a16:rowId xmlns:a16="http://schemas.microsoft.com/office/drawing/2014/main" val="10001"/>
                  </a:ext>
                </a:extLst>
              </a:tr>
              <a:tr h="190500">
                <a:tc>
                  <a:txBody>
                    <a:bodyPr/>
                    <a:lstStyle/>
                    <a:p>
                      <a:pPr algn="ctr" fontAlgn="b"/>
                      <a:r>
                        <a:rPr lang="en-US" sz="1800" b="0" i="0" u="none" strike="noStrike" dirty="0">
                          <a:solidFill>
                            <a:schemeClr val="tx1"/>
                          </a:solidFill>
                          <a:latin typeface="Calibri"/>
                        </a:rPr>
                        <a:t>2</a:t>
                      </a:r>
                    </a:p>
                  </a:txBody>
                  <a:tcPr marL="9525" marR="9525" marT="9525"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512</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492</a:t>
                      </a:r>
                    </a:p>
                  </a:txBody>
                  <a:tcPr marL="0" marR="0" marT="0" marB="0" anchor="b">
                    <a:lnL>
                      <a:noFill/>
                    </a:lnL>
                    <a:lnR>
                      <a:noFill/>
                    </a:lnR>
                    <a:lnT>
                      <a:noFill/>
                    </a:lnT>
                    <a:lnB>
                      <a:noFill/>
                    </a:lnB>
                  </a:tcPr>
                </a:tc>
                <a:extLst>
                  <a:ext uri="{0D108BD9-81ED-4DB2-BD59-A6C34878D82A}">
                    <a16:rowId xmlns:a16="http://schemas.microsoft.com/office/drawing/2014/main" val="10002"/>
                  </a:ext>
                </a:extLst>
              </a:tr>
              <a:tr h="190500">
                <a:tc>
                  <a:txBody>
                    <a:bodyPr/>
                    <a:lstStyle/>
                    <a:p>
                      <a:pPr algn="ctr" fontAlgn="b"/>
                      <a:r>
                        <a:rPr lang="en-US" sz="1800" b="0" i="0" u="none" strike="noStrike">
                          <a:solidFill>
                            <a:schemeClr val="tx1"/>
                          </a:solidFill>
                          <a:latin typeface="Calibri"/>
                        </a:rPr>
                        <a:t>3</a:t>
                      </a:r>
                    </a:p>
                  </a:txBody>
                  <a:tcPr marL="9525" marR="9525" marT="9525"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509</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510</a:t>
                      </a:r>
                    </a:p>
                  </a:txBody>
                  <a:tcPr marL="0" marR="0" marT="0" marB="0" anchor="b">
                    <a:lnL>
                      <a:noFill/>
                    </a:lnL>
                    <a:lnR>
                      <a:noFill/>
                    </a:lnR>
                    <a:lnT>
                      <a:noFill/>
                    </a:lnT>
                    <a:lnB>
                      <a:noFill/>
                    </a:lnB>
                  </a:tcPr>
                </a:tc>
                <a:extLst>
                  <a:ext uri="{0D108BD9-81ED-4DB2-BD59-A6C34878D82A}">
                    <a16:rowId xmlns:a16="http://schemas.microsoft.com/office/drawing/2014/main" val="10003"/>
                  </a:ext>
                </a:extLst>
              </a:tr>
              <a:tr h="190500">
                <a:tc>
                  <a:txBody>
                    <a:bodyPr/>
                    <a:lstStyle/>
                    <a:p>
                      <a:pPr algn="ctr" fontAlgn="b"/>
                      <a:r>
                        <a:rPr lang="en-US" sz="1800" b="0" i="0" u="none" strike="noStrike">
                          <a:solidFill>
                            <a:schemeClr val="tx1"/>
                          </a:solidFill>
                          <a:latin typeface="Calibri"/>
                        </a:rPr>
                        <a:t>4</a:t>
                      </a:r>
                    </a:p>
                  </a:txBody>
                  <a:tcPr marL="9525" marR="9525" marT="9525"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593</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580</a:t>
                      </a:r>
                    </a:p>
                  </a:txBody>
                  <a:tcPr marL="0" marR="0" marT="0" marB="0" anchor="b">
                    <a:lnL>
                      <a:noFill/>
                    </a:lnL>
                    <a:lnR>
                      <a:noFill/>
                    </a:lnR>
                    <a:lnT>
                      <a:noFill/>
                    </a:lnT>
                    <a:lnB>
                      <a:noFill/>
                    </a:lnB>
                  </a:tcPr>
                </a:tc>
                <a:extLst>
                  <a:ext uri="{0D108BD9-81ED-4DB2-BD59-A6C34878D82A}">
                    <a16:rowId xmlns:a16="http://schemas.microsoft.com/office/drawing/2014/main" val="10004"/>
                  </a:ext>
                </a:extLst>
              </a:tr>
              <a:tr h="190500">
                <a:tc>
                  <a:txBody>
                    <a:bodyPr/>
                    <a:lstStyle/>
                    <a:p>
                      <a:pPr algn="ctr" fontAlgn="b"/>
                      <a:r>
                        <a:rPr lang="en-US" sz="1800" b="0" i="0" u="none" strike="noStrike">
                          <a:solidFill>
                            <a:schemeClr val="tx1"/>
                          </a:solidFill>
                          <a:latin typeface="Calibri"/>
                        </a:rPr>
                        <a:t>5</a:t>
                      </a:r>
                    </a:p>
                  </a:txBody>
                  <a:tcPr marL="9525" marR="9525" marT="9525"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588</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600</a:t>
                      </a:r>
                    </a:p>
                  </a:txBody>
                  <a:tcPr marL="0" marR="0" marT="0" marB="0" anchor="b">
                    <a:lnL>
                      <a:noFill/>
                    </a:lnL>
                    <a:lnR>
                      <a:noFill/>
                    </a:lnR>
                    <a:lnT>
                      <a:noFill/>
                    </a:lnT>
                    <a:lnB>
                      <a:noFill/>
                    </a:lnB>
                  </a:tcPr>
                </a:tc>
                <a:extLst>
                  <a:ext uri="{0D108BD9-81ED-4DB2-BD59-A6C34878D82A}">
                    <a16:rowId xmlns:a16="http://schemas.microsoft.com/office/drawing/2014/main" val="10005"/>
                  </a:ext>
                </a:extLst>
              </a:tr>
              <a:tr h="190500">
                <a:tc>
                  <a:txBody>
                    <a:bodyPr/>
                    <a:lstStyle/>
                    <a:p>
                      <a:pPr algn="ctr" fontAlgn="b"/>
                      <a:r>
                        <a:rPr lang="en-US" sz="1800" b="0" i="0" u="none" strike="noStrike">
                          <a:solidFill>
                            <a:schemeClr val="tx1"/>
                          </a:solidFill>
                          <a:latin typeface="Calibri"/>
                        </a:rPr>
                        <a:t>6</a:t>
                      </a:r>
                    </a:p>
                  </a:txBody>
                  <a:tcPr marL="9525" marR="9525" marT="9525"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491</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483</a:t>
                      </a:r>
                    </a:p>
                  </a:txBody>
                  <a:tcPr marL="0" marR="0" marT="0" marB="0" anchor="b">
                    <a:lnL>
                      <a:noFill/>
                    </a:lnL>
                    <a:lnR>
                      <a:noFill/>
                    </a:lnR>
                    <a:lnT>
                      <a:noFill/>
                    </a:lnT>
                    <a:lnB>
                      <a:noFill/>
                    </a:lnB>
                  </a:tcPr>
                </a:tc>
                <a:extLst>
                  <a:ext uri="{0D108BD9-81ED-4DB2-BD59-A6C34878D82A}">
                    <a16:rowId xmlns:a16="http://schemas.microsoft.com/office/drawing/2014/main" val="10006"/>
                  </a:ext>
                </a:extLst>
              </a:tr>
              <a:tr h="190500">
                <a:tc>
                  <a:txBody>
                    <a:bodyPr/>
                    <a:lstStyle/>
                    <a:p>
                      <a:pPr algn="ctr" fontAlgn="b"/>
                      <a:r>
                        <a:rPr lang="en-US" sz="1800" b="0" i="0" u="none" strike="noStrike">
                          <a:solidFill>
                            <a:schemeClr val="tx1"/>
                          </a:solidFill>
                          <a:latin typeface="Calibri"/>
                        </a:rPr>
                        <a:t>7</a:t>
                      </a:r>
                    </a:p>
                  </a:txBody>
                  <a:tcPr marL="9525" marR="9525" marT="9525"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520</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512</a:t>
                      </a:r>
                    </a:p>
                  </a:txBody>
                  <a:tcPr marL="0" marR="0" marT="0" marB="0" anchor="b">
                    <a:lnL>
                      <a:noFill/>
                    </a:lnL>
                    <a:lnR>
                      <a:noFill/>
                    </a:lnR>
                    <a:lnT>
                      <a:noFill/>
                    </a:lnT>
                    <a:lnB>
                      <a:noFill/>
                    </a:lnB>
                  </a:tcPr>
                </a:tc>
                <a:extLst>
                  <a:ext uri="{0D108BD9-81ED-4DB2-BD59-A6C34878D82A}">
                    <a16:rowId xmlns:a16="http://schemas.microsoft.com/office/drawing/2014/main" val="10007"/>
                  </a:ext>
                </a:extLst>
              </a:tr>
              <a:tr h="190500">
                <a:tc>
                  <a:txBody>
                    <a:bodyPr/>
                    <a:lstStyle/>
                    <a:p>
                      <a:pPr algn="ctr" fontAlgn="b"/>
                      <a:r>
                        <a:rPr lang="en-US" sz="1800" b="0" i="0" u="none" strike="noStrike">
                          <a:solidFill>
                            <a:schemeClr val="tx1"/>
                          </a:solidFill>
                          <a:latin typeface="Calibri"/>
                        </a:rPr>
                        <a:t>8</a:t>
                      </a:r>
                    </a:p>
                  </a:txBody>
                  <a:tcPr marL="9525" marR="9525" marT="9525"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588</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575</a:t>
                      </a:r>
                    </a:p>
                  </a:txBody>
                  <a:tcPr marL="0" marR="0" marT="0" marB="0" anchor="b">
                    <a:lnL>
                      <a:noFill/>
                    </a:lnL>
                    <a:lnR>
                      <a:noFill/>
                    </a:lnR>
                    <a:lnT>
                      <a:noFill/>
                    </a:lnT>
                    <a:lnB>
                      <a:noFill/>
                    </a:lnB>
                  </a:tcPr>
                </a:tc>
                <a:extLst>
                  <a:ext uri="{0D108BD9-81ED-4DB2-BD59-A6C34878D82A}">
                    <a16:rowId xmlns:a16="http://schemas.microsoft.com/office/drawing/2014/main" val="10008"/>
                  </a:ext>
                </a:extLst>
              </a:tr>
              <a:tr h="190500">
                <a:tc>
                  <a:txBody>
                    <a:bodyPr/>
                    <a:lstStyle/>
                    <a:p>
                      <a:pPr algn="ctr" fontAlgn="b"/>
                      <a:r>
                        <a:rPr lang="en-US" sz="1800" b="0" i="0" u="none" strike="noStrike">
                          <a:solidFill>
                            <a:schemeClr val="tx1"/>
                          </a:solidFill>
                          <a:latin typeface="Calibri"/>
                        </a:rPr>
                        <a:t>9</a:t>
                      </a:r>
                    </a:p>
                  </a:txBody>
                  <a:tcPr marL="9525" marR="9525" marT="9525"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529</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530</a:t>
                      </a:r>
                    </a:p>
                  </a:txBody>
                  <a:tcPr marL="0" marR="0" marT="0" marB="0" anchor="b">
                    <a:lnL>
                      <a:noFill/>
                    </a:lnL>
                    <a:lnR>
                      <a:noFill/>
                    </a:lnR>
                    <a:lnT>
                      <a:noFill/>
                    </a:lnT>
                    <a:lnB>
                      <a:noFill/>
                    </a:lnB>
                  </a:tcPr>
                </a:tc>
                <a:extLst>
                  <a:ext uri="{0D108BD9-81ED-4DB2-BD59-A6C34878D82A}">
                    <a16:rowId xmlns:a16="http://schemas.microsoft.com/office/drawing/2014/main" val="10009"/>
                  </a:ext>
                </a:extLst>
              </a:tr>
              <a:tr h="190500">
                <a:tc>
                  <a:txBody>
                    <a:bodyPr/>
                    <a:lstStyle/>
                    <a:p>
                      <a:pPr algn="ctr" fontAlgn="b"/>
                      <a:r>
                        <a:rPr lang="en-US" sz="1800" b="0" i="0" u="none" strike="noStrike">
                          <a:solidFill>
                            <a:schemeClr val="tx1"/>
                          </a:solidFill>
                          <a:latin typeface="Calibri"/>
                        </a:rPr>
                        <a:t>10</a:t>
                      </a:r>
                    </a:p>
                  </a:txBody>
                  <a:tcPr marL="9525" marR="9525" marT="9525"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508</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490</a:t>
                      </a:r>
                    </a:p>
                  </a:txBody>
                  <a:tcPr marL="0" marR="0" marT="0" marB="0" anchor="b">
                    <a:lnL>
                      <a:noFill/>
                    </a:lnL>
                    <a:lnR>
                      <a:noFill/>
                    </a:lnR>
                    <a:lnT>
                      <a:noFill/>
                    </a:lnT>
                    <a:lnB>
                      <a:noFill/>
                    </a:lnB>
                  </a:tcPr>
                </a:tc>
                <a:extLst>
                  <a:ext uri="{0D108BD9-81ED-4DB2-BD59-A6C34878D82A}">
                    <a16:rowId xmlns:a16="http://schemas.microsoft.com/office/drawing/2014/main" val="1001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7996057"/>
              </p:ext>
            </p:extLst>
          </p:nvPr>
        </p:nvGraphicFramePr>
        <p:xfrm>
          <a:off x="5711457" y="3054668"/>
          <a:ext cx="4953000" cy="1249935"/>
        </p:xfrm>
        <a:graphic>
          <a:graphicData uri="http://schemas.openxmlformats.org/drawingml/2006/table">
            <a:tbl>
              <a:tblPr/>
              <a:tblGrid>
                <a:gridCol w="660683">
                  <a:extLst>
                    <a:ext uri="{9D8B030D-6E8A-4147-A177-3AD203B41FA5}">
                      <a16:colId xmlns:a16="http://schemas.microsoft.com/office/drawing/2014/main" val="20000"/>
                    </a:ext>
                  </a:extLst>
                </a:gridCol>
                <a:gridCol w="1505882">
                  <a:extLst>
                    <a:ext uri="{9D8B030D-6E8A-4147-A177-3AD203B41FA5}">
                      <a16:colId xmlns:a16="http://schemas.microsoft.com/office/drawing/2014/main" val="20001"/>
                    </a:ext>
                  </a:extLst>
                </a:gridCol>
                <a:gridCol w="871558">
                  <a:extLst>
                    <a:ext uri="{9D8B030D-6E8A-4147-A177-3AD203B41FA5}">
                      <a16:colId xmlns:a16="http://schemas.microsoft.com/office/drawing/2014/main" val="20002"/>
                    </a:ext>
                  </a:extLst>
                </a:gridCol>
                <a:gridCol w="1043319">
                  <a:extLst>
                    <a:ext uri="{9D8B030D-6E8A-4147-A177-3AD203B41FA5}">
                      <a16:colId xmlns:a16="http://schemas.microsoft.com/office/drawing/2014/main" val="20003"/>
                    </a:ext>
                  </a:extLst>
                </a:gridCol>
                <a:gridCol w="871558">
                  <a:extLst>
                    <a:ext uri="{9D8B030D-6E8A-4147-A177-3AD203B41FA5}">
                      <a16:colId xmlns:a16="http://schemas.microsoft.com/office/drawing/2014/main" val="20004"/>
                    </a:ext>
                  </a:extLst>
                </a:gridCol>
              </a:tblGrid>
              <a:tr h="250857">
                <a:tc gridSpan="5">
                  <a:txBody>
                    <a:bodyPr/>
                    <a:lstStyle/>
                    <a:p>
                      <a:pPr marL="38100" marR="38100" algn="ctr">
                        <a:lnSpc>
                          <a:spcPts val="1600"/>
                        </a:lnSpc>
                        <a:spcBef>
                          <a:spcPts val="0"/>
                        </a:spcBef>
                        <a:spcAft>
                          <a:spcPts val="0"/>
                        </a:spcAft>
                      </a:pPr>
                      <a:r>
                        <a:rPr lang="en-US" sz="1400" b="1" dirty="0">
                          <a:solidFill>
                            <a:schemeClr val="tx1"/>
                          </a:solidFill>
                          <a:latin typeface="Arial"/>
                          <a:ea typeface="Times New Roman"/>
                        </a:rPr>
                        <a:t>Paired Samples Correlations</a:t>
                      </a:r>
                      <a:endParaRPr lang="en-US" sz="1400" dirty="0">
                        <a:solidFill>
                          <a:schemeClr val="tx1"/>
                        </a:solidFill>
                        <a:latin typeface="Courier New"/>
                        <a:ea typeface="Times New Roman"/>
                      </a:endParaRPr>
                    </a:p>
                  </a:txBody>
                  <a:tcPr marL="0" marR="0" marT="0" marB="0">
                    <a:lnL>
                      <a:noFill/>
                    </a:lnL>
                    <a:lnR>
                      <a:noFill/>
                    </a:lnR>
                    <a:lnT>
                      <a:noFill/>
                    </a:lnT>
                    <a:lnB w="28575"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99539">
                <a:tc gridSpan="2">
                  <a:txBody>
                    <a:bodyPr/>
                    <a:lstStyle/>
                    <a:p>
                      <a:pPr marL="38100" marR="38100" algn="ctr">
                        <a:lnSpc>
                          <a:spcPts val="1600"/>
                        </a:lnSpc>
                        <a:spcBef>
                          <a:spcPts val="0"/>
                        </a:spcBef>
                        <a:spcAft>
                          <a:spcPts val="0"/>
                        </a:spcAft>
                      </a:pPr>
                      <a:endParaRPr lang="en-US" sz="1400" b="1" dirty="0">
                        <a:solidFill>
                          <a:schemeClr val="tx1"/>
                        </a:solidFill>
                        <a:latin typeface="Arial"/>
                        <a:ea typeface="Times New Roman"/>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a:txBody>
                    <a:bodyPr/>
                    <a:lstStyle/>
                    <a:p>
                      <a:pPr marL="38100" marR="38100" algn="ctr">
                        <a:lnSpc>
                          <a:spcPts val="1600"/>
                        </a:lnSpc>
                        <a:spcBef>
                          <a:spcPts val="0"/>
                        </a:spcBef>
                        <a:spcAft>
                          <a:spcPts val="0"/>
                        </a:spcAft>
                      </a:pPr>
                      <a:r>
                        <a:rPr lang="en-US" sz="1400" b="1" dirty="0">
                          <a:solidFill>
                            <a:schemeClr val="tx1"/>
                          </a:solidFill>
                          <a:latin typeface="Arial"/>
                          <a:ea typeface="Times New Roman"/>
                        </a:rPr>
                        <a:t>N</a:t>
                      </a:r>
                      <a:endParaRPr lang="en-US" sz="1400" b="1" dirty="0">
                        <a:solidFill>
                          <a:schemeClr val="tx1"/>
                        </a:solidFill>
                        <a:latin typeface="Courier New"/>
                        <a:ea typeface="Times New Roman"/>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1"/>
                    </a:solidFill>
                  </a:tcPr>
                </a:tc>
                <a:tc>
                  <a:txBody>
                    <a:bodyPr/>
                    <a:lstStyle/>
                    <a:p>
                      <a:pPr marL="38100" marR="38100" algn="ctr">
                        <a:lnSpc>
                          <a:spcPts val="1600"/>
                        </a:lnSpc>
                        <a:spcBef>
                          <a:spcPts val="0"/>
                        </a:spcBef>
                        <a:spcAft>
                          <a:spcPts val="0"/>
                        </a:spcAft>
                      </a:pPr>
                      <a:r>
                        <a:rPr lang="en-US" sz="1400" b="1" dirty="0">
                          <a:solidFill>
                            <a:schemeClr val="tx1"/>
                          </a:solidFill>
                          <a:latin typeface="Arial"/>
                          <a:ea typeface="Times New Roman"/>
                        </a:rPr>
                        <a:t>Correlation</a:t>
                      </a:r>
                      <a:endParaRPr lang="en-US" sz="1400" b="1" dirty="0">
                        <a:solidFill>
                          <a:schemeClr val="tx1"/>
                        </a:solidFill>
                        <a:latin typeface="Courier New"/>
                        <a:ea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1"/>
                    </a:solidFill>
                  </a:tcPr>
                </a:tc>
                <a:tc>
                  <a:txBody>
                    <a:bodyPr/>
                    <a:lstStyle/>
                    <a:p>
                      <a:pPr marL="38100" marR="38100" algn="ctr">
                        <a:lnSpc>
                          <a:spcPts val="1600"/>
                        </a:lnSpc>
                        <a:spcBef>
                          <a:spcPts val="0"/>
                        </a:spcBef>
                        <a:spcAft>
                          <a:spcPts val="0"/>
                        </a:spcAft>
                      </a:pPr>
                      <a:r>
                        <a:rPr lang="en-US" sz="1400" b="1" dirty="0">
                          <a:solidFill>
                            <a:schemeClr val="tx1"/>
                          </a:solidFill>
                          <a:latin typeface="Arial"/>
                          <a:ea typeface="Times New Roman"/>
                        </a:rPr>
                        <a:t>Sig.</a:t>
                      </a:r>
                      <a:endParaRPr lang="en-US" sz="1400" b="1" dirty="0">
                        <a:solidFill>
                          <a:schemeClr val="tx1"/>
                        </a:solidFill>
                        <a:latin typeface="Courier New"/>
                        <a:ea typeface="Times New Roman"/>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99539">
                <a:tc>
                  <a:txBody>
                    <a:bodyPr/>
                    <a:lstStyle/>
                    <a:p>
                      <a:pPr marL="38100" marR="38100">
                        <a:lnSpc>
                          <a:spcPts val="1600"/>
                        </a:lnSpc>
                        <a:spcBef>
                          <a:spcPts val="0"/>
                        </a:spcBef>
                        <a:spcAft>
                          <a:spcPts val="0"/>
                        </a:spcAft>
                      </a:pPr>
                      <a:r>
                        <a:rPr lang="en-US" sz="1400">
                          <a:solidFill>
                            <a:schemeClr val="tx1"/>
                          </a:solidFill>
                          <a:latin typeface="Arial"/>
                          <a:ea typeface="Times New Roman"/>
                        </a:rPr>
                        <a:t>Pair 1</a:t>
                      </a:r>
                      <a:endParaRPr lang="en-US" sz="1400">
                        <a:solidFill>
                          <a:schemeClr val="tx1"/>
                        </a:solidFill>
                        <a:latin typeface="Courier New"/>
                        <a:ea typeface="Times New Roman"/>
                      </a:endParaRPr>
                    </a:p>
                  </a:txBody>
                  <a:tcPr marL="0" marR="0" marT="0" marB="0" anchor="ctr">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1"/>
                    </a:solidFill>
                  </a:tcPr>
                </a:tc>
                <a:tc>
                  <a:txBody>
                    <a:bodyPr/>
                    <a:lstStyle/>
                    <a:p>
                      <a:pPr marL="38100" marR="38100">
                        <a:lnSpc>
                          <a:spcPts val="1600"/>
                        </a:lnSpc>
                        <a:spcBef>
                          <a:spcPts val="0"/>
                        </a:spcBef>
                        <a:spcAft>
                          <a:spcPts val="0"/>
                        </a:spcAft>
                      </a:pPr>
                      <a:r>
                        <a:rPr lang="en-US" sz="1400">
                          <a:solidFill>
                            <a:schemeClr val="tx1"/>
                          </a:solidFill>
                          <a:latin typeface="Arial"/>
                          <a:ea typeface="Times New Roman"/>
                        </a:rPr>
                        <a:t>pretest &amp; posttest</a:t>
                      </a:r>
                      <a:endParaRPr lang="en-US" sz="1400">
                        <a:solidFill>
                          <a:schemeClr val="tx1"/>
                        </a:solidFill>
                        <a:latin typeface="Courier New"/>
                        <a:ea typeface="Times New Roman"/>
                      </a:endParaRPr>
                    </a:p>
                  </a:txBody>
                  <a:tcPr marL="0" marR="0" marT="0" marB="0" anchor="ctr">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1"/>
                    </a:solidFill>
                  </a:tcPr>
                </a:tc>
                <a:tc>
                  <a:txBody>
                    <a:bodyPr/>
                    <a:lstStyle/>
                    <a:p>
                      <a:pPr marL="38100" marR="38100" algn="r">
                        <a:lnSpc>
                          <a:spcPts val="1600"/>
                        </a:lnSpc>
                        <a:spcBef>
                          <a:spcPts val="0"/>
                        </a:spcBef>
                        <a:spcAft>
                          <a:spcPts val="0"/>
                        </a:spcAft>
                      </a:pPr>
                      <a:r>
                        <a:rPr lang="en-US" sz="1400">
                          <a:solidFill>
                            <a:schemeClr val="tx1"/>
                          </a:solidFill>
                          <a:latin typeface="Arial"/>
                          <a:ea typeface="Times New Roman"/>
                        </a:rPr>
                        <a:t>10</a:t>
                      </a:r>
                      <a:endParaRPr lang="en-US" sz="1400">
                        <a:solidFill>
                          <a:schemeClr val="tx1"/>
                        </a:solidFill>
                        <a:latin typeface="Courier New"/>
                        <a:ea typeface="Times New Roman"/>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1"/>
                    </a:solidFill>
                  </a:tcPr>
                </a:tc>
                <a:tc>
                  <a:txBody>
                    <a:bodyPr/>
                    <a:lstStyle/>
                    <a:p>
                      <a:pPr marL="38100" marR="38100" algn="r">
                        <a:lnSpc>
                          <a:spcPts val="1600"/>
                        </a:lnSpc>
                        <a:spcBef>
                          <a:spcPts val="0"/>
                        </a:spcBef>
                        <a:spcAft>
                          <a:spcPts val="0"/>
                        </a:spcAft>
                      </a:pPr>
                      <a:r>
                        <a:rPr lang="en-US" sz="1400">
                          <a:solidFill>
                            <a:schemeClr val="tx1"/>
                          </a:solidFill>
                          <a:latin typeface="Arial"/>
                          <a:ea typeface="Times New Roman"/>
                        </a:rPr>
                        <a:t>.945</a:t>
                      </a:r>
                      <a:endParaRPr lang="en-US" sz="1400">
                        <a:solidFill>
                          <a:schemeClr val="tx1"/>
                        </a:solidFill>
                        <a:latin typeface="Courier New"/>
                        <a:ea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1"/>
                    </a:solidFill>
                  </a:tcPr>
                </a:tc>
                <a:tc>
                  <a:txBody>
                    <a:bodyPr/>
                    <a:lstStyle/>
                    <a:p>
                      <a:pPr marL="38100" marR="38100" algn="r">
                        <a:lnSpc>
                          <a:spcPts val="1600"/>
                        </a:lnSpc>
                        <a:spcBef>
                          <a:spcPts val="0"/>
                        </a:spcBef>
                        <a:spcAft>
                          <a:spcPts val="0"/>
                        </a:spcAft>
                      </a:pPr>
                      <a:r>
                        <a:rPr lang="en-US" sz="1400" dirty="0">
                          <a:solidFill>
                            <a:schemeClr val="tx1"/>
                          </a:solidFill>
                          <a:latin typeface="Arial"/>
                          <a:ea typeface="Times New Roman"/>
                        </a:rPr>
                        <a:t>.000</a:t>
                      </a:r>
                      <a:endParaRPr lang="en-US" sz="1400" dirty="0">
                        <a:solidFill>
                          <a:schemeClr val="tx1"/>
                        </a:solidFill>
                        <a:latin typeface="Courier New"/>
                        <a:ea typeface="Times New Roman"/>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4" name="Date Placeholder 3">
            <a:extLst>
              <a:ext uri="{FF2B5EF4-FFF2-40B4-BE49-F238E27FC236}">
                <a16:creationId xmlns:a16="http://schemas.microsoft.com/office/drawing/2014/main" id="{14F497AD-19DC-4DD4-87E9-96FDC7EC60D1}"/>
              </a:ext>
            </a:extLst>
          </p:cNvPr>
          <p:cNvSpPr>
            <a:spLocks noGrp="1"/>
          </p:cNvSpPr>
          <p:nvPr>
            <p:ph type="dt" sz="half" idx="10"/>
          </p:nvPr>
        </p:nvSpPr>
        <p:spPr/>
        <p:txBody>
          <a:bodyPr/>
          <a:lstStyle/>
          <a:p>
            <a:fld id="{847A8285-50E5-4ACC-8096-388CECC95202}" type="datetime1">
              <a:rPr lang="en-US" smtClean="0"/>
              <a:t>3/10/2021</a:t>
            </a:fld>
            <a:endParaRPr lang="en-US"/>
          </a:p>
        </p:txBody>
      </p:sp>
      <p:sp>
        <p:nvSpPr>
          <p:cNvPr id="5" name="Slide Number Placeholder 4">
            <a:extLst>
              <a:ext uri="{FF2B5EF4-FFF2-40B4-BE49-F238E27FC236}">
                <a16:creationId xmlns:a16="http://schemas.microsoft.com/office/drawing/2014/main" id="{313C24EE-1660-41B0-B9E6-34A729ABC0A4}"/>
              </a:ext>
            </a:extLst>
          </p:cNvPr>
          <p:cNvSpPr>
            <a:spLocks noGrp="1"/>
          </p:cNvSpPr>
          <p:nvPr>
            <p:ph type="sldNum" sz="quarter" idx="12"/>
          </p:nvPr>
        </p:nvSpPr>
        <p:spPr/>
        <p:txBody>
          <a:bodyPr/>
          <a:lstStyle/>
          <a:p>
            <a:fld id="{BE5DCE90-B29F-4709-A514-D112B7F94586}"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Dependent t-test</a:t>
            </a:r>
          </a:p>
        </p:txBody>
      </p:sp>
      <p:sp>
        <p:nvSpPr>
          <p:cNvPr id="3" name="Content Placeholder 2"/>
          <p:cNvSpPr>
            <a:spLocks noGrp="1"/>
          </p:cNvSpPr>
          <p:nvPr>
            <p:ph idx="1"/>
          </p:nvPr>
        </p:nvSpPr>
        <p:spPr/>
        <p:txBody>
          <a:bodyPr>
            <a:normAutofit/>
          </a:bodyPr>
          <a:lstStyle/>
          <a:p>
            <a:r>
              <a:rPr lang="en-US" dirty="0"/>
              <a:t>Instead of comparing the difference between means, we subtract paired scores from each other to create difference scores:</a:t>
            </a:r>
          </a:p>
          <a:p>
            <a:pPr>
              <a:buNone/>
            </a:pPr>
            <a:endParaRPr lang="en-US" dirty="0"/>
          </a:p>
          <a:p>
            <a:endParaRPr lang="en-US" dirty="0"/>
          </a:p>
          <a:p>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953437800"/>
              </p:ext>
            </p:extLst>
          </p:nvPr>
        </p:nvGraphicFramePr>
        <p:xfrm>
          <a:off x="1188720" y="3054668"/>
          <a:ext cx="4876800" cy="3122295"/>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190500">
                <a:tc>
                  <a:txBody>
                    <a:bodyPr/>
                    <a:lstStyle/>
                    <a:p>
                      <a:pPr algn="ctr" fontAlgn="b"/>
                      <a:r>
                        <a:rPr lang="en-US" sz="1800" b="1" i="0" u="none" strike="noStrike" dirty="0">
                          <a:solidFill>
                            <a:schemeClr val="tx1"/>
                          </a:solidFill>
                          <a:latin typeface="Calibri"/>
                        </a:rPr>
                        <a:t>Subject</a:t>
                      </a:r>
                    </a:p>
                  </a:txBody>
                  <a:tcPr marL="9525" marR="9525" marT="9525" marB="0" anchor="b">
                    <a:lnL>
                      <a:noFill/>
                    </a:lnL>
                    <a:lnR>
                      <a:noFill/>
                    </a:lnR>
                    <a:lnT>
                      <a:noFill/>
                    </a:lnT>
                    <a:lnB>
                      <a:noFill/>
                    </a:lnB>
                  </a:tcPr>
                </a:tc>
                <a:tc>
                  <a:txBody>
                    <a:bodyPr/>
                    <a:lstStyle/>
                    <a:p>
                      <a:pPr algn="ctr" fontAlgn="b"/>
                      <a:r>
                        <a:rPr lang="en-US" sz="1800" b="1" i="0" u="none" strike="noStrike" dirty="0">
                          <a:solidFill>
                            <a:schemeClr val="tx1"/>
                          </a:solidFill>
                          <a:latin typeface="Calibri"/>
                        </a:rPr>
                        <a:t>Pretest</a:t>
                      </a:r>
                    </a:p>
                  </a:txBody>
                  <a:tcPr marL="9525" marR="9525" marT="9525" marB="0" anchor="b">
                    <a:lnL>
                      <a:noFill/>
                    </a:lnL>
                    <a:lnR>
                      <a:noFill/>
                    </a:lnR>
                    <a:lnT>
                      <a:noFill/>
                    </a:lnT>
                    <a:lnB>
                      <a:noFill/>
                    </a:lnB>
                  </a:tcPr>
                </a:tc>
                <a:tc>
                  <a:txBody>
                    <a:bodyPr/>
                    <a:lstStyle/>
                    <a:p>
                      <a:pPr algn="ctr" fontAlgn="b"/>
                      <a:r>
                        <a:rPr lang="en-US" sz="1800" b="1" i="0" u="none" strike="noStrike" dirty="0">
                          <a:solidFill>
                            <a:schemeClr val="tx1"/>
                          </a:solidFill>
                          <a:latin typeface="Calibri"/>
                        </a:rPr>
                        <a:t>Posttest</a:t>
                      </a:r>
                    </a:p>
                  </a:txBody>
                  <a:tcPr marL="9525" marR="9525" marT="9525" marB="0" anchor="b">
                    <a:lnL>
                      <a:noFill/>
                    </a:lnL>
                    <a:lnR>
                      <a:noFill/>
                    </a:lnR>
                    <a:lnT>
                      <a:noFill/>
                    </a:lnT>
                    <a:lnB>
                      <a:noFill/>
                    </a:lnB>
                  </a:tcPr>
                </a:tc>
                <a:tc>
                  <a:txBody>
                    <a:bodyPr/>
                    <a:lstStyle/>
                    <a:p>
                      <a:pPr algn="ctr" fontAlgn="b"/>
                      <a:r>
                        <a:rPr lang="en-US" sz="1800" b="1" i="0" u="none" strike="noStrike" dirty="0">
                          <a:solidFill>
                            <a:schemeClr val="accent1"/>
                          </a:solidFill>
                          <a:latin typeface="Calibri"/>
                        </a:rPr>
                        <a:t>Difference</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ctr" fontAlgn="b"/>
                      <a:r>
                        <a:rPr lang="en-US" sz="1800" b="0" i="0" u="none" strike="noStrike" dirty="0">
                          <a:solidFill>
                            <a:schemeClr val="tx1"/>
                          </a:solidFill>
                          <a:latin typeface="Calibri"/>
                        </a:rPr>
                        <a:t>1</a:t>
                      </a:r>
                    </a:p>
                  </a:txBody>
                  <a:tcPr marL="9525" marR="9525" marT="9525"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567</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530</a:t>
                      </a:r>
                    </a:p>
                  </a:txBody>
                  <a:tcPr marL="0" marR="0" marT="0" marB="0" anchor="b">
                    <a:lnL>
                      <a:noFill/>
                    </a:lnL>
                    <a:lnR>
                      <a:noFill/>
                    </a:lnR>
                    <a:lnT>
                      <a:noFill/>
                    </a:lnT>
                    <a:lnB>
                      <a:noFill/>
                    </a:lnB>
                  </a:tcPr>
                </a:tc>
                <a:tc>
                  <a:txBody>
                    <a:bodyPr/>
                    <a:lstStyle/>
                    <a:p>
                      <a:pPr algn="ctr" fontAlgn="b"/>
                      <a:r>
                        <a:rPr lang="en-US" sz="1800" b="0" i="0" u="none" strike="noStrike" dirty="0">
                          <a:solidFill>
                            <a:schemeClr val="accent1"/>
                          </a:solidFill>
                          <a:latin typeface="Calibri"/>
                        </a:rPr>
                        <a:t>-37</a:t>
                      </a:r>
                    </a:p>
                  </a:txBody>
                  <a:tcPr marL="9525" marR="9525" marT="9525" marB="0" anchor="ctr">
                    <a:lnL>
                      <a:noFill/>
                    </a:lnL>
                    <a:lnR>
                      <a:noFill/>
                    </a:lnR>
                    <a:lnT>
                      <a:noFill/>
                    </a:lnT>
                    <a:lnB>
                      <a:noFill/>
                    </a:lnB>
                  </a:tcPr>
                </a:tc>
                <a:extLst>
                  <a:ext uri="{0D108BD9-81ED-4DB2-BD59-A6C34878D82A}">
                    <a16:rowId xmlns:a16="http://schemas.microsoft.com/office/drawing/2014/main" val="10001"/>
                  </a:ext>
                </a:extLst>
              </a:tr>
              <a:tr h="190500">
                <a:tc>
                  <a:txBody>
                    <a:bodyPr/>
                    <a:lstStyle/>
                    <a:p>
                      <a:pPr algn="ctr" fontAlgn="b"/>
                      <a:r>
                        <a:rPr lang="en-US" sz="1800" b="0" i="0" u="none" strike="noStrike">
                          <a:solidFill>
                            <a:schemeClr val="tx1"/>
                          </a:solidFill>
                          <a:latin typeface="Calibri"/>
                        </a:rPr>
                        <a:t>2</a:t>
                      </a:r>
                    </a:p>
                  </a:txBody>
                  <a:tcPr marL="9525" marR="9525" marT="9525"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512</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492</a:t>
                      </a:r>
                    </a:p>
                  </a:txBody>
                  <a:tcPr marL="0" marR="0" marT="0" marB="0" anchor="b">
                    <a:lnL>
                      <a:noFill/>
                    </a:lnL>
                    <a:lnR>
                      <a:noFill/>
                    </a:lnR>
                    <a:lnT>
                      <a:noFill/>
                    </a:lnT>
                    <a:lnB>
                      <a:noFill/>
                    </a:lnB>
                  </a:tcPr>
                </a:tc>
                <a:tc>
                  <a:txBody>
                    <a:bodyPr/>
                    <a:lstStyle/>
                    <a:p>
                      <a:pPr algn="ctr" fontAlgn="b"/>
                      <a:r>
                        <a:rPr lang="en-US" sz="1800" b="0" i="0" u="none" strike="noStrike" dirty="0">
                          <a:solidFill>
                            <a:schemeClr val="accent1"/>
                          </a:solidFill>
                          <a:latin typeface="Calibri"/>
                        </a:rPr>
                        <a:t>-20</a:t>
                      </a:r>
                    </a:p>
                  </a:txBody>
                  <a:tcPr marL="9525" marR="9525" marT="9525" marB="0" anchor="ctr">
                    <a:lnL>
                      <a:noFill/>
                    </a:lnL>
                    <a:lnR>
                      <a:noFill/>
                    </a:lnR>
                    <a:lnT>
                      <a:noFill/>
                    </a:lnT>
                    <a:lnB>
                      <a:noFill/>
                    </a:lnB>
                  </a:tcPr>
                </a:tc>
                <a:extLst>
                  <a:ext uri="{0D108BD9-81ED-4DB2-BD59-A6C34878D82A}">
                    <a16:rowId xmlns:a16="http://schemas.microsoft.com/office/drawing/2014/main" val="10002"/>
                  </a:ext>
                </a:extLst>
              </a:tr>
              <a:tr h="190500">
                <a:tc>
                  <a:txBody>
                    <a:bodyPr/>
                    <a:lstStyle/>
                    <a:p>
                      <a:pPr algn="ctr" fontAlgn="b"/>
                      <a:r>
                        <a:rPr lang="en-US" sz="1800" b="0" i="0" u="none" strike="noStrike">
                          <a:solidFill>
                            <a:schemeClr val="tx1"/>
                          </a:solidFill>
                          <a:latin typeface="Calibri"/>
                        </a:rPr>
                        <a:t>3</a:t>
                      </a:r>
                    </a:p>
                  </a:txBody>
                  <a:tcPr marL="9525" marR="9525" marT="9525"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509</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510</a:t>
                      </a:r>
                    </a:p>
                  </a:txBody>
                  <a:tcPr marL="0" marR="0" marT="0" marB="0" anchor="b">
                    <a:lnL>
                      <a:noFill/>
                    </a:lnL>
                    <a:lnR>
                      <a:noFill/>
                    </a:lnR>
                    <a:lnT>
                      <a:noFill/>
                    </a:lnT>
                    <a:lnB>
                      <a:noFill/>
                    </a:lnB>
                  </a:tcPr>
                </a:tc>
                <a:tc>
                  <a:txBody>
                    <a:bodyPr/>
                    <a:lstStyle/>
                    <a:p>
                      <a:pPr algn="ctr" fontAlgn="b"/>
                      <a:r>
                        <a:rPr lang="en-US" sz="1800" b="0" i="0" u="none" strike="noStrike" dirty="0">
                          <a:solidFill>
                            <a:schemeClr val="accent1"/>
                          </a:solidFill>
                          <a:latin typeface="Calibri"/>
                        </a:rPr>
                        <a:t>1</a:t>
                      </a:r>
                    </a:p>
                  </a:txBody>
                  <a:tcPr marL="9525" marR="9525" marT="9525" marB="0" anchor="ctr">
                    <a:lnL>
                      <a:noFill/>
                    </a:lnL>
                    <a:lnR>
                      <a:noFill/>
                    </a:lnR>
                    <a:lnT>
                      <a:noFill/>
                    </a:lnT>
                    <a:lnB>
                      <a:noFill/>
                    </a:lnB>
                  </a:tcPr>
                </a:tc>
                <a:extLst>
                  <a:ext uri="{0D108BD9-81ED-4DB2-BD59-A6C34878D82A}">
                    <a16:rowId xmlns:a16="http://schemas.microsoft.com/office/drawing/2014/main" val="10003"/>
                  </a:ext>
                </a:extLst>
              </a:tr>
              <a:tr h="190500">
                <a:tc>
                  <a:txBody>
                    <a:bodyPr/>
                    <a:lstStyle/>
                    <a:p>
                      <a:pPr algn="ctr" fontAlgn="b"/>
                      <a:r>
                        <a:rPr lang="en-US" sz="1800" b="0" i="0" u="none" strike="noStrike">
                          <a:solidFill>
                            <a:schemeClr val="tx1"/>
                          </a:solidFill>
                          <a:latin typeface="Calibri"/>
                        </a:rPr>
                        <a:t>4</a:t>
                      </a:r>
                    </a:p>
                  </a:txBody>
                  <a:tcPr marL="9525" marR="9525" marT="9525"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593</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580</a:t>
                      </a:r>
                    </a:p>
                  </a:txBody>
                  <a:tcPr marL="0" marR="0" marT="0" marB="0" anchor="b">
                    <a:lnL>
                      <a:noFill/>
                    </a:lnL>
                    <a:lnR>
                      <a:noFill/>
                    </a:lnR>
                    <a:lnT>
                      <a:noFill/>
                    </a:lnT>
                    <a:lnB>
                      <a:noFill/>
                    </a:lnB>
                  </a:tcPr>
                </a:tc>
                <a:tc>
                  <a:txBody>
                    <a:bodyPr/>
                    <a:lstStyle/>
                    <a:p>
                      <a:pPr algn="ctr" fontAlgn="b"/>
                      <a:r>
                        <a:rPr lang="en-US" sz="1800" b="0" i="0" u="none" strike="noStrike" dirty="0">
                          <a:solidFill>
                            <a:schemeClr val="accent1"/>
                          </a:solidFill>
                          <a:latin typeface="Calibri"/>
                        </a:rPr>
                        <a:t>-13</a:t>
                      </a:r>
                    </a:p>
                  </a:txBody>
                  <a:tcPr marL="9525" marR="9525" marT="9525" marB="0" anchor="ctr">
                    <a:lnL>
                      <a:noFill/>
                    </a:lnL>
                    <a:lnR>
                      <a:noFill/>
                    </a:lnR>
                    <a:lnT>
                      <a:noFill/>
                    </a:lnT>
                    <a:lnB>
                      <a:noFill/>
                    </a:lnB>
                  </a:tcPr>
                </a:tc>
                <a:extLst>
                  <a:ext uri="{0D108BD9-81ED-4DB2-BD59-A6C34878D82A}">
                    <a16:rowId xmlns:a16="http://schemas.microsoft.com/office/drawing/2014/main" val="10004"/>
                  </a:ext>
                </a:extLst>
              </a:tr>
              <a:tr h="190500">
                <a:tc>
                  <a:txBody>
                    <a:bodyPr/>
                    <a:lstStyle/>
                    <a:p>
                      <a:pPr algn="ctr" fontAlgn="b"/>
                      <a:r>
                        <a:rPr lang="en-US" sz="1800" b="0" i="0" u="none" strike="noStrike">
                          <a:solidFill>
                            <a:schemeClr val="tx1"/>
                          </a:solidFill>
                          <a:latin typeface="Calibri"/>
                        </a:rPr>
                        <a:t>5</a:t>
                      </a:r>
                    </a:p>
                  </a:txBody>
                  <a:tcPr marL="9525" marR="9525" marT="9525"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588</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600</a:t>
                      </a:r>
                    </a:p>
                  </a:txBody>
                  <a:tcPr marL="0" marR="0" marT="0" marB="0" anchor="b">
                    <a:lnL>
                      <a:noFill/>
                    </a:lnL>
                    <a:lnR>
                      <a:noFill/>
                    </a:lnR>
                    <a:lnT>
                      <a:noFill/>
                    </a:lnT>
                    <a:lnB>
                      <a:noFill/>
                    </a:lnB>
                  </a:tcPr>
                </a:tc>
                <a:tc>
                  <a:txBody>
                    <a:bodyPr/>
                    <a:lstStyle/>
                    <a:p>
                      <a:pPr algn="ctr" fontAlgn="b"/>
                      <a:r>
                        <a:rPr lang="en-US" sz="1800" b="0" i="0" u="none" strike="noStrike" dirty="0">
                          <a:solidFill>
                            <a:schemeClr val="accent1"/>
                          </a:solidFill>
                          <a:latin typeface="Calibri"/>
                        </a:rPr>
                        <a:t>12</a:t>
                      </a:r>
                    </a:p>
                  </a:txBody>
                  <a:tcPr marL="9525" marR="9525" marT="9525" marB="0" anchor="ctr">
                    <a:lnL>
                      <a:noFill/>
                    </a:lnL>
                    <a:lnR>
                      <a:noFill/>
                    </a:lnR>
                    <a:lnT>
                      <a:noFill/>
                    </a:lnT>
                    <a:lnB>
                      <a:noFill/>
                    </a:lnB>
                  </a:tcPr>
                </a:tc>
                <a:extLst>
                  <a:ext uri="{0D108BD9-81ED-4DB2-BD59-A6C34878D82A}">
                    <a16:rowId xmlns:a16="http://schemas.microsoft.com/office/drawing/2014/main" val="10005"/>
                  </a:ext>
                </a:extLst>
              </a:tr>
              <a:tr h="190500">
                <a:tc>
                  <a:txBody>
                    <a:bodyPr/>
                    <a:lstStyle/>
                    <a:p>
                      <a:pPr algn="ctr" fontAlgn="b"/>
                      <a:r>
                        <a:rPr lang="en-US" sz="1800" b="0" i="0" u="none" strike="noStrike">
                          <a:solidFill>
                            <a:schemeClr val="tx1"/>
                          </a:solidFill>
                          <a:latin typeface="Calibri"/>
                        </a:rPr>
                        <a:t>6</a:t>
                      </a:r>
                    </a:p>
                  </a:txBody>
                  <a:tcPr marL="9525" marR="9525" marT="9525"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491</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483</a:t>
                      </a:r>
                    </a:p>
                  </a:txBody>
                  <a:tcPr marL="0" marR="0" marT="0" marB="0" anchor="b">
                    <a:lnL>
                      <a:noFill/>
                    </a:lnL>
                    <a:lnR>
                      <a:noFill/>
                    </a:lnR>
                    <a:lnT>
                      <a:noFill/>
                    </a:lnT>
                    <a:lnB>
                      <a:noFill/>
                    </a:lnB>
                  </a:tcPr>
                </a:tc>
                <a:tc>
                  <a:txBody>
                    <a:bodyPr/>
                    <a:lstStyle/>
                    <a:p>
                      <a:pPr algn="ctr" fontAlgn="b"/>
                      <a:r>
                        <a:rPr lang="en-US" sz="1800" b="0" i="0" u="none" strike="noStrike" dirty="0">
                          <a:solidFill>
                            <a:schemeClr val="accent1"/>
                          </a:solidFill>
                          <a:latin typeface="Calibri"/>
                        </a:rPr>
                        <a:t>-8</a:t>
                      </a:r>
                    </a:p>
                  </a:txBody>
                  <a:tcPr marL="9525" marR="9525" marT="9525" marB="0" anchor="ctr">
                    <a:lnL>
                      <a:noFill/>
                    </a:lnL>
                    <a:lnR>
                      <a:noFill/>
                    </a:lnR>
                    <a:lnT>
                      <a:noFill/>
                    </a:lnT>
                    <a:lnB>
                      <a:noFill/>
                    </a:lnB>
                  </a:tcPr>
                </a:tc>
                <a:extLst>
                  <a:ext uri="{0D108BD9-81ED-4DB2-BD59-A6C34878D82A}">
                    <a16:rowId xmlns:a16="http://schemas.microsoft.com/office/drawing/2014/main" val="10006"/>
                  </a:ext>
                </a:extLst>
              </a:tr>
              <a:tr h="190500">
                <a:tc>
                  <a:txBody>
                    <a:bodyPr/>
                    <a:lstStyle/>
                    <a:p>
                      <a:pPr algn="ctr" fontAlgn="b"/>
                      <a:r>
                        <a:rPr lang="en-US" sz="1800" b="0" i="0" u="none" strike="noStrike">
                          <a:solidFill>
                            <a:schemeClr val="tx1"/>
                          </a:solidFill>
                          <a:latin typeface="Calibri"/>
                        </a:rPr>
                        <a:t>7</a:t>
                      </a:r>
                    </a:p>
                  </a:txBody>
                  <a:tcPr marL="9525" marR="9525" marT="9525"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520</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512</a:t>
                      </a:r>
                    </a:p>
                  </a:txBody>
                  <a:tcPr marL="0" marR="0" marT="0" marB="0" anchor="b">
                    <a:lnL>
                      <a:noFill/>
                    </a:lnL>
                    <a:lnR>
                      <a:noFill/>
                    </a:lnR>
                    <a:lnT>
                      <a:noFill/>
                    </a:lnT>
                    <a:lnB>
                      <a:noFill/>
                    </a:lnB>
                  </a:tcPr>
                </a:tc>
                <a:tc>
                  <a:txBody>
                    <a:bodyPr/>
                    <a:lstStyle/>
                    <a:p>
                      <a:pPr algn="ctr" fontAlgn="b"/>
                      <a:r>
                        <a:rPr lang="en-US" sz="1800" b="0" i="0" u="none" strike="noStrike" dirty="0">
                          <a:solidFill>
                            <a:schemeClr val="accent1"/>
                          </a:solidFill>
                          <a:latin typeface="Calibri"/>
                        </a:rPr>
                        <a:t>-8</a:t>
                      </a:r>
                    </a:p>
                  </a:txBody>
                  <a:tcPr marL="9525" marR="9525" marT="9525" marB="0" anchor="ctr">
                    <a:lnL>
                      <a:noFill/>
                    </a:lnL>
                    <a:lnR>
                      <a:noFill/>
                    </a:lnR>
                    <a:lnT>
                      <a:noFill/>
                    </a:lnT>
                    <a:lnB>
                      <a:noFill/>
                    </a:lnB>
                  </a:tcPr>
                </a:tc>
                <a:extLst>
                  <a:ext uri="{0D108BD9-81ED-4DB2-BD59-A6C34878D82A}">
                    <a16:rowId xmlns:a16="http://schemas.microsoft.com/office/drawing/2014/main" val="10007"/>
                  </a:ext>
                </a:extLst>
              </a:tr>
              <a:tr h="190500">
                <a:tc>
                  <a:txBody>
                    <a:bodyPr/>
                    <a:lstStyle/>
                    <a:p>
                      <a:pPr algn="ctr" fontAlgn="b"/>
                      <a:r>
                        <a:rPr lang="en-US" sz="1800" b="0" i="0" u="none" strike="noStrike">
                          <a:solidFill>
                            <a:schemeClr val="tx1"/>
                          </a:solidFill>
                          <a:latin typeface="Calibri"/>
                        </a:rPr>
                        <a:t>8</a:t>
                      </a:r>
                    </a:p>
                  </a:txBody>
                  <a:tcPr marL="9525" marR="9525" marT="9525"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588</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575</a:t>
                      </a:r>
                    </a:p>
                  </a:txBody>
                  <a:tcPr marL="0" marR="0" marT="0" marB="0" anchor="b">
                    <a:lnL>
                      <a:noFill/>
                    </a:lnL>
                    <a:lnR>
                      <a:noFill/>
                    </a:lnR>
                    <a:lnT>
                      <a:noFill/>
                    </a:lnT>
                    <a:lnB>
                      <a:noFill/>
                    </a:lnB>
                  </a:tcPr>
                </a:tc>
                <a:tc>
                  <a:txBody>
                    <a:bodyPr/>
                    <a:lstStyle/>
                    <a:p>
                      <a:pPr algn="ctr" fontAlgn="b"/>
                      <a:r>
                        <a:rPr lang="en-US" sz="1800" b="0" i="0" u="none" strike="noStrike" dirty="0">
                          <a:solidFill>
                            <a:schemeClr val="accent1"/>
                          </a:solidFill>
                          <a:latin typeface="Calibri"/>
                        </a:rPr>
                        <a:t>-13</a:t>
                      </a:r>
                    </a:p>
                  </a:txBody>
                  <a:tcPr marL="9525" marR="9525" marT="9525" marB="0" anchor="ctr">
                    <a:lnL>
                      <a:noFill/>
                    </a:lnL>
                    <a:lnR>
                      <a:noFill/>
                    </a:lnR>
                    <a:lnT>
                      <a:noFill/>
                    </a:lnT>
                    <a:lnB>
                      <a:noFill/>
                    </a:lnB>
                  </a:tcPr>
                </a:tc>
                <a:extLst>
                  <a:ext uri="{0D108BD9-81ED-4DB2-BD59-A6C34878D82A}">
                    <a16:rowId xmlns:a16="http://schemas.microsoft.com/office/drawing/2014/main" val="10008"/>
                  </a:ext>
                </a:extLst>
              </a:tr>
              <a:tr h="190500">
                <a:tc>
                  <a:txBody>
                    <a:bodyPr/>
                    <a:lstStyle/>
                    <a:p>
                      <a:pPr algn="ctr" fontAlgn="b"/>
                      <a:r>
                        <a:rPr lang="en-US" sz="1800" b="0" i="0" u="none" strike="noStrike">
                          <a:solidFill>
                            <a:schemeClr val="tx1"/>
                          </a:solidFill>
                          <a:latin typeface="Calibri"/>
                        </a:rPr>
                        <a:t>9</a:t>
                      </a:r>
                    </a:p>
                  </a:txBody>
                  <a:tcPr marL="9525" marR="9525" marT="9525"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529</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530</a:t>
                      </a:r>
                    </a:p>
                  </a:txBody>
                  <a:tcPr marL="0" marR="0" marT="0" marB="0" anchor="b">
                    <a:lnL>
                      <a:noFill/>
                    </a:lnL>
                    <a:lnR>
                      <a:noFill/>
                    </a:lnR>
                    <a:lnT>
                      <a:noFill/>
                    </a:lnT>
                    <a:lnB>
                      <a:noFill/>
                    </a:lnB>
                  </a:tcPr>
                </a:tc>
                <a:tc>
                  <a:txBody>
                    <a:bodyPr/>
                    <a:lstStyle/>
                    <a:p>
                      <a:pPr algn="ctr" fontAlgn="b"/>
                      <a:r>
                        <a:rPr lang="en-US" sz="1800" b="0" i="0" u="none" strike="noStrike" dirty="0">
                          <a:solidFill>
                            <a:schemeClr val="accent1"/>
                          </a:solidFill>
                          <a:latin typeface="Calibri"/>
                        </a:rPr>
                        <a:t>1</a:t>
                      </a:r>
                    </a:p>
                  </a:txBody>
                  <a:tcPr marL="9525" marR="9525" marT="9525" marB="0" anchor="ctr">
                    <a:lnL>
                      <a:noFill/>
                    </a:lnL>
                    <a:lnR>
                      <a:noFill/>
                    </a:lnR>
                    <a:lnT>
                      <a:noFill/>
                    </a:lnT>
                    <a:lnB>
                      <a:noFill/>
                    </a:lnB>
                  </a:tcPr>
                </a:tc>
                <a:extLst>
                  <a:ext uri="{0D108BD9-81ED-4DB2-BD59-A6C34878D82A}">
                    <a16:rowId xmlns:a16="http://schemas.microsoft.com/office/drawing/2014/main" val="10009"/>
                  </a:ext>
                </a:extLst>
              </a:tr>
              <a:tr h="190500">
                <a:tc>
                  <a:txBody>
                    <a:bodyPr/>
                    <a:lstStyle/>
                    <a:p>
                      <a:pPr algn="ctr" fontAlgn="b"/>
                      <a:r>
                        <a:rPr lang="en-US" sz="1800" b="0" i="0" u="none" strike="noStrike">
                          <a:solidFill>
                            <a:schemeClr val="tx1"/>
                          </a:solidFill>
                          <a:latin typeface="Calibri"/>
                        </a:rPr>
                        <a:t>10</a:t>
                      </a:r>
                    </a:p>
                  </a:txBody>
                  <a:tcPr marL="9525" marR="9525" marT="9525"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508</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490</a:t>
                      </a:r>
                    </a:p>
                  </a:txBody>
                  <a:tcPr marL="0" marR="0" marT="0" marB="0" anchor="b">
                    <a:lnL>
                      <a:noFill/>
                    </a:lnL>
                    <a:lnR>
                      <a:noFill/>
                    </a:lnR>
                    <a:lnT>
                      <a:noFill/>
                    </a:lnT>
                    <a:lnB>
                      <a:noFill/>
                    </a:lnB>
                  </a:tcPr>
                </a:tc>
                <a:tc>
                  <a:txBody>
                    <a:bodyPr/>
                    <a:lstStyle/>
                    <a:p>
                      <a:pPr algn="ctr" fontAlgn="b"/>
                      <a:r>
                        <a:rPr lang="en-US" sz="1800" b="0" i="0" u="none" strike="noStrike" dirty="0">
                          <a:solidFill>
                            <a:schemeClr val="accent1"/>
                          </a:solidFill>
                          <a:latin typeface="Calibri"/>
                        </a:rPr>
                        <a:t>-18</a:t>
                      </a:r>
                    </a:p>
                  </a:txBody>
                  <a:tcPr marL="9525" marR="9525" marT="9525" marB="0" anchor="ctr">
                    <a:lnL>
                      <a:noFill/>
                    </a:lnL>
                    <a:lnR>
                      <a:noFill/>
                    </a:lnR>
                    <a:lnT>
                      <a:noFill/>
                    </a:lnT>
                    <a:lnB>
                      <a:noFill/>
                    </a:lnB>
                  </a:tcPr>
                </a:tc>
                <a:extLst>
                  <a:ext uri="{0D108BD9-81ED-4DB2-BD59-A6C34878D82A}">
                    <a16:rowId xmlns:a16="http://schemas.microsoft.com/office/drawing/2014/main" val="10010"/>
                  </a:ext>
                </a:extLst>
              </a:tr>
            </a:tbl>
          </a:graphicData>
        </a:graphic>
      </p:graphicFrame>
      <p:sp>
        <p:nvSpPr>
          <p:cNvPr id="7" name="TextBox 6"/>
          <p:cNvSpPr txBox="1"/>
          <p:nvPr/>
        </p:nvSpPr>
        <p:spPr>
          <a:xfrm>
            <a:off x="6477000" y="3800207"/>
            <a:ext cx="4876800" cy="1631216"/>
          </a:xfrm>
          <a:prstGeom prst="rect">
            <a:avLst/>
          </a:prstGeom>
          <a:noFill/>
        </p:spPr>
        <p:txBody>
          <a:bodyPr wrap="square" rtlCol="0">
            <a:spAutoFit/>
          </a:bodyPr>
          <a:lstStyle/>
          <a:p>
            <a:r>
              <a:rPr lang="en-US" sz="2000" b="1" dirty="0">
                <a:solidFill>
                  <a:schemeClr val="accent1"/>
                </a:solidFill>
              </a:rPr>
              <a:t>We now have 10 independent observations!</a:t>
            </a:r>
          </a:p>
          <a:p>
            <a:endParaRPr lang="en-US" sz="2000" b="1" dirty="0"/>
          </a:p>
          <a:p>
            <a:r>
              <a:rPr lang="en-US" sz="2000" b="1" dirty="0"/>
              <a:t>Knowing the difference score for a single subject does not allow us to predict the score for a different subject.</a:t>
            </a:r>
          </a:p>
        </p:txBody>
      </p:sp>
      <p:sp>
        <p:nvSpPr>
          <p:cNvPr id="4" name="Date Placeholder 3">
            <a:extLst>
              <a:ext uri="{FF2B5EF4-FFF2-40B4-BE49-F238E27FC236}">
                <a16:creationId xmlns:a16="http://schemas.microsoft.com/office/drawing/2014/main" id="{DD74024D-10E5-4F2C-A0B1-B840F75F0C3B}"/>
              </a:ext>
            </a:extLst>
          </p:cNvPr>
          <p:cNvSpPr>
            <a:spLocks noGrp="1"/>
          </p:cNvSpPr>
          <p:nvPr>
            <p:ph type="dt" sz="half" idx="10"/>
          </p:nvPr>
        </p:nvSpPr>
        <p:spPr/>
        <p:txBody>
          <a:bodyPr/>
          <a:lstStyle/>
          <a:p>
            <a:fld id="{5DE8CDA6-002D-4430-A6C3-71C78DACB880}" type="datetime1">
              <a:rPr lang="en-US" smtClean="0"/>
              <a:t>3/10/2021</a:t>
            </a:fld>
            <a:endParaRPr lang="en-US"/>
          </a:p>
        </p:txBody>
      </p:sp>
      <p:sp>
        <p:nvSpPr>
          <p:cNvPr id="5" name="Slide Number Placeholder 4">
            <a:extLst>
              <a:ext uri="{FF2B5EF4-FFF2-40B4-BE49-F238E27FC236}">
                <a16:creationId xmlns:a16="http://schemas.microsoft.com/office/drawing/2014/main" id="{9DFCB9DA-9DAF-490B-B467-82639F166894}"/>
              </a:ext>
            </a:extLst>
          </p:cNvPr>
          <p:cNvSpPr>
            <a:spLocks noGrp="1"/>
          </p:cNvSpPr>
          <p:nvPr>
            <p:ph type="sldNum" sz="quarter" idx="12"/>
          </p:nvPr>
        </p:nvSpPr>
        <p:spPr/>
        <p:txBody>
          <a:bodyPr/>
          <a:lstStyle/>
          <a:p>
            <a:fld id="{BE5DCE90-B29F-4709-A514-D112B7F94586}" type="slidenum">
              <a:rPr lang="en-US" smtClean="0"/>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0" name="Picture 4"/>
          <p:cNvPicPr>
            <a:picLocks noChangeAspect="1" noChangeArrowheads="1"/>
          </p:cNvPicPr>
          <p:nvPr/>
        </p:nvPicPr>
        <p:blipFill>
          <a:blip r:embed="rId2" cstate="print"/>
          <a:srcRect/>
          <a:stretch>
            <a:fillRect/>
          </a:stretch>
        </p:blipFill>
        <p:spPr bwMode="auto">
          <a:xfrm>
            <a:off x="1905000" y="36752"/>
            <a:ext cx="3886200" cy="2325448"/>
          </a:xfrm>
          <a:prstGeom prst="rect">
            <a:avLst/>
          </a:prstGeom>
          <a:ln>
            <a:noFill/>
          </a:ln>
          <a:effectLst>
            <a:outerShdw blurRad="190500" algn="tl" rotWithShape="0">
              <a:srgbClr val="000000">
                <a:alpha val="70000"/>
              </a:srgbClr>
            </a:outerShdw>
          </a:effectLst>
        </p:spPr>
      </p:pic>
      <p:sp>
        <p:nvSpPr>
          <p:cNvPr id="10" name="TextBox 9"/>
          <p:cNvSpPr txBox="1"/>
          <p:nvPr/>
        </p:nvSpPr>
        <p:spPr>
          <a:xfrm>
            <a:off x="838200" y="5533212"/>
            <a:ext cx="10515600" cy="830997"/>
          </a:xfrm>
          <a:prstGeom prst="rect">
            <a:avLst/>
          </a:prstGeom>
          <a:noFill/>
        </p:spPr>
        <p:txBody>
          <a:bodyPr wrap="square" rtlCol="0">
            <a:spAutoFit/>
          </a:bodyPr>
          <a:lstStyle/>
          <a:p>
            <a:r>
              <a:rPr lang="en-US" sz="2400" b="1" dirty="0"/>
              <a:t>By computing the appropriate t-statistic, a dependent t-test, we see that there is a significant effect of fatigue, </a:t>
            </a:r>
            <a:r>
              <a:rPr lang="en-US" sz="2400" b="1" i="1" dirty="0">
                <a:solidFill>
                  <a:schemeClr val="accent1"/>
                </a:solidFill>
              </a:rPr>
              <a:t>t</a:t>
            </a:r>
            <a:r>
              <a:rPr lang="en-US" sz="2400" b="1" dirty="0">
                <a:solidFill>
                  <a:schemeClr val="accent1"/>
                </a:solidFill>
              </a:rPr>
              <a:t>(9) = -2.41, </a:t>
            </a:r>
            <a:r>
              <a:rPr lang="en-US" sz="2400" b="1" i="1" dirty="0">
                <a:solidFill>
                  <a:schemeClr val="accent1"/>
                </a:solidFill>
              </a:rPr>
              <a:t>p</a:t>
            </a:r>
            <a:r>
              <a:rPr lang="en-US" sz="2400" b="1" dirty="0">
                <a:solidFill>
                  <a:schemeClr val="accent1"/>
                </a:solidFill>
              </a:rPr>
              <a:t> = .03</a:t>
            </a:r>
            <a:r>
              <a:rPr lang="en-US" sz="2400" b="1" dirty="0"/>
              <a:t>.</a:t>
            </a:r>
          </a:p>
        </p:txBody>
      </p:sp>
      <p:pic>
        <p:nvPicPr>
          <p:cNvPr id="24579" name="Picture 3"/>
          <p:cNvPicPr>
            <a:picLocks noChangeAspect="1" noChangeArrowheads="1"/>
          </p:cNvPicPr>
          <p:nvPr/>
        </p:nvPicPr>
        <p:blipFill>
          <a:blip r:embed="rId3" cstate="print"/>
          <a:srcRect/>
          <a:stretch>
            <a:fillRect/>
          </a:stretch>
        </p:blipFill>
        <p:spPr bwMode="auto">
          <a:xfrm>
            <a:off x="4419600" y="1905000"/>
            <a:ext cx="5324168" cy="3200400"/>
          </a:xfrm>
          <a:prstGeom prst="rect">
            <a:avLst/>
          </a:prstGeom>
          <a:ln>
            <a:noFill/>
          </a:ln>
          <a:effectLst>
            <a:outerShdw blurRad="190500" algn="tl" rotWithShape="0">
              <a:srgbClr val="000000">
                <a:alpha val="70000"/>
              </a:srgbClr>
            </a:outerShdw>
          </a:effectLst>
        </p:spPr>
      </p:pic>
      <p:sp>
        <p:nvSpPr>
          <p:cNvPr id="12" name="TextBox 11"/>
          <p:cNvSpPr txBox="1"/>
          <p:nvPr/>
        </p:nvSpPr>
        <p:spPr>
          <a:xfrm>
            <a:off x="1524001" y="381001"/>
            <a:ext cx="461665" cy="1269325"/>
          </a:xfrm>
          <a:prstGeom prst="rect">
            <a:avLst/>
          </a:prstGeom>
          <a:noFill/>
        </p:spPr>
        <p:txBody>
          <a:bodyPr vert="vert270" wrap="square" rtlCol="0">
            <a:spAutoFit/>
          </a:bodyPr>
          <a:lstStyle/>
          <a:p>
            <a:r>
              <a:rPr lang="en-US" b="1" dirty="0"/>
              <a:t>Raw Score</a:t>
            </a:r>
          </a:p>
        </p:txBody>
      </p:sp>
      <p:sp>
        <p:nvSpPr>
          <p:cNvPr id="13" name="TextBox 12"/>
          <p:cNvSpPr txBox="1"/>
          <p:nvPr/>
        </p:nvSpPr>
        <p:spPr>
          <a:xfrm>
            <a:off x="3881736" y="2590800"/>
            <a:ext cx="461665" cy="1905000"/>
          </a:xfrm>
          <a:prstGeom prst="rect">
            <a:avLst/>
          </a:prstGeom>
          <a:noFill/>
        </p:spPr>
        <p:txBody>
          <a:bodyPr vert="vert270" wrap="square" rtlCol="0">
            <a:spAutoFit/>
          </a:bodyPr>
          <a:lstStyle/>
          <a:p>
            <a:r>
              <a:rPr lang="en-US" b="1" dirty="0"/>
              <a:t>Difference Score</a:t>
            </a:r>
          </a:p>
        </p:txBody>
      </p:sp>
      <p:sp>
        <p:nvSpPr>
          <p:cNvPr id="14" name="Straight Connector 13"/>
          <p:cNvSpPr/>
          <p:nvPr/>
        </p:nvSpPr>
        <p:spPr>
          <a:xfrm>
            <a:off x="5105400" y="3581400"/>
            <a:ext cx="45720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n-US"/>
          </a:p>
        </p:txBody>
      </p:sp>
      <mc:AlternateContent xmlns:mc="http://schemas.openxmlformats.org/markup-compatibility/2006" xmlns:a14="http://schemas.microsoft.com/office/drawing/2010/main">
        <mc:Choice Requires="a14">
          <p:graphicFrame>
            <p:nvGraphicFramePr>
              <p:cNvPr id="15" name="Table 14"/>
              <p:cNvGraphicFramePr>
                <a:graphicFrameLocks noGrp="1"/>
              </p:cNvGraphicFramePr>
              <p:nvPr>
                <p:extLst>
                  <p:ext uri="{D42A27DB-BD31-4B8C-83A1-F6EECF244321}">
                    <p14:modId xmlns:p14="http://schemas.microsoft.com/office/powerpoint/2010/main" val="4100122202"/>
                  </p:ext>
                </p:extLst>
              </p:nvPr>
            </p:nvGraphicFramePr>
            <p:xfrm>
              <a:off x="1752600" y="3093720"/>
              <a:ext cx="1828800" cy="1097280"/>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190500">
                    <a:tc>
                      <a:txBody>
                        <a:bodyPr/>
                        <a:lstStyle/>
                        <a:p>
                          <a:pPr algn="r" fontAlgn="b"/>
                          <a14:m>
                            <m:oMathPara xmlns:m="http://schemas.openxmlformats.org/officeDocument/2006/math">
                              <m:oMathParaPr>
                                <m:jc m:val="right"/>
                              </m:oMathParaPr>
                              <m:oMath xmlns:m="http://schemas.openxmlformats.org/officeDocument/2006/math">
                                <m:sSub>
                                  <m:sSubPr>
                                    <m:ctrlPr>
                                      <a:rPr lang="en-US" sz="1800" i="1" smtClean="0">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rPr>
                                          <m:t>𝑥</m:t>
                                        </m:r>
                                      </m:e>
                                    </m:acc>
                                  </m:e>
                                  <m:sub>
                                    <m:r>
                                      <a:rPr lang="en-US" sz="1800" i="1">
                                        <a:latin typeface="Cambria Math" panose="02040503050406030204" pitchFamily="18" charset="0"/>
                                      </a:rPr>
                                      <m:t>𝐷</m:t>
                                    </m:r>
                                  </m:sub>
                                </m:sSub>
                              </m:oMath>
                            </m:oMathPara>
                          </a14:m>
                          <a:endParaRPr lang="en-US" sz="1800" b="1" i="0" u="none" strike="noStrike" baseline="-25000" dirty="0">
                            <a:solidFill>
                              <a:schemeClr val="tx1"/>
                            </a:solidFill>
                            <a:latin typeface="Calibri"/>
                          </a:endParaRPr>
                        </a:p>
                      </a:txBody>
                      <a:tcPr marL="0" marR="0" marT="0" marB="0" anchor="b">
                        <a:lnL>
                          <a:noFill/>
                        </a:lnL>
                        <a:lnR>
                          <a:noFill/>
                        </a:lnR>
                        <a:lnT>
                          <a:noFill/>
                        </a:lnT>
                        <a:lnB>
                          <a:noFill/>
                        </a:lnB>
                      </a:tcPr>
                    </a:tc>
                    <a:tc>
                      <a:txBody>
                        <a:bodyPr/>
                        <a:lstStyle/>
                        <a:p>
                          <a:pPr algn="r" fontAlgn="b"/>
                          <a:r>
                            <a:rPr lang="en-US" sz="1800" b="0" i="0" u="none" strike="noStrike" dirty="0">
                              <a:solidFill>
                                <a:schemeClr val="tx1"/>
                              </a:solidFill>
                              <a:latin typeface="Calibri"/>
                            </a:rPr>
                            <a:t>=  -10.3</a:t>
                          </a:r>
                        </a:p>
                      </a:txBody>
                      <a:tcPr marL="0" marR="0" marT="0"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r" fontAlgn="b"/>
                          <a:r>
                            <a:rPr lang="en-US" sz="1800" b="1" i="0" u="none" strike="noStrike" dirty="0" err="1">
                              <a:solidFill>
                                <a:schemeClr val="tx1"/>
                              </a:solidFill>
                              <a:latin typeface="Calibri"/>
                            </a:rPr>
                            <a:t>s</a:t>
                          </a:r>
                          <a:r>
                            <a:rPr lang="en-US" sz="1800" b="1" i="0" u="none" strike="noStrike" baseline="-25000" dirty="0" err="1">
                              <a:solidFill>
                                <a:schemeClr val="tx1"/>
                              </a:solidFill>
                              <a:latin typeface="Calibri"/>
                            </a:rPr>
                            <a:t>D</a:t>
                          </a:r>
                          <a:endParaRPr lang="en-US" sz="1800" b="1" i="0" u="none" strike="noStrike" baseline="-25000" dirty="0">
                            <a:solidFill>
                              <a:schemeClr val="tx1"/>
                            </a:solidFill>
                            <a:latin typeface="Calibri"/>
                          </a:endParaRPr>
                        </a:p>
                      </a:txBody>
                      <a:tcPr marL="0" marR="0" marT="0" marB="0" anchor="b">
                        <a:lnL>
                          <a:noFill/>
                        </a:lnL>
                        <a:lnR>
                          <a:noFill/>
                        </a:lnR>
                        <a:lnT>
                          <a:noFill/>
                        </a:lnT>
                        <a:lnB>
                          <a:noFill/>
                        </a:lnB>
                      </a:tcPr>
                    </a:tc>
                    <a:tc>
                      <a:txBody>
                        <a:bodyPr/>
                        <a:lstStyle/>
                        <a:p>
                          <a:pPr algn="r" fontAlgn="b"/>
                          <a:r>
                            <a:rPr lang="en-US" sz="1800" b="0" i="0" u="none" strike="noStrike" dirty="0">
                              <a:solidFill>
                                <a:schemeClr val="tx1"/>
                              </a:solidFill>
                              <a:latin typeface="Calibri"/>
                            </a:rPr>
                            <a:t>=  13.51</a:t>
                          </a:r>
                        </a:p>
                      </a:txBody>
                      <a:tcPr marL="0" marR="0" marT="0" marB="0" anchor="b">
                        <a:lnL>
                          <a:noFill/>
                        </a:lnL>
                        <a:lnR>
                          <a:noFill/>
                        </a:lnR>
                        <a:lnT>
                          <a:noFill/>
                        </a:lnT>
                        <a:lnB>
                          <a:noFill/>
                        </a:lnB>
                      </a:tcPr>
                    </a:tc>
                    <a:extLst>
                      <a:ext uri="{0D108BD9-81ED-4DB2-BD59-A6C34878D82A}">
                        <a16:rowId xmlns:a16="http://schemas.microsoft.com/office/drawing/2014/main" val="10001"/>
                      </a:ext>
                    </a:extLst>
                  </a:tr>
                  <a:tr h="190500">
                    <a:tc>
                      <a:txBody>
                        <a:bodyPr/>
                        <a:lstStyle/>
                        <a:p>
                          <a:pPr algn="r" fontAlgn="b"/>
                          <a:r>
                            <a:rPr lang="en-US" sz="1800" b="1" i="0" u="none" strike="noStrike" dirty="0">
                              <a:solidFill>
                                <a:schemeClr val="tx1"/>
                              </a:solidFill>
                              <a:latin typeface="Calibri"/>
                            </a:rPr>
                            <a:t>SE</a:t>
                          </a:r>
                          <a:r>
                            <a:rPr lang="en-US" sz="1800" b="1" i="0" u="none" strike="noStrike" baseline="-25000" dirty="0">
                              <a:solidFill>
                                <a:schemeClr val="tx1"/>
                              </a:solidFill>
                              <a:latin typeface="Calibri"/>
                            </a:rPr>
                            <a:t>D</a:t>
                          </a:r>
                        </a:p>
                      </a:txBody>
                      <a:tcPr marL="0" marR="0" marT="0" marB="0" anchor="b">
                        <a:lnL>
                          <a:noFill/>
                        </a:lnL>
                        <a:lnR>
                          <a:noFill/>
                        </a:lnR>
                        <a:lnT>
                          <a:noFill/>
                        </a:lnT>
                        <a:lnB>
                          <a:noFill/>
                        </a:lnB>
                      </a:tcPr>
                    </a:tc>
                    <a:tc>
                      <a:txBody>
                        <a:bodyPr/>
                        <a:lstStyle/>
                        <a:p>
                          <a:pPr algn="r" fontAlgn="b"/>
                          <a:r>
                            <a:rPr lang="en-US" sz="1800" b="0" i="0" u="none" strike="noStrike" dirty="0">
                              <a:solidFill>
                                <a:schemeClr val="tx1"/>
                              </a:solidFill>
                              <a:latin typeface="Calibri"/>
                            </a:rPr>
                            <a:t>=  4.27</a:t>
                          </a:r>
                        </a:p>
                      </a:txBody>
                      <a:tcPr marL="0" marR="0" marT="0" marB="0" anchor="b">
                        <a:lnL>
                          <a:noFill/>
                        </a:lnL>
                        <a:lnR>
                          <a:noFill/>
                        </a:lnR>
                        <a:lnT>
                          <a:noFill/>
                        </a:lnT>
                        <a:lnB>
                          <a:noFill/>
                        </a:lnB>
                      </a:tcPr>
                    </a:tc>
                    <a:extLst>
                      <a:ext uri="{0D108BD9-81ED-4DB2-BD59-A6C34878D82A}">
                        <a16:rowId xmlns:a16="http://schemas.microsoft.com/office/drawing/2014/main" val="10002"/>
                      </a:ext>
                    </a:extLst>
                  </a:tr>
                  <a:tr h="190500">
                    <a:tc>
                      <a:txBody>
                        <a:bodyPr/>
                        <a:lstStyle/>
                        <a:p>
                          <a:pPr algn="r" fontAlgn="b"/>
                          <a:r>
                            <a:rPr lang="en-US" sz="1800" b="1" i="0" u="none" strike="noStrike" dirty="0" err="1">
                              <a:solidFill>
                                <a:schemeClr val="tx1"/>
                              </a:solidFill>
                              <a:latin typeface="Calibri"/>
                            </a:rPr>
                            <a:t>t</a:t>
                          </a:r>
                          <a:r>
                            <a:rPr lang="en-US" sz="1800" b="1" i="0" u="none" strike="noStrike" baseline="-25000" dirty="0" err="1">
                              <a:solidFill>
                                <a:schemeClr val="tx1"/>
                              </a:solidFill>
                              <a:latin typeface="Calibri"/>
                            </a:rPr>
                            <a:t>D</a:t>
                          </a:r>
                          <a:endParaRPr lang="en-US" sz="1800" b="1" i="0" u="none" strike="noStrike" baseline="-25000" dirty="0">
                            <a:solidFill>
                              <a:schemeClr val="tx1"/>
                            </a:solidFill>
                            <a:latin typeface="Calibri"/>
                          </a:endParaRPr>
                        </a:p>
                      </a:txBody>
                      <a:tcPr marL="0" marR="0" marT="0" marB="0" anchor="b">
                        <a:lnL>
                          <a:noFill/>
                        </a:lnL>
                        <a:lnR>
                          <a:noFill/>
                        </a:lnR>
                        <a:lnT>
                          <a:noFill/>
                        </a:lnT>
                        <a:lnB>
                          <a:noFill/>
                        </a:lnB>
                      </a:tcPr>
                    </a:tc>
                    <a:tc>
                      <a:txBody>
                        <a:bodyPr/>
                        <a:lstStyle/>
                        <a:p>
                          <a:pPr algn="r" fontAlgn="b"/>
                          <a:r>
                            <a:rPr lang="en-US" sz="1800" b="0" i="0" u="none" strike="noStrike" dirty="0">
                              <a:solidFill>
                                <a:schemeClr val="tx1"/>
                              </a:solidFill>
                              <a:latin typeface="Calibri"/>
                            </a:rPr>
                            <a:t>=  -2.41</a:t>
                          </a:r>
                        </a:p>
                      </a:txBody>
                      <a:tcPr marL="0" marR="0" marT="0" marB="0" anchor="b">
                        <a:lnL>
                          <a:noFill/>
                        </a:lnL>
                        <a:lnR>
                          <a:noFill/>
                        </a:lnR>
                        <a:lnT>
                          <a:noFill/>
                        </a:lnT>
                        <a:lnB>
                          <a:noFill/>
                        </a:lnB>
                      </a:tcPr>
                    </a:tc>
                    <a:extLst>
                      <a:ext uri="{0D108BD9-81ED-4DB2-BD59-A6C34878D82A}">
                        <a16:rowId xmlns:a16="http://schemas.microsoft.com/office/drawing/2014/main" val="10003"/>
                      </a:ext>
                    </a:extLst>
                  </a:tr>
                </a:tbl>
              </a:graphicData>
            </a:graphic>
          </p:graphicFrame>
        </mc:Choice>
        <mc:Fallback xmlns="">
          <p:graphicFrame>
            <p:nvGraphicFramePr>
              <p:cNvPr id="15" name="Table 14"/>
              <p:cNvGraphicFramePr>
                <a:graphicFrameLocks noGrp="1"/>
              </p:cNvGraphicFramePr>
              <p:nvPr>
                <p:extLst>
                  <p:ext uri="{D42A27DB-BD31-4B8C-83A1-F6EECF244321}">
                    <p14:modId xmlns:p14="http://schemas.microsoft.com/office/powerpoint/2010/main" val="4100122202"/>
                  </p:ext>
                </p:extLst>
              </p:nvPr>
            </p:nvGraphicFramePr>
            <p:xfrm>
              <a:off x="1752600" y="3093720"/>
              <a:ext cx="1828800" cy="1097280"/>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274320">
                    <a:tc>
                      <a:txBody>
                        <a:bodyPr/>
                        <a:lstStyle/>
                        <a:p>
                          <a:endParaRPr lang="en-US"/>
                        </a:p>
                      </a:txBody>
                      <a:tcPr marL="0" marR="0" marT="0" marB="0" anchor="b">
                        <a:lnL>
                          <a:noFill/>
                        </a:lnL>
                        <a:lnR>
                          <a:noFill/>
                        </a:lnR>
                        <a:lnT>
                          <a:noFill/>
                        </a:lnT>
                        <a:lnB>
                          <a:noFill/>
                        </a:lnB>
                        <a:blipFill>
                          <a:blip r:embed="rId4"/>
                          <a:stretch>
                            <a:fillRect t="-26667" r="-99338" b="-353333"/>
                          </a:stretch>
                        </a:blipFill>
                      </a:tcPr>
                    </a:tc>
                    <a:tc>
                      <a:txBody>
                        <a:bodyPr/>
                        <a:lstStyle/>
                        <a:p>
                          <a:pPr algn="r" fontAlgn="b"/>
                          <a:r>
                            <a:rPr lang="en-US" sz="1800" b="0" i="0" u="none" strike="noStrike" dirty="0">
                              <a:solidFill>
                                <a:schemeClr val="tx1"/>
                              </a:solidFill>
                              <a:latin typeface="Calibri"/>
                            </a:rPr>
                            <a:t>=  -10.3</a:t>
                          </a:r>
                        </a:p>
                      </a:txBody>
                      <a:tcPr marL="0" marR="0" marT="0" marB="0" anchor="b">
                        <a:lnL>
                          <a:noFill/>
                        </a:lnL>
                        <a:lnR>
                          <a:noFill/>
                        </a:lnR>
                        <a:lnT>
                          <a:noFill/>
                        </a:lnT>
                        <a:lnB>
                          <a:noFill/>
                        </a:lnB>
                      </a:tcPr>
                    </a:tc>
                    <a:extLst>
                      <a:ext uri="{0D108BD9-81ED-4DB2-BD59-A6C34878D82A}">
                        <a16:rowId xmlns:a16="http://schemas.microsoft.com/office/drawing/2014/main" val="10000"/>
                      </a:ext>
                    </a:extLst>
                  </a:tr>
                  <a:tr h="274320">
                    <a:tc>
                      <a:txBody>
                        <a:bodyPr/>
                        <a:lstStyle/>
                        <a:p>
                          <a:pPr algn="r" fontAlgn="b"/>
                          <a:r>
                            <a:rPr lang="en-US" sz="1800" b="1" i="0" u="none" strike="noStrike" dirty="0" err="1">
                              <a:solidFill>
                                <a:schemeClr val="tx1"/>
                              </a:solidFill>
                              <a:latin typeface="Calibri"/>
                            </a:rPr>
                            <a:t>s</a:t>
                          </a:r>
                          <a:r>
                            <a:rPr lang="en-US" sz="1800" b="1" i="0" u="none" strike="noStrike" baseline="-25000" dirty="0" err="1">
                              <a:solidFill>
                                <a:schemeClr val="tx1"/>
                              </a:solidFill>
                              <a:latin typeface="Calibri"/>
                            </a:rPr>
                            <a:t>D</a:t>
                          </a:r>
                          <a:endParaRPr lang="en-US" sz="1800" b="1" i="0" u="none" strike="noStrike" baseline="-25000" dirty="0">
                            <a:solidFill>
                              <a:schemeClr val="tx1"/>
                            </a:solidFill>
                            <a:latin typeface="Calibri"/>
                          </a:endParaRPr>
                        </a:p>
                      </a:txBody>
                      <a:tcPr marL="0" marR="0" marT="0" marB="0" anchor="b">
                        <a:lnL>
                          <a:noFill/>
                        </a:lnL>
                        <a:lnR>
                          <a:noFill/>
                        </a:lnR>
                        <a:lnT>
                          <a:noFill/>
                        </a:lnT>
                        <a:lnB>
                          <a:noFill/>
                        </a:lnB>
                      </a:tcPr>
                    </a:tc>
                    <a:tc>
                      <a:txBody>
                        <a:bodyPr/>
                        <a:lstStyle/>
                        <a:p>
                          <a:pPr algn="r" fontAlgn="b"/>
                          <a:r>
                            <a:rPr lang="en-US" sz="1800" b="0" i="0" u="none" strike="noStrike" dirty="0">
                              <a:solidFill>
                                <a:schemeClr val="tx1"/>
                              </a:solidFill>
                              <a:latin typeface="Calibri"/>
                            </a:rPr>
                            <a:t>=  13.51</a:t>
                          </a:r>
                        </a:p>
                      </a:txBody>
                      <a:tcPr marL="0" marR="0" marT="0" marB="0" anchor="b">
                        <a:lnL>
                          <a:noFill/>
                        </a:lnL>
                        <a:lnR>
                          <a:noFill/>
                        </a:lnR>
                        <a:lnT>
                          <a:noFill/>
                        </a:lnT>
                        <a:lnB>
                          <a:noFill/>
                        </a:lnB>
                      </a:tcPr>
                    </a:tc>
                    <a:extLst>
                      <a:ext uri="{0D108BD9-81ED-4DB2-BD59-A6C34878D82A}">
                        <a16:rowId xmlns:a16="http://schemas.microsoft.com/office/drawing/2014/main" val="10001"/>
                      </a:ext>
                    </a:extLst>
                  </a:tr>
                  <a:tr h="274320">
                    <a:tc>
                      <a:txBody>
                        <a:bodyPr/>
                        <a:lstStyle/>
                        <a:p>
                          <a:pPr algn="r" fontAlgn="b"/>
                          <a:r>
                            <a:rPr lang="en-US" sz="1800" b="1" i="0" u="none" strike="noStrike" dirty="0">
                              <a:solidFill>
                                <a:schemeClr val="tx1"/>
                              </a:solidFill>
                              <a:latin typeface="Calibri"/>
                            </a:rPr>
                            <a:t>SE</a:t>
                          </a:r>
                          <a:r>
                            <a:rPr lang="en-US" sz="1800" b="1" i="0" u="none" strike="noStrike" baseline="-25000" dirty="0">
                              <a:solidFill>
                                <a:schemeClr val="tx1"/>
                              </a:solidFill>
                              <a:latin typeface="Calibri"/>
                            </a:rPr>
                            <a:t>D</a:t>
                          </a:r>
                        </a:p>
                      </a:txBody>
                      <a:tcPr marL="0" marR="0" marT="0" marB="0" anchor="b">
                        <a:lnL>
                          <a:noFill/>
                        </a:lnL>
                        <a:lnR>
                          <a:noFill/>
                        </a:lnR>
                        <a:lnT>
                          <a:noFill/>
                        </a:lnT>
                        <a:lnB>
                          <a:noFill/>
                        </a:lnB>
                      </a:tcPr>
                    </a:tc>
                    <a:tc>
                      <a:txBody>
                        <a:bodyPr/>
                        <a:lstStyle/>
                        <a:p>
                          <a:pPr algn="r" fontAlgn="b"/>
                          <a:r>
                            <a:rPr lang="en-US" sz="1800" b="0" i="0" u="none" strike="noStrike" dirty="0">
                              <a:solidFill>
                                <a:schemeClr val="tx1"/>
                              </a:solidFill>
                              <a:latin typeface="Calibri"/>
                            </a:rPr>
                            <a:t>=  4.27</a:t>
                          </a:r>
                        </a:p>
                      </a:txBody>
                      <a:tcPr marL="0" marR="0" marT="0" marB="0" anchor="b">
                        <a:lnL>
                          <a:noFill/>
                        </a:lnL>
                        <a:lnR>
                          <a:noFill/>
                        </a:lnR>
                        <a:lnT>
                          <a:noFill/>
                        </a:lnT>
                        <a:lnB>
                          <a:noFill/>
                        </a:lnB>
                      </a:tcPr>
                    </a:tc>
                    <a:extLst>
                      <a:ext uri="{0D108BD9-81ED-4DB2-BD59-A6C34878D82A}">
                        <a16:rowId xmlns:a16="http://schemas.microsoft.com/office/drawing/2014/main" val="10002"/>
                      </a:ext>
                    </a:extLst>
                  </a:tr>
                  <a:tr h="274320">
                    <a:tc>
                      <a:txBody>
                        <a:bodyPr/>
                        <a:lstStyle/>
                        <a:p>
                          <a:pPr algn="r" fontAlgn="b"/>
                          <a:r>
                            <a:rPr lang="en-US" sz="1800" b="1" i="0" u="none" strike="noStrike" dirty="0" err="1">
                              <a:solidFill>
                                <a:schemeClr val="tx1"/>
                              </a:solidFill>
                              <a:latin typeface="Calibri"/>
                            </a:rPr>
                            <a:t>t</a:t>
                          </a:r>
                          <a:r>
                            <a:rPr lang="en-US" sz="1800" b="1" i="0" u="none" strike="noStrike" baseline="-25000" dirty="0" err="1">
                              <a:solidFill>
                                <a:schemeClr val="tx1"/>
                              </a:solidFill>
                              <a:latin typeface="Calibri"/>
                            </a:rPr>
                            <a:t>D</a:t>
                          </a:r>
                          <a:endParaRPr lang="en-US" sz="1800" b="1" i="0" u="none" strike="noStrike" baseline="-25000" dirty="0">
                            <a:solidFill>
                              <a:schemeClr val="tx1"/>
                            </a:solidFill>
                            <a:latin typeface="Calibri"/>
                          </a:endParaRPr>
                        </a:p>
                      </a:txBody>
                      <a:tcPr marL="0" marR="0" marT="0" marB="0" anchor="b">
                        <a:lnL>
                          <a:noFill/>
                        </a:lnL>
                        <a:lnR>
                          <a:noFill/>
                        </a:lnR>
                        <a:lnT>
                          <a:noFill/>
                        </a:lnT>
                        <a:lnB>
                          <a:noFill/>
                        </a:lnB>
                      </a:tcPr>
                    </a:tc>
                    <a:tc>
                      <a:txBody>
                        <a:bodyPr/>
                        <a:lstStyle/>
                        <a:p>
                          <a:pPr algn="r" fontAlgn="b"/>
                          <a:r>
                            <a:rPr lang="en-US" sz="1800" b="0" i="0" u="none" strike="noStrike" dirty="0">
                              <a:solidFill>
                                <a:schemeClr val="tx1"/>
                              </a:solidFill>
                              <a:latin typeface="Calibri"/>
                            </a:rPr>
                            <a:t>=  -2.41</a:t>
                          </a:r>
                        </a:p>
                      </a:txBody>
                      <a:tcPr marL="0" marR="0" marT="0" marB="0" anchor="b">
                        <a:lnL>
                          <a:noFill/>
                        </a:lnL>
                        <a:lnR>
                          <a:noFill/>
                        </a:lnR>
                        <a:lnT>
                          <a:noFill/>
                        </a:lnT>
                        <a:lnB>
                          <a:noFill/>
                        </a:lnB>
                      </a:tcPr>
                    </a:tc>
                    <a:extLst>
                      <a:ext uri="{0D108BD9-81ED-4DB2-BD59-A6C34878D82A}">
                        <a16:rowId xmlns:a16="http://schemas.microsoft.com/office/drawing/2014/main" val="10003"/>
                      </a:ext>
                    </a:extLst>
                  </a:tr>
                </a:tbl>
              </a:graphicData>
            </a:graphic>
          </p:graphicFrame>
        </mc:Fallback>
      </mc:AlternateContent>
      <mc:AlternateContent xmlns:mc="http://schemas.openxmlformats.org/markup-compatibility/2006" xmlns:a14="http://schemas.microsoft.com/office/drawing/2010/main">
        <mc:Choice Requires="a14">
          <p:sp>
            <p:nvSpPr>
              <p:cNvPr id="16" name="TextBox 15"/>
              <p:cNvSpPr txBox="1"/>
              <p:nvPr/>
            </p:nvSpPr>
            <p:spPr>
              <a:xfrm>
                <a:off x="9829800" y="3364468"/>
                <a:ext cx="475002" cy="362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chemeClr val="accent1"/>
                              </a:solidFill>
                              <a:latin typeface="Cambria Math" panose="02040503050406030204" pitchFamily="18" charset="0"/>
                            </a:rPr>
                          </m:ctrlPr>
                        </m:sSubPr>
                        <m:e>
                          <m:acc>
                            <m:accPr>
                              <m:chr m:val="̅"/>
                              <m:ctrlPr>
                                <a:rPr lang="en-US" sz="1800" i="1">
                                  <a:solidFill>
                                    <a:schemeClr val="accent1"/>
                                  </a:solidFill>
                                  <a:latin typeface="Cambria Math" panose="02040503050406030204" pitchFamily="18" charset="0"/>
                                </a:rPr>
                              </m:ctrlPr>
                            </m:accPr>
                            <m:e>
                              <m:r>
                                <a:rPr lang="en-US" sz="1800" i="1">
                                  <a:solidFill>
                                    <a:schemeClr val="accent1"/>
                                  </a:solidFill>
                                  <a:latin typeface="Cambria Math" panose="02040503050406030204" pitchFamily="18" charset="0"/>
                                </a:rPr>
                                <m:t>𝑥</m:t>
                              </m:r>
                            </m:e>
                          </m:acc>
                        </m:e>
                        <m:sub>
                          <m:r>
                            <a:rPr lang="en-US" sz="1800" i="1">
                              <a:solidFill>
                                <a:schemeClr val="accent1"/>
                              </a:solidFill>
                              <a:latin typeface="Cambria Math" panose="02040503050406030204" pitchFamily="18" charset="0"/>
                            </a:rPr>
                            <m:t>𝐷</m:t>
                          </m:r>
                        </m:sub>
                      </m:sSub>
                    </m:oMath>
                  </m:oMathPara>
                </a14:m>
                <a:endParaRPr lang="en-US" b="1" baseline="-25000" dirty="0">
                  <a:solidFill>
                    <a:schemeClr val="accent1"/>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9829800" y="3364468"/>
                <a:ext cx="475002" cy="362984"/>
              </a:xfrm>
              <a:prstGeom prst="rect">
                <a:avLst/>
              </a:prstGeom>
              <a:blipFill>
                <a:blip r:embed="rId5"/>
                <a:stretch>
                  <a:fillRect r="-15584" b="-3390"/>
                </a:stretch>
              </a:blipFill>
            </p:spPr>
            <p:txBody>
              <a:bodyPr/>
              <a:lstStyle/>
              <a:p>
                <a:r>
                  <a:rPr lang="en-US">
                    <a:noFill/>
                  </a:rPr>
                  <a:t> </a:t>
                </a:r>
              </a:p>
            </p:txBody>
          </p:sp>
        </mc:Fallback>
      </mc:AlternateContent>
      <p:sp>
        <p:nvSpPr>
          <p:cNvPr id="17" name="Bent Arrow 16"/>
          <p:cNvSpPr/>
          <p:nvPr/>
        </p:nvSpPr>
        <p:spPr>
          <a:xfrm flipV="1">
            <a:off x="2743200" y="1981200"/>
            <a:ext cx="1828800" cy="868680"/>
          </a:xfrm>
          <a:prstGeom prst="ben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Date Placeholder 1">
            <a:extLst>
              <a:ext uri="{FF2B5EF4-FFF2-40B4-BE49-F238E27FC236}">
                <a16:creationId xmlns:a16="http://schemas.microsoft.com/office/drawing/2014/main" id="{43EDCC10-D603-4723-88C1-FE69D6C7D3BE}"/>
              </a:ext>
            </a:extLst>
          </p:cNvPr>
          <p:cNvSpPr>
            <a:spLocks noGrp="1"/>
          </p:cNvSpPr>
          <p:nvPr>
            <p:ph type="dt" sz="half" idx="10"/>
          </p:nvPr>
        </p:nvSpPr>
        <p:spPr/>
        <p:txBody>
          <a:bodyPr/>
          <a:lstStyle/>
          <a:p>
            <a:fld id="{A8F243CA-3860-4C32-81AF-31DB10684557}" type="datetime1">
              <a:rPr lang="en-US" smtClean="0"/>
              <a:t>3/10/2021</a:t>
            </a:fld>
            <a:endParaRPr lang="en-US"/>
          </a:p>
        </p:txBody>
      </p:sp>
      <p:sp>
        <p:nvSpPr>
          <p:cNvPr id="3" name="Slide Number Placeholder 2">
            <a:extLst>
              <a:ext uri="{FF2B5EF4-FFF2-40B4-BE49-F238E27FC236}">
                <a16:creationId xmlns:a16="http://schemas.microsoft.com/office/drawing/2014/main" id="{B9BD5B94-1B85-4031-BD3F-DE99B68896F5}"/>
              </a:ext>
            </a:extLst>
          </p:cNvPr>
          <p:cNvSpPr>
            <a:spLocks noGrp="1"/>
          </p:cNvSpPr>
          <p:nvPr>
            <p:ph type="sldNum" sz="quarter" idx="12"/>
          </p:nvPr>
        </p:nvSpPr>
        <p:spPr/>
        <p:txBody>
          <a:bodyPr/>
          <a:lstStyle/>
          <a:p>
            <a:fld id="{BE5DCE90-B29F-4709-A514-D112B7F94586}" type="slidenum">
              <a:rPr lang="en-US" smtClean="0"/>
              <a:t>15</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7386EF8-D690-450E-A952-4991B65DE841}"/>
                  </a:ext>
                </a:extLst>
              </p:cNvPr>
              <p:cNvSpPr txBox="1"/>
              <p:nvPr/>
            </p:nvSpPr>
            <p:spPr>
              <a:xfrm>
                <a:off x="987411" y="4352030"/>
                <a:ext cx="1996509" cy="10201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𝑜𝑏𝑠</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𝐷</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0</m:t>
                              </m:r>
                            </m:sub>
                          </m:sSub>
                        </m:num>
                        <m:den>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𝐷</m:t>
                                  </m:r>
                                </m:sub>
                              </m:sSub>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𝑁</m:t>
                                  </m:r>
                                </m:e>
                              </m:rad>
                            </m:den>
                          </m:f>
                        </m:den>
                      </m:f>
                    </m:oMath>
                  </m:oMathPara>
                </a14:m>
                <a:endParaRPr lang="en-US" sz="2400" dirty="0"/>
              </a:p>
            </p:txBody>
          </p:sp>
        </mc:Choice>
        <mc:Fallback xmlns="">
          <p:sp>
            <p:nvSpPr>
              <p:cNvPr id="4" name="TextBox 3">
                <a:extLst>
                  <a:ext uri="{FF2B5EF4-FFF2-40B4-BE49-F238E27FC236}">
                    <a16:creationId xmlns:a16="http://schemas.microsoft.com/office/drawing/2014/main" id="{E7386EF8-D690-450E-A952-4991B65DE841}"/>
                  </a:ext>
                </a:extLst>
              </p:cNvPr>
              <p:cNvSpPr txBox="1">
                <a:spLocks noRot="1" noChangeAspect="1" noMove="1" noResize="1" noEditPoints="1" noAdjustHandles="1" noChangeArrowheads="1" noChangeShapeType="1" noTextEdit="1"/>
              </p:cNvSpPr>
              <p:nvPr/>
            </p:nvSpPr>
            <p:spPr>
              <a:xfrm>
                <a:off x="987411" y="4352030"/>
                <a:ext cx="1996509" cy="1020151"/>
              </a:xfrm>
              <a:prstGeom prst="rect">
                <a:avLst/>
              </a:prstGeom>
              <a:blipFill>
                <a:blip r:embed="rId6"/>
                <a:stretch>
                  <a:fillRect/>
                </a:stretch>
              </a:blipFill>
            </p:spPr>
            <p:txBody>
              <a:bodyPr/>
              <a:lstStyle/>
              <a:p>
                <a:r>
                  <a:rPr 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do we conclude:</a:t>
            </a:r>
          </a:p>
        </p:txBody>
      </p:sp>
      <p:sp>
        <p:nvSpPr>
          <p:cNvPr id="3" name="Content Placeholder 2"/>
          <p:cNvSpPr>
            <a:spLocks noGrp="1"/>
          </p:cNvSpPr>
          <p:nvPr>
            <p:ph idx="1"/>
          </p:nvPr>
        </p:nvSpPr>
        <p:spPr>
          <a:xfrm>
            <a:off x="838200" y="1371600"/>
            <a:ext cx="10515600" cy="5257800"/>
          </a:xfrm>
        </p:spPr>
        <p:txBody>
          <a:bodyPr>
            <a:normAutofit lnSpcReduction="10000"/>
          </a:bodyPr>
          <a:lstStyle/>
          <a:p>
            <a:r>
              <a:rPr lang="en-US" dirty="0"/>
              <a:t>We were interested in the effects of fatigue on a test of diagnostic and medical decision making.</a:t>
            </a:r>
          </a:p>
          <a:p>
            <a:pPr>
              <a:buNone/>
            </a:pPr>
            <a:r>
              <a:rPr lang="en-US" dirty="0"/>
              <a:t> </a:t>
            </a:r>
          </a:p>
          <a:p>
            <a:r>
              <a:rPr lang="en-US" dirty="0"/>
              <a:t>A random sample of 10 medical residents were given a pre-test, worked a 12 hour shift and were then given a post-test.</a:t>
            </a:r>
          </a:p>
          <a:p>
            <a:pPr>
              <a:buNone/>
            </a:pPr>
            <a:endParaRPr lang="en-US" dirty="0"/>
          </a:p>
          <a:p>
            <a:r>
              <a:rPr lang="en-US" dirty="0"/>
              <a:t>There was a statistically significant decrease in subjects’ decision making ability from the pre-test (540.5) to the post-test (530.2), </a:t>
            </a:r>
            <a:r>
              <a:rPr lang="en-US" i="1" dirty="0"/>
              <a:t>t</a:t>
            </a:r>
            <a:r>
              <a:rPr lang="en-US" dirty="0"/>
              <a:t>(9) = -2.41, </a:t>
            </a:r>
            <a:r>
              <a:rPr lang="en-US" i="1" dirty="0"/>
              <a:t>p</a:t>
            </a:r>
            <a:r>
              <a:rPr lang="en-US" dirty="0"/>
              <a:t> = .03.</a:t>
            </a:r>
          </a:p>
          <a:p>
            <a:pPr>
              <a:buNone/>
            </a:pPr>
            <a:endParaRPr lang="en-US" dirty="0"/>
          </a:p>
          <a:p>
            <a:r>
              <a:rPr lang="en-US" dirty="0"/>
              <a:t>Thus, we conclude that working a full 12-hour shift has a negative effect on medical residents diagnostic and medical decision making.</a:t>
            </a:r>
          </a:p>
        </p:txBody>
      </p:sp>
      <p:sp>
        <p:nvSpPr>
          <p:cNvPr id="4" name="Date Placeholder 3">
            <a:extLst>
              <a:ext uri="{FF2B5EF4-FFF2-40B4-BE49-F238E27FC236}">
                <a16:creationId xmlns:a16="http://schemas.microsoft.com/office/drawing/2014/main" id="{9F313B48-3975-4C7E-AF56-FD1370BE6BAD}"/>
              </a:ext>
            </a:extLst>
          </p:cNvPr>
          <p:cNvSpPr>
            <a:spLocks noGrp="1"/>
          </p:cNvSpPr>
          <p:nvPr>
            <p:ph type="dt" sz="half" idx="10"/>
          </p:nvPr>
        </p:nvSpPr>
        <p:spPr/>
        <p:txBody>
          <a:bodyPr/>
          <a:lstStyle/>
          <a:p>
            <a:fld id="{F8D327D3-235F-4636-ACDA-CC2697AC8761}" type="datetime1">
              <a:rPr lang="en-US" smtClean="0"/>
              <a:t>3/10/2021</a:t>
            </a:fld>
            <a:endParaRPr lang="en-US"/>
          </a:p>
        </p:txBody>
      </p:sp>
      <p:sp>
        <p:nvSpPr>
          <p:cNvPr id="5" name="Slide Number Placeholder 4">
            <a:extLst>
              <a:ext uri="{FF2B5EF4-FFF2-40B4-BE49-F238E27FC236}">
                <a16:creationId xmlns:a16="http://schemas.microsoft.com/office/drawing/2014/main" id="{F171D887-3673-4DB1-8681-4B078BE73895}"/>
              </a:ext>
            </a:extLst>
          </p:cNvPr>
          <p:cNvSpPr>
            <a:spLocks noGrp="1"/>
          </p:cNvSpPr>
          <p:nvPr>
            <p:ph type="sldNum" sz="quarter" idx="12"/>
          </p:nvPr>
        </p:nvSpPr>
        <p:spPr/>
        <p:txBody>
          <a:bodyPr/>
          <a:lstStyle/>
          <a:p>
            <a:fld id="{BE5DCE90-B29F-4709-A514-D112B7F94586}"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64148556"/>
              </p:ext>
            </p:extLst>
          </p:nvPr>
        </p:nvGraphicFramePr>
        <p:xfrm>
          <a:off x="2057400" y="830580"/>
          <a:ext cx="8153400" cy="1371600"/>
        </p:xfrm>
        <a:graphic>
          <a:graphicData uri="http://schemas.openxmlformats.org/drawingml/2006/table">
            <a:tbl>
              <a:tblPr/>
              <a:tblGrid>
                <a:gridCol w="1595422">
                  <a:extLst>
                    <a:ext uri="{9D8B030D-6E8A-4147-A177-3AD203B41FA5}">
                      <a16:colId xmlns:a16="http://schemas.microsoft.com/office/drawing/2014/main" val="20000"/>
                    </a:ext>
                  </a:extLst>
                </a:gridCol>
                <a:gridCol w="1595422">
                  <a:extLst>
                    <a:ext uri="{9D8B030D-6E8A-4147-A177-3AD203B41FA5}">
                      <a16:colId xmlns:a16="http://schemas.microsoft.com/office/drawing/2014/main" val="20001"/>
                    </a:ext>
                  </a:extLst>
                </a:gridCol>
                <a:gridCol w="1595422">
                  <a:extLst>
                    <a:ext uri="{9D8B030D-6E8A-4147-A177-3AD203B41FA5}">
                      <a16:colId xmlns:a16="http://schemas.microsoft.com/office/drawing/2014/main" val="20002"/>
                    </a:ext>
                  </a:extLst>
                </a:gridCol>
                <a:gridCol w="1683567">
                  <a:extLst>
                    <a:ext uri="{9D8B030D-6E8A-4147-A177-3AD203B41FA5}">
                      <a16:colId xmlns:a16="http://schemas.microsoft.com/office/drawing/2014/main" val="20003"/>
                    </a:ext>
                  </a:extLst>
                </a:gridCol>
                <a:gridCol w="1683567">
                  <a:extLst>
                    <a:ext uri="{9D8B030D-6E8A-4147-A177-3AD203B41FA5}">
                      <a16:colId xmlns:a16="http://schemas.microsoft.com/office/drawing/2014/main" val="20004"/>
                    </a:ext>
                  </a:extLst>
                </a:gridCol>
              </a:tblGrid>
              <a:tr h="902826">
                <a:tc>
                  <a:txBody>
                    <a:bodyPr/>
                    <a:lstStyle/>
                    <a:p>
                      <a:pPr marL="38100" marR="38100" algn="ctr">
                        <a:lnSpc>
                          <a:spcPts val="1600"/>
                        </a:lnSpc>
                        <a:spcBef>
                          <a:spcPts val="0"/>
                        </a:spcBef>
                        <a:spcAft>
                          <a:spcPts val="0"/>
                        </a:spcAft>
                      </a:pPr>
                      <a:r>
                        <a:rPr lang="en-US" sz="2200" b="1" i="1" dirty="0" err="1">
                          <a:solidFill>
                            <a:srgbClr val="000000"/>
                          </a:solidFill>
                          <a:latin typeface="+mj-lt"/>
                          <a:ea typeface="Times New Roman"/>
                        </a:rPr>
                        <a:t>d.f</a:t>
                      </a:r>
                      <a:r>
                        <a:rPr lang="en-US" sz="2200" b="1" i="1" dirty="0">
                          <a:solidFill>
                            <a:srgbClr val="000000"/>
                          </a:solidFill>
                          <a:latin typeface="+mj-lt"/>
                          <a:ea typeface="Times New Roman"/>
                        </a:rPr>
                        <a:t>.</a:t>
                      </a: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2200" b="1" dirty="0">
                          <a:solidFill>
                            <a:srgbClr val="000000"/>
                          </a:solidFill>
                          <a:latin typeface="+mj-lt"/>
                          <a:ea typeface="Times New Roman"/>
                        </a:rPr>
                        <a:t>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ct val="100000"/>
                        </a:lnSpc>
                        <a:spcBef>
                          <a:spcPts val="0"/>
                        </a:spcBef>
                        <a:spcAft>
                          <a:spcPts val="0"/>
                        </a:spcAft>
                      </a:pPr>
                      <a:r>
                        <a:rPr lang="en-US" sz="2200" b="1" dirty="0">
                          <a:solidFill>
                            <a:srgbClr val="000000"/>
                          </a:solidFill>
                          <a:latin typeface="+mj-lt"/>
                          <a:ea typeface="Times New Roman"/>
                        </a:rPr>
                        <a:t>Sig. (2-tailed)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ct val="100000"/>
                        </a:lnSpc>
                        <a:spcBef>
                          <a:spcPts val="0"/>
                        </a:spcBef>
                        <a:spcAft>
                          <a:spcPts val="0"/>
                        </a:spcAft>
                      </a:pPr>
                      <a:r>
                        <a:rPr lang="en-US" sz="2200" b="1" dirty="0">
                          <a:solidFill>
                            <a:srgbClr val="000000"/>
                          </a:solidFill>
                          <a:latin typeface="+mj-lt"/>
                          <a:ea typeface="Times New Roman"/>
                        </a:rPr>
                        <a:t>Mean Difference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ct val="100000"/>
                        </a:lnSpc>
                        <a:spcBef>
                          <a:spcPts val="0"/>
                        </a:spcBef>
                        <a:spcAft>
                          <a:spcPts val="0"/>
                        </a:spcAft>
                      </a:pPr>
                      <a:r>
                        <a:rPr lang="en-US" sz="2200" b="1" dirty="0">
                          <a:solidFill>
                            <a:srgbClr val="000000"/>
                          </a:solidFill>
                          <a:latin typeface="+mj-lt"/>
                          <a:ea typeface="Times New Roman"/>
                        </a:rPr>
                        <a:t>Std. Error Difference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68774">
                <a:tc>
                  <a:txBody>
                    <a:bodyPr/>
                    <a:lstStyle/>
                    <a:p>
                      <a:pPr marL="38100" marR="38100" algn="ctr">
                        <a:lnSpc>
                          <a:spcPts val="1600"/>
                        </a:lnSpc>
                        <a:spcBef>
                          <a:spcPts val="0"/>
                        </a:spcBef>
                        <a:spcAft>
                          <a:spcPts val="0"/>
                        </a:spcAft>
                      </a:pPr>
                      <a:r>
                        <a:rPr lang="en-US" sz="2200" dirty="0">
                          <a:solidFill>
                            <a:srgbClr val="000000"/>
                          </a:solidFill>
                          <a:latin typeface="+mj-lt"/>
                          <a:ea typeface="Times New Roman"/>
                        </a:rPr>
                        <a:t>18</a:t>
                      </a: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2200" dirty="0">
                          <a:solidFill>
                            <a:srgbClr val="000000"/>
                          </a:solidFill>
                          <a:latin typeface="+mj-lt"/>
                          <a:ea typeface="Times New Roman"/>
                        </a:rPr>
                        <a:t>-.571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2200" dirty="0">
                          <a:solidFill>
                            <a:srgbClr val="000000"/>
                          </a:solidFill>
                          <a:latin typeface="+mj-lt"/>
                          <a:ea typeface="Times New Roman"/>
                        </a:rPr>
                        <a:t>p = .575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2200" dirty="0">
                          <a:solidFill>
                            <a:srgbClr val="000000"/>
                          </a:solidFill>
                          <a:latin typeface="+mj-lt"/>
                          <a:ea typeface="Times New Roman"/>
                        </a:rPr>
                        <a:t>-10.30000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2200" dirty="0">
                          <a:solidFill>
                            <a:srgbClr val="000000"/>
                          </a:solidFill>
                          <a:latin typeface="+mj-lt"/>
                          <a:ea typeface="Times New Roman"/>
                        </a:rPr>
                        <a:t>18.02347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
        <p:nvSpPr>
          <p:cNvPr id="3" name="TextBox 2"/>
          <p:cNvSpPr txBox="1"/>
          <p:nvPr/>
        </p:nvSpPr>
        <p:spPr>
          <a:xfrm>
            <a:off x="2057400" y="297181"/>
            <a:ext cx="4898072" cy="461665"/>
          </a:xfrm>
          <a:prstGeom prst="rect">
            <a:avLst/>
          </a:prstGeom>
          <a:noFill/>
        </p:spPr>
        <p:txBody>
          <a:bodyPr wrap="none" rtlCol="0">
            <a:spAutoFit/>
          </a:bodyPr>
          <a:lstStyle/>
          <a:p>
            <a:r>
              <a:rPr lang="en-US" sz="2400" b="1" dirty="0"/>
              <a:t>As an independent T-Test (</a:t>
            </a:r>
            <a:r>
              <a:rPr lang="en-US" sz="2400" b="1" dirty="0">
                <a:solidFill>
                  <a:srgbClr val="FF0000"/>
                </a:solidFill>
              </a:rPr>
              <a:t>Incorrect</a:t>
            </a:r>
            <a:r>
              <a:rPr lang="en-US" sz="2400" b="1" dirty="0"/>
              <a:t>).</a:t>
            </a:r>
          </a:p>
        </p:txBody>
      </p:sp>
      <p:graphicFrame>
        <p:nvGraphicFramePr>
          <p:cNvPr id="4" name="Table 3"/>
          <p:cNvGraphicFramePr>
            <a:graphicFrameLocks noGrp="1"/>
          </p:cNvGraphicFramePr>
          <p:nvPr>
            <p:extLst>
              <p:ext uri="{D42A27DB-BD31-4B8C-83A1-F6EECF244321}">
                <p14:modId xmlns:p14="http://schemas.microsoft.com/office/powerpoint/2010/main" val="945732652"/>
              </p:ext>
            </p:extLst>
          </p:nvPr>
        </p:nvGraphicFramePr>
        <p:xfrm>
          <a:off x="2057400" y="3084068"/>
          <a:ext cx="8153400" cy="1371600"/>
        </p:xfrm>
        <a:graphic>
          <a:graphicData uri="http://schemas.openxmlformats.org/drawingml/2006/table">
            <a:tbl>
              <a:tblPr/>
              <a:tblGrid>
                <a:gridCol w="1595422">
                  <a:extLst>
                    <a:ext uri="{9D8B030D-6E8A-4147-A177-3AD203B41FA5}">
                      <a16:colId xmlns:a16="http://schemas.microsoft.com/office/drawing/2014/main" val="20000"/>
                    </a:ext>
                  </a:extLst>
                </a:gridCol>
                <a:gridCol w="1595422">
                  <a:extLst>
                    <a:ext uri="{9D8B030D-6E8A-4147-A177-3AD203B41FA5}">
                      <a16:colId xmlns:a16="http://schemas.microsoft.com/office/drawing/2014/main" val="20001"/>
                    </a:ext>
                  </a:extLst>
                </a:gridCol>
                <a:gridCol w="1595422">
                  <a:extLst>
                    <a:ext uri="{9D8B030D-6E8A-4147-A177-3AD203B41FA5}">
                      <a16:colId xmlns:a16="http://schemas.microsoft.com/office/drawing/2014/main" val="20002"/>
                    </a:ext>
                  </a:extLst>
                </a:gridCol>
                <a:gridCol w="1683567">
                  <a:extLst>
                    <a:ext uri="{9D8B030D-6E8A-4147-A177-3AD203B41FA5}">
                      <a16:colId xmlns:a16="http://schemas.microsoft.com/office/drawing/2014/main" val="20003"/>
                    </a:ext>
                  </a:extLst>
                </a:gridCol>
                <a:gridCol w="1683567">
                  <a:extLst>
                    <a:ext uri="{9D8B030D-6E8A-4147-A177-3AD203B41FA5}">
                      <a16:colId xmlns:a16="http://schemas.microsoft.com/office/drawing/2014/main" val="20004"/>
                    </a:ext>
                  </a:extLst>
                </a:gridCol>
              </a:tblGrid>
              <a:tr h="902826">
                <a:tc>
                  <a:txBody>
                    <a:bodyPr/>
                    <a:lstStyle/>
                    <a:p>
                      <a:pPr marL="38100" marR="38100" algn="ctr">
                        <a:lnSpc>
                          <a:spcPts val="1600"/>
                        </a:lnSpc>
                        <a:spcBef>
                          <a:spcPts val="0"/>
                        </a:spcBef>
                        <a:spcAft>
                          <a:spcPts val="0"/>
                        </a:spcAft>
                      </a:pPr>
                      <a:r>
                        <a:rPr lang="en-US" sz="2200" b="1" i="1" dirty="0" err="1">
                          <a:solidFill>
                            <a:srgbClr val="000000"/>
                          </a:solidFill>
                          <a:latin typeface="+mj-lt"/>
                          <a:ea typeface="Times New Roman"/>
                        </a:rPr>
                        <a:t>d.f</a:t>
                      </a:r>
                      <a:r>
                        <a:rPr lang="en-US" sz="2200" b="1" i="1" dirty="0">
                          <a:solidFill>
                            <a:srgbClr val="000000"/>
                          </a:solidFill>
                          <a:latin typeface="+mj-lt"/>
                          <a:ea typeface="Times New Roman"/>
                        </a:rPr>
                        <a:t>.</a:t>
                      </a: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2200" b="1" dirty="0">
                          <a:solidFill>
                            <a:srgbClr val="000000"/>
                          </a:solidFill>
                          <a:latin typeface="+mj-lt"/>
                          <a:ea typeface="Times New Roman"/>
                        </a:rPr>
                        <a:t>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ct val="100000"/>
                        </a:lnSpc>
                        <a:spcBef>
                          <a:spcPts val="0"/>
                        </a:spcBef>
                        <a:spcAft>
                          <a:spcPts val="0"/>
                        </a:spcAft>
                      </a:pPr>
                      <a:r>
                        <a:rPr lang="en-US" sz="2200" b="1" dirty="0">
                          <a:solidFill>
                            <a:srgbClr val="000000"/>
                          </a:solidFill>
                          <a:latin typeface="+mj-lt"/>
                          <a:ea typeface="Times New Roman"/>
                        </a:rPr>
                        <a:t>Sig. (2-tailed)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ct val="100000"/>
                        </a:lnSpc>
                        <a:spcBef>
                          <a:spcPts val="0"/>
                        </a:spcBef>
                        <a:spcAft>
                          <a:spcPts val="0"/>
                        </a:spcAft>
                      </a:pPr>
                      <a:r>
                        <a:rPr lang="en-US" sz="2200" b="1" dirty="0">
                          <a:solidFill>
                            <a:srgbClr val="000000"/>
                          </a:solidFill>
                          <a:latin typeface="+mj-lt"/>
                          <a:ea typeface="Times New Roman"/>
                        </a:rPr>
                        <a:t>Mean Difference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ct val="100000"/>
                        </a:lnSpc>
                        <a:spcBef>
                          <a:spcPts val="0"/>
                        </a:spcBef>
                        <a:spcAft>
                          <a:spcPts val="0"/>
                        </a:spcAft>
                      </a:pPr>
                      <a:r>
                        <a:rPr lang="en-US" sz="2200" b="1" dirty="0">
                          <a:solidFill>
                            <a:srgbClr val="000000"/>
                          </a:solidFill>
                          <a:latin typeface="+mj-lt"/>
                          <a:ea typeface="Times New Roman"/>
                        </a:rPr>
                        <a:t>Std. Error Difference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68774">
                <a:tc>
                  <a:txBody>
                    <a:bodyPr/>
                    <a:lstStyle/>
                    <a:p>
                      <a:pPr marL="38100" marR="38100" algn="ctr">
                        <a:lnSpc>
                          <a:spcPts val="1600"/>
                        </a:lnSpc>
                        <a:spcBef>
                          <a:spcPts val="0"/>
                        </a:spcBef>
                        <a:spcAft>
                          <a:spcPts val="0"/>
                        </a:spcAft>
                      </a:pPr>
                      <a:r>
                        <a:rPr lang="en-US" sz="2200" dirty="0">
                          <a:solidFill>
                            <a:srgbClr val="000000"/>
                          </a:solidFill>
                          <a:latin typeface="+mj-lt"/>
                          <a:ea typeface="Times New Roman"/>
                        </a:rPr>
                        <a:t>9</a:t>
                      </a: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2200" dirty="0">
                          <a:solidFill>
                            <a:srgbClr val="000000"/>
                          </a:solidFill>
                          <a:latin typeface="+mj-lt"/>
                          <a:ea typeface="Times New Roman"/>
                        </a:rPr>
                        <a:t>-2.41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2200" dirty="0">
                          <a:solidFill>
                            <a:srgbClr val="000000"/>
                          </a:solidFill>
                          <a:latin typeface="+mj-lt"/>
                          <a:ea typeface="Times New Roman"/>
                        </a:rPr>
                        <a:t>p = .039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2200" dirty="0">
                          <a:solidFill>
                            <a:srgbClr val="000000"/>
                          </a:solidFill>
                          <a:latin typeface="+mj-lt"/>
                          <a:ea typeface="Times New Roman"/>
                        </a:rPr>
                        <a:t>-10.30000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2200" dirty="0">
                          <a:solidFill>
                            <a:srgbClr val="000000"/>
                          </a:solidFill>
                          <a:latin typeface="+mj-lt"/>
                          <a:ea typeface="Times New Roman"/>
                        </a:rPr>
                        <a:t>4.27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
        <p:nvSpPr>
          <p:cNvPr id="5" name="TextBox 4"/>
          <p:cNvSpPr txBox="1"/>
          <p:nvPr/>
        </p:nvSpPr>
        <p:spPr>
          <a:xfrm>
            <a:off x="2057401" y="2550669"/>
            <a:ext cx="4410759" cy="461665"/>
          </a:xfrm>
          <a:prstGeom prst="rect">
            <a:avLst/>
          </a:prstGeom>
          <a:noFill/>
        </p:spPr>
        <p:txBody>
          <a:bodyPr wrap="none" rtlCol="0">
            <a:spAutoFit/>
          </a:bodyPr>
          <a:lstStyle/>
          <a:p>
            <a:r>
              <a:rPr lang="en-US" sz="2400" b="1" dirty="0"/>
              <a:t>As a dependent T-Test (</a:t>
            </a:r>
            <a:r>
              <a:rPr lang="en-US" sz="2400" b="1" dirty="0">
                <a:solidFill>
                  <a:srgbClr val="00B050"/>
                </a:solidFill>
              </a:rPr>
              <a:t>Correct</a:t>
            </a:r>
            <a:r>
              <a:rPr lang="en-US" sz="2400" b="1" dirty="0"/>
              <a:t>).</a:t>
            </a:r>
          </a:p>
        </p:txBody>
      </p:sp>
      <p:sp>
        <p:nvSpPr>
          <p:cNvPr id="6" name="TextBox 5"/>
          <p:cNvSpPr txBox="1"/>
          <p:nvPr/>
        </p:nvSpPr>
        <p:spPr>
          <a:xfrm>
            <a:off x="838200" y="4739104"/>
            <a:ext cx="10515600" cy="1631216"/>
          </a:xfrm>
          <a:prstGeom prst="rect">
            <a:avLst/>
          </a:prstGeom>
          <a:noFill/>
        </p:spPr>
        <p:txBody>
          <a:bodyPr wrap="square" rtlCol="0">
            <a:spAutoFit/>
          </a:bodyPr>
          <a:lstStyle/>
          <a:p>
            <a:r>
              <a:rPr lang="en-US" sz="2000" b="1" dirty="0"/>
              <a:t>Because scores were nested within subjects, variability due to individual differences were “washing out” the effects of our IV.</a:t>
            </a:r>
          </a:p>
          <a:p>
            <a:endParaRPr lang="en-US" sz="2000" b="1" dirty="0"/>
          </a:p>
          <a:p>
            <a:r>
              <a:rPr lang="en-US" sz="2000" b="1" dirty="0"/>
              <a:t>By controlling for this nesting (creating independent difference scores) we get a clearer understanding of variation in the DV that is attributable to the IV.</a:t>
            </a:r>
          </a:p>
        </p:txBody>
      </p:sp>
      <p:sp>
        <p:nvSpPr>
          <p:cNvPr id="7" name="Rounded Rectangle 6"/>
          <p:cNvSpPr/>
          <p:nvPr/>
        </p:nvSpPr>
        <p:spPr>
          <a:xfrm>
            <a:off x="8534400" y="1668780"/>
            <a:ext cx="1676400" cy="6096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8534400" y="3878580"/>
            <a:ext cx="1676400" cy="609600"/>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ate Placeholder 8">
            <a:extLst>
              <a:ext uri="{FF2B5EF4-FFF2-40B4-BE49-F238E27FC236}">
                <a16:creationId xmlns:a16="http://schemas.microsoft.com/office/drawing/2014/main" id="{2AB26B89-8CDA-47D8-B7D9-E08C98100845}"/>
              </a:ext>
            </a:extLst>
          </p:cNvPr>
          <p:cNvSpPr>
            <a:spLocks noGrp="1"/>
          </p:cNvSpPr>
          <p:nvPr>
            <p:ph type="dt" sz="half" idx="10"/>
          </p:nvPr>
        </p:nvSpPr>
        <p:spPr/>
        <p:txBody>
          <a:bodyPr/>
          <a:lstStyle/>
          <a:p>
            <a:fld id="{643AA2B6-2DF6-4D14-ADF7-3492AA132055}" type="datetime1">
              <a:rPr lang="en-US" smtClean="0"/>
              <a:t>3/10/2021</a:t>
            </a:fld>
            <a:endParaRPr lang="en-US"/>
          </a:p>
        </p:txBody>
      </p:sp>
      <p:sp>
        <p:nvSpPr>
          <p:cNvPr id="10" name="Slide Number Placeholder 9">
            <a:extLst>
              <a:ext uri="{FF2B5EF4-FFF2-40B4-BE49-F238E27FC236}">
                <a16:creationId xmlns:a16="http://schemas.microsoft.com/office/drawing/2014/main" id="{32406D60-206B-401C-8BB0-D35D0D0EAAB0}"/>
              </a:ext>
            </a:extLst>
          </p:cNvPr>
          <p:cNvSpPr>
            <a:spLocks noGrp="1"/>
          </p:cNvSpPr>
          <p:nvPr>
            <p:ph type="sldNum" sz="quarter" idx="12"/>
          </p:nvPr>
        </p:nvSpPr>
        <p:spPr/>
        <p:txBody>
          <a:bodyPr/>
          <a:lstStyle/>
          <a:p>
            <a:fld id="{BE5DCE90-B29F-4709-A514-D112B7F94586}" type="slidenum">
              <a:rPr lang="en-US" smtClean="0"/>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The Problem: </a:t>
            </a:r>
            <a:r>
              <a:rPr lang="en-US" sz="3200" dirty="0">
                <a:solidFill>
                  <a:schemeClr val="tx1"/>
                </a:solidFill>
              </a:rPr>
              <a:t>Keith’s Medical Reasoning Test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70180641"/>
              </p:ext>
            </p:extLst>
          </p:nvPr>
        </p:nvGraphicFramePr>
        <p:xfrm>
          <a:off x="6705600" y="2240280"/>
          <a:ext cx="3657600" cy="301752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190500">
                <a:tc>
                  <a:txBody>
                    <a:bodyPr/>
                    <a:lstStyle/>
                    <a:p>
                      <a:pPr algn="ctr" fontAlgn="b"/>
                      <a:r>
                        <a:rPr lang="en-US" sz="1800" b="1" i="0" u="none" strike="noStrike" dirty="0">
                          <a:solidFill>
                            <a:schemeClr val="tx1"/>
                          </a:solidFill>
                          <a:latin typeface="Calibri"/>
                        </a:rPr>
                        <a:t>Subject</a:t>
                      </a:r>
                      <a:r>
                        <a:rPr lang="en-US" sz="1800" b="1" i="0" u="none" strike="noStrike" baseline="0" dirty="0">
                          <a:solidFill>
                            <a:schemeClr val="tx1"/>
                          </a:solidFill>
                          <a:latin typeface="Calibri"/>
                        </a:rPr>
                        <a:t> #</a:t>
                      </a:r>
                      <a:endParaRPr lang="en-US" sz="1800" b="1" i="0" u="none" strike="noStrike" dirty="0">
                        <a:solidFill>
                          <a:schemeClr val="tx1"/>
                        </a:solidFill>
                        <a:latin typeface="Calibri"/>
                      </a:endParaRPr>
                    </a:p>
                  </a:txBody>
                  <a:tcPr marL="0" marR="0" marT="0" marB="0" anchor="b">
                    <a:lnL>
                      <a:noFill/>
                    </a:lnL>
                    <a:lnR>
                      <a:noFill/>
                    </a:lnR>
                    <a:lnT>
                      <a:noFill/>
                    </a:lnT>
                    <a:lnB>
                      <a:noFill/>
                    </a:lnB>
                  </a:tcPr>
                </a:tc>
                <a:tc>
                  <a:txBody>
                    <a:bodyPr/>
                    <a:lstStyle/>
                    <a:p>
                      <a:pPr algn="ctr" fontAlgn="b"/>
                      <a:r>
                        <a:rPr lang="en-US" sz="1800" b="1" i="0" u="none" strike="noStrike" dirty="0">
                          <a:solidFill>
                            <a:schemeClr val="accent1"/>
                          </a:solidFill>
                          <a:latin typeface="Calibri"/>
                        </a:rPr>
                        <a:t>Cond 1</a:t>
                      </a:r>
                    </a:p>
                  </a:txBody>
                  <a:tcPr marL="0" marR="0" marT="0" marB="0" anchor="b">
                    <a:lnL>
                      <a:noFill/>
                    </a:lnL>
                    <a:lnR>
                      <a:noFill/>
                    </a:lnR>
                    <a:lnT>
                      <a:noFill/>
                    </a:lnT>
                    <a:lnB>
                      <a:noFill/>
                    </a:lnB>
                  </a:tcPr>
                </a:tc>
                <a:tc>
                  <a:txBody>
                    <a:bodyPr/>
                    <a:lstStyle/>
                    <a:p>
                      <a:pPr algn="ctr" fontAlgn="b"/>
                      <a:r>
                        <a:rPr lang="en-US" sz="1800" b="1" i="0" u="none" strike="noStrike" dirty="0">
                          <a:solidFill>
                            <a:schemeClr val="accent5"/>
                          </a:solidFill>
                          <a:latin typeface="Calibri"/>
                        </a:rPr>
                        <a:t>Cond 2</a:t>
                      </a:r>
                    </a:p>
                  </a:txBody>
                  <a:tcPr marL="0" marR="0" marT="0"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ctr" fontAlgn="b"/>
                      <a:r>
                        <a:rPr lang="en-US" sz="1800" b="0" i="0" u="none" strike="noStrike" dirty="0">
                          <a:solidFill>
                            <a:schemeClr val="tx1"/>
                          </a:solidFill>
                          <a:latin typeface="Calibri"/>
                        </a:rPr>
                        <a:t>1</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567</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530</a:t>
                      </a:r>
                    </a:p>
                  </a:txBody>
                  <a:tcPr marL="0" marR="0" marT="0" marB="0" anchor="b">
                    <a:lnL>
                      <a:noFill/>
                    </a:lnL>
                    <a:lnR>
                      <a:noFill/>
                    </a:lnR>
                    <a:lnT>
                      <a:noFill/>
                    </a:lnT>
                    <a:lnB>
                      <a:noFill/>
                    </a:lnB>
                  </a:tcPr>
                </a:tc>
                <a:extLst>
                  <a:ext uri="{0D108BD9-81ED-4DB2-BD59-A6C34878D82A}">
                    <a16:rowId xmlns:a16="http://schemas.microsoft.com/office/drawing/2014/main" val="10001"/>
                  </a:ext>
                </a:extLst>
              </a:tr>
              <a:tr h="190500">
                <a:tc>
                  <a:txBody>
                    <a:bodyPr/>
                    <a:lstStyle/>
                    <a:p>
                      <a:pPr algn="ctr" fontAlgn="b"/>
                      <a:r>
                        <a:rPr lang="en-US" sz="1800" b="0" i="0" u="none" strike="noStrike">
                          <a:solidFill>
                            <a:schemeClr val="tx1"/>
                          </a:solidFill>
                          <a:latin typeface="Calibri"/>
                        </a:rPr>
                        <a:t>2</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512</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492</a:t>
                      </a:r>
                    </a:p>
                  </a:txBody>
                  <a:tcPr marL="0" marR="0" marT="0" marB="0" anchor="b">
                    <a:lnL>
                      <a:noFill/>
                    </a:lnL>
                    <a:lnR>
                      <a:noFill/>
                    </a:lnR>
                    <a:lnT>
                      <a:noFill/>
                    </a:lnT>
                    <a:lnB>
                      <a:noFill/>
                    </a:lnB>
                  </a:tcPr>
                </a:tc>
                <a:extLst>
                  <a:ext uri="{0D108BD9-81ED-4DB2-BD59-A6C34878D82A}">
                    <a16:rowId xmlns:a16="http://schemas.microsoft.com/office/drawing/2014/main" val="10002"/>
                  </a:ext>
                </a:extLst>
              </a:tr>
              <a:tr h="190500">
                <a:tc>
                  <a:txBody>
                    <a:bodyPr/>
                    <a:lstStyle/>
                    <a:p>
                      <a:pPr algn="ctr" fontAlgn="b"/>
                      <a:r>
                        <a:rPr lang="en-US" sz="1800" b="0" i="0" u="none" strike="noStrike">
                          <a:solidFill>
                            <a:schemeClr val="tx1"/>
                          </a:solidFill>
                          <a:latin typeface="Calibri"/>
                        </a:rPr>
                        <a:t>3</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509</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510</a:t>
                      </a:r>
                    </a:p>
                  </a:txBody>
                  <a:tcPr marL="0" marR="0" marT="0" marB="0" anchor="b">
                    <a:lnL>
                      <a:noFill/>
                    </a:lnL>
                    <a:lnR>
                      <a:noFill/>
                    </a:lnR>
                    <a:lnT>
                      <a:noFill/>
                    </a:lnT>
                    <a:lnB>
                      <a:noFill/>
                    </a:lnB>
                  </a:tcPr>
                </a:tc>
                <a:extLst>
                  <a:ext uri="{0D108BD9-81ED-4DB2-BD59-A6C34878D82A}">
                    <a16:rowId xmlns:a16="http://schemas.microsoft.com/office/drawing/2014/main" val="10003"/>
                  </a:ext>
                </a:extLst>
              </a:tr>
              <a:tr h="190500">
                <a:tc>
                  <a:txBody>
                    <a:bodyPr/>
                    <a:lstStyle/>
                    <a:p>
                      <a:pPr algn="ctr" fontAlgn="b"/>
                      <a:r>
                        <a:rPr lang="en-US" sz="1800" b="0" i="0" u="none" strike="noStrike">
                          <a:solidFill>
                            <a:schemeClr val="tx1"/>
                          </a:solidFill>
                          <a:latin typeface="Calibri"/>
                        </a:rPr>
                        <a:t>4</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593</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580</a:t>
                      </a:r>
                    </a:p>
                  </a:txBody>
                  <a:tcPr marL="0" marR="0" marT="0" marB="0" anchor="b">
                    <a:lnL>
                      <a:noFill/>
                    </a:lnL>
                    <a:lnR>
                      <a:noFill/>
                    </a:lnR>
                    <a:lnT>
                      <a:noFill/>
                    </a:lnT>
                    <a:lnB>
                      <a:noFill/>
                    </a:lnB>
                  </a:tcPr>
                </a:tc>
                <a:extLst>
                  <a:ext uri="{0D108BD9-81ED-4DB2-BD59-A6C34878D82A}">
                    <a16:rowId xmlns:a16="http://schemas.microsoft.com/office/drawing/2014/main" val="10004"/>
                  </a:ext>
                </a:extLst>
              </a:tr>
              <a:tr h="190500">
                <a:tc>
                  <a:txBody>
                    <a:bodyPr/>
                    <a:lstStyle/>
                    <a:p>
                      <a:pPr algn="ctr" fontAlgn="b"/>
                      <a:r>
                        <a:rPr lang="en-US" sz="1800" b="0" i="0" u="none" strike="noStrike" dirty="0">
                          <a:solidFill>
                            <a:schemeClr val="tx1"/>
                          </a:solidFill>
                          <a:latin typeface="Calibri"/>
                        </a:rPr>
                        <a:t>5</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588</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600</a:t>
                      </a:r>
                    </a:p>
                  </a:txBody>
                  <a:tcPr marL="0" marR="0" marT="0" marB="0" anchor="b">
                    <a:lnL>
                      <a:noFill/>
                    </a:lnL>
                    <a:lnR>
                      <a:noFill/>
                    </a:lnR>
                    <a:lnT>
                      <a:noFill/>
                    </a:lnT>
                    <a:lnB>
                      <a:noFill/>
                    </a:lnB>
                  </a:tcPr>
                </a:tc>
                <a:extLst>
                  <a:ext uri="{0D108BD9-81ED-4DB2-BD59-A6C34878D82A}">
                    <a16:rowId xmlns:a16="http://schemas.microsoft.com/office/drawing/2014/main" val="10005"/>
                  </a:ext>
                </a:extLst>
              </a:tr>
              <a:tr h="190500">
                <a:tc>
                  <a:txBody>
                    <a:bodyPr/>
                    <a:lstStyle/>
                    <a:p>
                      <a:pPr algn="ctr" fontAlgn="b"/>
                      <a:r>
                        <a:rPr lang="en-US" sz="1800" b="0" i="0" u="none" strike="noStrike">
                          <a:solidFill>
                            <a:schemeClr val="tx1"/>
                          </a:solidFill>
                          <a:latin typeface="Calibri"/>
                        </a:rPr>
                        <a:t>6</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491</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483</a:t>
                      </a:r>
                    </a:p>
                  </a:txBody>
                  <a:tcPr marL="0" marR="0" marT="0" marB="0" anchor="b">
                    <a:lnL>
                      <a:noFill/>
                    </a:lnL>
                    <a:lnR>
                      <a:noFill/>
                    </a:lnR>
                    <a:lnT>
                      <a:noFill/>
                    </a:lnT>
                    <a:lnB>
                      <a:noFill/>
                    </a:lnB>
                  </a:tcPr>
                </a:tc>
                <a:extLst>
                  <a:ext uri="{0D108BD9-81ED-4DB2-BD59-A6C34878D82A}">
                    <a16:rowId xmlns:a16="http://schemas.microsoft.com/office/drawing/2014/main" val="10006"/>
                  </a:ext>
                </a:extLst>
              </a:tr>
              <a:tr h="190500">
                <a:tc>
                  <a:txBody>
                    <a:bodyPr/>
                    <a:lstStyle/>
                    <a:p>
                      <a:pPr algn="ctr" fontAlgn="b"/>
                      <a:r>
                        <a:rPr lang="en-US" sz="1800" b="0" i="0" u="none" strike="noStrike">
                          <a:solidFill>
                            <a:schemeClr val="tx1"/>
                          </a:solidFill>
                          <a:latin typeface="Calibri"/>
                        </a:rPr>
                        <a:t>7</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520</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512</a:t>
                      </a:r>
                    </a:p>
                  </a:txBody>
                  <a:tcPr marL="0" marR="0" marT="0" marB="0" anchor="b">
                    <a:lnL>
                      <a:noFill/>
                    </a:lnL>
                    <a:lnR>
                      <a:noFill/>
                    </a:lnR>
                    <a:lnT>
                      <a:noFill/>
                    </a:lnT>
                    <a:lnB>
                      <a:noFill/>
                    </a:lnB>
                  </a:tcPr>
                </a:tc>
                <a:extLst>
                  <a:ext uri="{0D108BD9-81ED-4DB2-BD59-A6C34878D82A}">
                    <a16:rowId xmlns:a16="http://schemas.microsoft.com/office/drawing/2014/main" val="10007"/>
                  </a:ext>
                </a:extLst>
              </a:tr>
              <a:tr h="190500">
                <a:tc>
                  <a:txBody>
                    <a:bodyPr/>
                    <a:lstStyle/>
                    <a:p>
                      <a:pPr algn="ctr" fontAlgn="b"/>
                      <a:r>
                        <a:rPr lang="en-US" sz="1800" b="0" i="0" u="none" strike="noStrike">
                          <a:solidFill>
                            <a:schemeClr val="tx1"/>
                          </a:solidFill>
                          <a:latin typeface="Calibri"/>
                        </a:rPr>
                        <a:t>8</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588</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575</a:t>
                      </a:r>
                    </a:p>
                  </a:txBody>
                  <a:tcPr marL="0" marR="0" marT="0" marB="0" anchor="b">
                    <a:lnL>
                      <a:noFill/>
                    </a:lnL>
                    <a:lnR>
                      <a:noFill/>
                    </a:lnR>
                    <a:lnT>
                      <a:noFill/>
                    </a:lnT>
                    <a:lnB>
                      <a:noFill/>
                    </a:lnB>
                  </a:tcPr>
                </a:tc>
                <a:extLst>
                  <a:ext uri="{0D108BD9-81ED-4DB2-BD59-A6C34878D82A}">
                    <a16:rowId xmlns:a16="http://schemas.microsoft.com/office/drawing/2014/main" val="10008"/>
                  </a:ext>
                </a:extLst>
              </a:tr>
              <a:tr h="190500">
                <a:tc>
                  <a:txBody>
                    <a:bodyPr/>
                    <a:lstStyle/>
                    <a:p>
                      <a:pPr algn="ctr" fontAlgn="b"/>
                      <a:r>
                        <a:rPr lang="en-US" sz="1800" b="0" i="0" u="none" strike="noStrike">
                          <a:solidFill>
                            <a:schemeClr val="tx1"/>
                          </a:solidFill>
                          <a:latin typeface="Calibri"/>
                        </a:rPr>
                        <a:t>9</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529</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530</a:t>
                      </a:r>
                    </a:p>
                  </a:txBody>
                  <a:tcPr marL="0" marR="0" marT="0" marB="0" anchor="b">
                    <a:lnL>
                      <a:noFill/>
                    </a:lnL>
                    <a:lnR>
                      <a:noFill/>
                    </a:lnR>
                    <a:lnT>
                      <a:noFill/>
                    </a:lnT>
                    <a:lnB>
                      <a:noFill/>
                    </a:lnB>
                  </a:tcPr>
                </a:tc>
                <a:extLst>
                  <a:ext uri="{0D108BD9-81ED-4DB2-BD59-A6C34878D82A}">
                    <a16:rowId xmlns:a16="http://schemas.microsoft.com/office/drawing/2014/main" val="10009"/>
                  </a:ext>
                </a:extLst>
              </a:tr>
              <a:tr h="190500">
                <a:tc>
                  <a:txBody>
                    <a:bodyPr/>
                    <a:lstStyle/>
                    <a:p>
                      <a:pPr algn="ctr" fontAlgn="b"/>
                      <a:r>
                        <a:rPr lang="en-US" sz="1800" b="0" i="0" u="none" strike="noStrike">
                          <a:solidFill>
                            <a:schemeClr val="tx1"/>
                          </a:solidFill>
                          <a:latin typeface="Calibri"/>
                        </a:rPr>
                        <a:t>10</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508</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490</a:t>
                      </a:r>
                    </a:p>
                  </a:txBody>
                  <a:tcPr marL="0" marR="0" marT="0" marB="0" anchor="b">
                    <a:lnL>
                      <a:noFill/>
                    </a:lnL>
                    <a:lnR>
                      <a:noFill/>
                    </a:lnR>
                    <a:lnT>
                      <a:noFill/>
                    </a:lnT>
                    <a:lnB>
                      <a:noFill/>
                    </a:lnB>
                  </a:tcPr>
                </a:tc>
                <a:extLst>
                  <a:ext uri="{0D108BD9-81ED-4DB2-BD59-A6C34878D82A}">
                    <a16:rowId xmlns:a16="http://schemas.microsoft.com/office/drawing/2014/main" val="10010"/>
                  </a:ext>
                </a:extLst>
              </a:tr>
            </a:tbl>
          </a:graphicData>
        </a:graphic>
      </p:graphicFrame>
      <p:sp>
        <p:nvSpPr>
          <p:cNvPr id="7" name="TextBox 6"/>
          <p:cNvSpPr txBox="1"/>
          <p:nvPr/>
        </p:nvSpPr>
        <p:spPr>
          <a:xfrm>
            <a:off x="838200" y="1676401"/>
            <a:ext cx="5562601" cy="4247317"/>
          </a:xfrm>
          <a:prstGeom prst="rect">
            <a:avLst/>
          </a:prstGeom>
          <a:noFill/>
        </p:spPr>
        <p:txBody>
          <a:bodyPr wrap="square" rtlCol="0">
            <a:spAutoFit/>
          </a:bodyPr>
          <a:lstStyle/>
          <a:p>
            <a:r>
              <a:rPr lang="en-US" dirty="0"/>
              <a:t>Let’s pretend that I have created a test of diagnostic decision making for the AMA. On average, people score about 500 points on this test. If someone scores over 600 points, they show very exceptional diagnostic and medical reasoning.</a:t>
            </a:r>
          </a:p>
          <a:p>
            <a:endParaRPr lang="en-US" dirty="0"/>
          </a:p>
          <a:p>
            <a:r>
              <a:rPr lang="en-US" dirty="0"/>
              <a:t>To the right are the data from 10 subjects who took the medical reasoning test.</a:t>
            </a:r>
          </a:p>
          <a:p>
            <a:endParaRPr lang="en-US" dirty="0"/>
          </a:p>
          <a:p>
            <a:r>
              <a:rPr lang="en-US" b="1" dirty="0">
                <a:solidFill>
                  <a:schemeClr val="accent1"/>
                </a:solidFill>
              </a:rPr>
              <a:t>Condition 1</a:t>
            </a:r>
            <a:r>
              <a:rPr lang="en-US" dirty="0">
                <a:solidFill>
                  <a:srgbClr val="FF0000"/>
                </a:solidFill>
              </a:rPr>
              <a:t> </a:t>
            </a:r>
            <a:r>
              <a:rPr lang="en-US" dirty="0"/>
              <a:t>is the control condition, where the test was taken prior to being fatigued.</a:t>
            </a:r>
          </a:p>
          <a:p>
            <a:endParaRPr lang="en-US" dirty="0"/>
          </a:p>
          <a:p>
            <a:r>
              <a:rPr lang="en-US" b="1" dirty="0">
                <a:solidFill>
                  <a:schemeClr val="accent5"/>
                </a:solidFill>
              </a:rPr>
              <a:t>Condition 2</a:t>
            </a:r>
            <a:r>
              <a:rPr lang="en-US" dirty="0">
                <a:solidFill>
                  <a:schemeClr val="tx2"/>
                </a:solidFill>
              </a:rPr>
              <a:t> </a:t>
            </a:r>
            <a:r>
              <a:rPr lang="en-US" dirty="0"/>
              <a:t>is the experimental condition, the same individuals worked for 12 operational hours prior to re-taking the test.</a:t>
            </a:r>
          </a:p>
        </p:txBody>
      </p:sp>
      <p:sp>
        <p:nvSpPr>
          <p:cNvPr id="3" name="Date Placeholder 2">
            <a:extLst>
              <a:ext uri="{FF2B5EF4-FFF2-40B4-BE49-F238E27FC236}">
                <a16:creationId xmlns:a16="http://schemas.microsoft.com/office/drawing/2014/main" id="{773B5D6A-7323-4E7C-B1F4-740D86F41AF2}"/>
              </a:ext>
            </a:extLst>
          </p:cNvPr>
          <p:cNvSpPr>
            <a:spLocks noGrp="1"/>
          </p:cNvSpPr>
          <p:nvPr>
            <p:ph type="dt" sz="half" idx="10"/>
          </p:nvPr>
        </p:nvSpPr>
        <p:spPr/>
        <p:txBody>
          <a:bodyPr/>
          <a:lstStyle/>
          <a:p>
            <a:fld id="{963EDBFD-0603-4D6D-9A90-FFECE5FA9FE6}" type="datetime1">
              <a:rPr lang="en-US" smtClean="0"/>
              <a:t>3/10/2021</a:t>
            </a:fld>
            <a:endParaRPr lang="en-US"/>
          </a:p>
        </p:txBody>
      </p:sp>
      <p:sp>
        <p:nvSpPr>
          <p:cNvPr id="5" name="Slide Number Placeholder 4">
            <a:extLst>
              <a:ext uri="{FF2B5EF4-FFF2-40B4-BE49-F238E27FC236}">
                <a16:creationId xmlns:a16="http://schemas.microsoft.com/office/drawing/2014/main" id="{2C6C06FB-DBCD-4406-838F-AB911F34F758}"/>
              </a:ext>
            </a:extLst>
          </p:cNvPr>
          <p:cNvSpPr>
            <a:spLocks noGrp="1"/>
          </p:cNvSpPr>
          <p:nvPr>
            <p:ph type="sldNum" sz="quarter" idx="12"/>
          </p:nvPr>
        </p:nvSpPr>
        <p:spPr/>
        <p:txBody>
          <a:bodyPr/>
          <a:lstStyle/>
          <a:p>
            <a:fld id="{BE5DCE90-B29F-4709-A514-D112B7F94586}"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traight Connector 4"/>
          <p:cNvSpPr/>
          <p:nvPr/>
        </p:nvSpPr>
        <p:spPr>
          <a:xfrm>
            <a:off x="2438400" y="2514600"/>
            <a:ext cx="457200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txBody>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n-US" dirty="0"/>
          </a:p>
        </p:txBody>
      </p:sp>
      <p:sp>
        <p:nvSpPr>
          <p:cNvPr id="6" name="Straight Connector 5"/>
          <p:cNvSpPr/>
          <p:nvPr/>
        </p:nvSpPr>
        <p:spPr>
          <a:xfrm>
            <a:off x="2438400" y="2362200"/>
            <a:ext cx="457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n-US"/>
          </a:p>
        </p:txBody>
      </p:sp>
      <p:graphicFrame>
        <p:nvGraphicFramePr>
          <p:cNvPr id="4" name="Chart 3"/>
          <p:cNvGraphicFramePr/>
          <p:nvPr>
            <p:extLst>
              <p:ext uri="{D42A27DB-BD31-4B8C-83A1-F6EECF244321}">
                <p14:modId xmlns:p14="http://schemas.microsoft.com/office/powerpoint/2010/main" val="392375015"/>
              </p:ext>
            </p:extLst>
          </p:nvPr>
        </p:nvGraphicFramePr>
        <p:xfrm>
          <a:off x="1905000" y="1143000"/>
          <a:ext cx="4800600" cy="3048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7138150" y="2438400"/>
            <a:ext cx="710451" cy="369332"/>
          </a:xfrm>
          <a:prstGeom prst="rect">
            <a:avLst/>
          </a:prstGeom>
          <a:noFill/>
          <a:ln>
            <a:solidFill>
              <a:schemeClr val="accent5"/>
            </a:solidFill>
          </a:ln>
        </p:spPr>
        <p:txBody>
          <a:bodyPr wrap="none" rtlCol="0">
            <a:spAutoFit/>
          </a:bodyPr>
          <a:lstStyle/>
          <a:p>
            <a:r>
              <a:rPr lang="en-US" b="1" dirty="0">
                <a:solidFill>
                  <a:schemeClr val="accent5"/>
                </a:solidFill>
              </a:rPr>
              <a:t>530.2</a:t>
            </a:r>
          </a:p>
        </p:txBody>
      </p:sp>
      <p:sp>
        <p:nvSpPr>
          <p:cNvPr id="8" name="TextBox 7"/>
          <p:cNvSpPr txBox="1"/>
          <p:nvPr/>
        </p:nvSpPr>
        <p:spPr>
          <a:xfrm>
            <a:off x="7138150" y="2145268"/>
            <a:ext cx="710451" cy="369332"/>
          </a:xfrm>
          <a:prstGeom prst="rect">
            <a:avLst/>
          </a:prstGeom>
          <a:noFill/>
        </p:spPr>
        <p:txBody>
          <a:bodyPr wrap="none" rtlCol="0">
            <a:spAutoFit/>
          </a:bodyPr>
          <a:lstStyle/>
          <a:p>
            <a:r>
              <a:rPr lang="en-US" b="1" dirty="0">
                <a:solidFill>
                  <a:schemeClr val="accent1"/>
                </a:solidFill>
              </a:rPr>
              <a:t>540.5</a:t>
            </a:r>
          </a:p>
        </p:txBody>
      </p:sp>
      <p:sp>
        <p:nvSpPr>
          <p:cNvPr id="9" name="TextBox 8"/>
          <p:cNvSpPr txBox="1"/>
          <p:nvPr/>
        </p:nvSpPr>
        <p:spPr>
          <a:xfrm>
            <a:off x="3962401" y="4191000"/>
            <a:ext cx="1192955" cy="369332"/>
          </a:xfrm>
          <a:prstGeom prst="rect">
            <a:avLst/>
          </a:prstGeom>
          <a:noFill/>
        </p:spPr>
        <p:txBody>
          <a:bodyPr wrap="none" rtlCol="0">
            <a:spAutoFit/>
          </a:bodyPr>
          <a:lstStyle/>
          <a:p>
            <a:r>
              <a:rPr lang="en-US" dirty="0"/>
              <a:t>Individuals</a:t>
            </a:r>
          </a:p>
        </p:txBody>
      </p:sp>
      <p:sp>
        <p:nvSpPr>
          <p:cNvPr id="10" name="TextBox 9"/>
          <p:cNvSpPr txBox="1"/>
          <p:nvPr/>
        </p:nvSpPr>
        <p:spPr>
          <a:xfrm>
            <a:off x="1905000" y="5048072"/>
            <a:ext cx="8458200" cy="1200329"/>
          </a:xfrm>
          <a:prstGeom prst="rect">
            <a:avLst/>
          </a:prstGeom>
          <a:noFill/>
        </p:spPr>
        <p:txBody>
          <a:bodyPr wrap="square" rtlCol="0">
            <a:spAutoFit/>
          </a:bodyPr>
          <a:lstStyle/>
          <a:p>
            <a:r>
              <a:rPr lang="en-US" sz="2400" b="1" dirty="0"/>
              <a:t>The mean of </a:t>
            </a:r>
            <a:r>
              <a:rPr lang="en-US" sz="2400" b="1" dirty="0">
                <a:solidFill>
                  <a:schemeClr val="accent1"/>
                </a:solidFill>
              </a:rPr>
              <a:t>condition 1 (540.5) </a:t>
            </a:r>
            <a:r>
              <a:rPr lang="en-US" sz="2400" b="1" dirty="0"/>
              <a:t>and the mean of </a:t>
            </a:r>
            <a:r>
              <a:rPr lang="en-US" sz="2400" b="1" dirty="0">
                <a:solidFill>
                  <a:schemeClr val="accent5"/>
                </a:solidFill>
              </a:rPr>
              <a:t>condition 2 (530.2)</a:t>
            </a:r>
            <a:r>
              <a:rPr lang="en-US" sz="2400" b="1" dirty="0"/>
              <a:t> are very close to each other. Given the large overlap (spread) it is unlikely that this effect will be significant.</a:t>
            </a:r>
          </a:p>
        </p:txBody>
      </p:sp>
      <p:sp>
        <p:nvSpPr>
          <p:cNvPr id="2" name="Date Placeholder 1">
            <a:extLst>
              <a:ext uri="{FF2B5EF4-FFF2-40B4-BE49-F238E27FC236}">
                <a16:creationId xmlns:a16="http://schemas.microsoft.com/office/drawing/2014/main" id="{151BC98F-0C10-4644-8C13-0B015296D61A}"/>
              </a:ext>
            </a:extLst>
          </p:cNvPr>
          <p:cNvSpPr>
            <a:spLocks noGrp="1"/>
          </p:cNvSpPr>
          <p:nvPr>
            <p:ph type="dt" sz="half" idx="10"/>
          </p:nvPr>
        </p:nvSpPr>
        <p:spPr/>
        <p:txBody>
          <a:bodyPr/>
          <a:lstStyle/>
          <a:p>
            <a:fld id="{A4DC3E43-D1E9-4070-9823-D7E1DB2970DE}" type="datetime1">
              <a:rPr lang="en-US" smtClean="0"/>
              <a:t>3/10/2021</a:t>
            </a:fld>
            <a:endParaRPr lang="en-US"/>
          </a:p>
        </p:txBody>
      </p:sp>
      <p:sp>
        <p:nvSpPr>
          <p:cNvPr id="3" name="Slide Number Placeholder 2">
            <a:extLst>
              <a:ext uri="{FF2B5EF4-FFF2-40B4-BE49-F238E27FC236}">
                <a16:creationId xmlns:a16="http://schemas.microsoft.com/office/drawing/2014/main" id="{3B02C166-0131-4C63-8BFB-601451706363}"/>
              </a:ext>
            </a:extLst>
          </p:cNvPr>
          <p:cNvSpPr>
            <a:spLocks noGrp="1"/>
          </p:cNvSpPr>
          <p:nvPr>
            <p:ph type="sldNum" sz="quarter" idx="12"/>
          </p:nvPr>
        </p:nvSpPr>
        <p:spPr/>
        <p:txBody>
          <a:bodyPr/>
          <a:lstStyle/>
          <a:p>
            <a:fld id="{BE5DCE90-B29F-4709-A514-D112B7F94586}" type="slidenum">
              <a:rPr lang="en-US" smtClean="0"/>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Independent T-Test</a:t>
            </a:r>
          </a:p>
        </p:txBody>
      </p:sp>
      <p:sp>
        <p:nvSpPr>
          <p:cNvPr id="3" name="Content Placeholder 2"/>
          <p:cNvSpPr>
            <a:spLocks noGrp="1"/>
          </p:cNvSpPr>
          <p:nvPr>
            <p:ph idx="1"/>
          </p:nvPr>
        </p:nvSpPr>
        <p:spPr>
          <a:xfrm>
            <a:off x="5642610" y="1752600"/>
            <a:ext cx="5257800" cy="1371599"/>
          </a:xfrm>
        </p:spPr>
        <p:txBody>
          <a:bodyPr>
            <a:normAutofit/>
          </a:bodyPr>
          <a:lstStyle/>
          <a:p>
            <a:pPr indent="0">
              <a:buNone/>
            </a:pPr>
            <a:r>
              <a:rPr lang="en-US" dirty="0"/>
              <a:t>x</a:t>
            </a:r>
            <a:r>
              <a:rPr lang="en-US" baseline="-25000" dirty="0"/>
              <a:t>1</a:t>
            </a:r>
            <a:r>
              <a:rPr lang="en-US" dirty="0"/>
              <a:t> – x</a:t>
            </a:r>
            <a:r>
              <a:rPr lang="en-US" baseline="-25000" dirty="0"/>
              <a:t>2</a:t>
            </a:r>
            <a:r>
              <a:rPr lang="en-US" dirty="0"/>
              <a:t>= the difference between our sample means </a:t>
            </a:r>
          </a:p>
        </p:txBody>
      </p:sp>
      <p:sp>
        <p:nvSpPr>
          <p:cNvPr id="5" name="Content Placeholder 2"/>
          <p:cNvSpPr txBox="1">
            <a:spLocks/>
          </p:cNvSpPr>
          <p:nvPr/>
        </p:nvSpPr>
        <p:spPr>
          <a:xfrm>
            <a:off x="5867400" y="3429000"/>
            <a:ext cx="4343400" cy="1066800"/>
          </a:xfrm>
          <a:prstGeom prst="rect">
            <a:avLst/>
          </a:prstGeom>
        </p:spPr>
        <p:txBody>
          <a:bodyPr vert="horz" lIns="91440" tIns="45720" rIns="91440" bIns="45720" rtlCol="0">
            <a:normAutofit fontScale="92500"/>
          </a:bodyPr>
          <a:lstStyle/>
          <a:p>
            <a:pPr marL="342900" defTabSz="914400">
              <a:spcBef>
                <a:spcPct val="20000"/>
              </a:spcBef>
              <a:defRPr/>
            </a:pPr>
            <a:r>
              <a:rPr lang="en-US" sz="3200" dirty="0"/>
              <a:t>S</a:t>
            </a:r>
            <a:r>
              <a:rPr lang="en-US" sz="3200" baseline="-25000" dirty="0"/>
              <a:t>x1-x2</a:t>
            </a:r>
            <a:r>
              <a:rPr lang="en-US" sz="3200" dirty="0"/>
              <a:t> =  the standard error of the differences.</a:t>
            </a:r>
          </a:p>
        </p:txBody>
      </p:sp>
      <p:sp>
        <p:nvSpPr>
          <p:cNvPr id="6" name="Content Placeholder 2"/>
          <p:cNvSpPr txBox="1">
            <a:spLocks/>
          </p:cNvSpPr>
          <p:nvPr/>
        </p:nvSpPr>
        <p:spPr>
          <a:xfrm>
            <a:off x="838200" y="4603751"/>
            <a:ext cx="10515600" cy="1752599"/>
          </a:xfrm>
          <a:prstGeom prst="rect">
            <a:avLst/>
          </a:prstGeom>
        </p:spPr>
        <p:txBody>
          <a:bodyPr vert="horz" lIns="91440" tIns="45720" rIns="91440" bIns="45720" rtlCol="0">
            <a:normAutofit/>
          </a:bodyPr>
          <a:lstStyle/>
          <a:p>
            <a:pPr marL="342900" defTabSz="914400">
              <a:spcBef>
                <a:spcPct val="20000"/>
              </a:spcBef>
              <a:defRPr/>
            </a:pPr>
            <a:r>
              <a:rPr lang="en-US" sz="3200" dirty="0"/>
              <a:t>Thus, what the t-statistic is asking: </a:t>
            </a:r>
            <a:r>
              <a:rPr lang="en-US" sz="3200" b="1" dirty="0">
                <a:solidFill>
                  <a:schemeClr val="accent5"/>
                </a:solidFill>
              </a:rPr>
              <a:t>Is the difference between our sample means an unusually large difference given the variance?</a:t>
            </a:r>
          </a:p>
        </p:txBody>
      </p:sp>
      <p:sp>
        <p:nvSpPr>
          <p:cNvPr id="4" name="Date Placeholder 3">
            <a:extLst>
              <a:ext uri="{FF2B5EF4-FFF2-40B4-BE49-F238E27FC236}">
                <a16:creationId xmlns:a16="http://schemas.microsoft.com/office/drawing/2014/main" id="{79C78246-80FE-422F-A445-2159CB772E54}"/>
              </a:ext>
            </a:extLst>
          </p:cNvPr>
          <p:cNvSpPr>
            <a:spLocks noGrp="1"/>
          </p:cNvSpPr>
          <p:nvPr>
            <p:ph type="dt" sz="half" idx="10"/>
          </p:nvPr>
        </p:nvSpPr>
        <p:spPr/>
        <p:txBody>
          <a:bodyPr/>
          <a:lstStyle/>
          <a:p>
            <a:fld id="{018086B8-0A9D-4FB2-B96C-D500327FF806}" type="datetime1">
              <a:rPr lang="en-US" smtClean="0"/>
              <a:t>3/10/2021</a:t>
            </a:fld>
            <a:endParaRPr lang="en-US"/>
          </a:p>
        </p:txBody>
      </p:sp>
      <p:sp>
        <p:nvSpPr>
          <p:cNvPr id="8" name="Slide Number Placeholder 7">
            <a:extLst>
              <a:ext uri="{FF2B5EF4-FFF2-40B4-BE49-F238E27FC236}">
                <a16:creationId xmlns:a16="http://schemas.microsoft.com/office/drawing/2014/main" id="{78BC1616-4322-408F-9C57-D321DAB1A571}"/>
              </a:ext>
            </a:extLst>
          </p:cNvPr>
          <p:cNvSpPr>
            <a:spLocks noGrp="1"/>
          </p:cNvSpPr>
          <p:nvPr>
            <p:ph type="sldNum" sz="quarter" idx="12"/>
          </p:nvPr>
        </p:nvSpPr>
        <p:spPr/>
        <p:txBody>
          <a:bodyPr/>
          <a:lstStyle/>
          <a:p>
            <a:fld id="{BE5DCE90-B29F-4709-A514-D112B7F94586}" type="slidenum">
              <a:rPr lang="en-US" smtClean="0"/>
              <a:t>4</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79CEED2-EC64-4C71-8EF3-AC20BCD1AF72}"/>
                  </a:ext>
                </a:extLst>
              </p:cNvPr>
              <p:cNvSpPr txBox="1"/>
              <p:nvPr/>
            </p:nvSpPr>
            <p:spPr>
              <a:xfrm>
                <a:off x="1074420" y="2286001"/>
                <a:ext cx="3581237" cy="13068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1" i="1" smtClean="0">
                              <a:latin typeface="Cambria Math" panose="02040503050406030204" pitchFamily="18" charset="0"/>
                            </a:rPr>
                          </m:ctrlPr>
                        </m:sSubPr>
                        <m:e>
                          <m:r>
                            <a:rPr lang="en-US" sz="3600" b="1" i="1" smtClean="0">
                              <a:latin typeface="Cambria Math" panose="02040503050406030204" pitchFamily="18" charset="0"/>
                            </a:rPr>
                            <m:t>𝒕</m:t>
                          </m:r>
                        </m:e>
                        <m:sub>
                          <m:r>
                            <a:rPr lang="en-US" sz="3600" b="1" i="1" smtClean="0">
                              <a:latin typeface="Cambria Math" panose="02040503050406030204" pitchFamily="18" charset="0"/>
                            </a:rPr>
                            <m:t>𝒐𝒃𝒔</m:t>
                          </m:r>
                        </m:sub>
                      </m:sSub>
                      <m:r>
                        <a:rPr lang="en-US" sz="3600" b="1" i="1" smtClean="0">
                          <a:latin typeface="Cambria Math" panose="02040503050406030204" pitchFamily="18" charset="0"/>
                        </a:rPr>
                        <m:t>=</m:t>
                      </m:r>
                      <m:f>
                        <m:fPr>
                          <m:ctrlPr>
                            <a:rPr lang="en-US" sz="3600" b="1" i="1" smtClean="0">
                              <a:latin typeface="Cambria Math" panose="02040503050406030204" pitchFamily="18" charset="0"/>
                            </a:rPr>
                          </m:ctrlPr>
                        </m:fPr>
                        <m:num>
                          <m:r>
                            <a:rPr lang="en-US" sz="3600" b="1" i="1" smtClean="0">
                              <a:latin typeface="Cambria Math" panose="02040503050406030204" pitchFamily="18" charset="0"/>
                            </a:rPr>
                            <m:t>(</m:t>
                          </m:r>
                          <m:sSub>
                            <m:sSubPr>
                              <m:ctrlPr>
                                <a:rPr lang="en-US" sz="3600" b="1" i="1" smtClean="0">
                                  <a:latin typeface="Cambria Math" panose="02040503050406030204" pitchFamily="18" charset="0"/>
                                </a:rPr>
                              </m:ctrlPr>
                            </m:sSubPr>
                            <m:e>
                              <m:acc>
                                <m:accPr>
                                  <m:chr m:val="̅"/>
                                  <m:ctrlPr>
                                    <a:rPr lang="en-US" sz="3600" b="1" i="1" smtClean="0">
                                      <a:latin typeface="Cambria Math" panose="02040503050406030204" pitchFamily="18" charset="0"/>
                                    </a:rPr>
                                  </m:ctrlPr>
                                </m:accPr>
                                <m:e>
                                  <m:r>
                                    <a:rPr lang="en-US" sz="3600" b="1" i="1" smtClean="0">
                                      <a:latin typeface="Cambria Math" panose="02040503050406030204" pitchFamily="18" charset="0"/>
                                    </a:rPr>
                                    <m:t>𝒙</m:t>
                                  </m:r>
                                </m:e>
                              </m:acc>
                            </m:e>
                            <m:sub>
                              <m:r>
                                <a:rPr lang="en-US" sz="3600" b="1" i="1" smtClean="0">
                                  <a:latin typeface="Cambria Math" panose="02040503050406030204" pitchFamily="18" charset="0"/>
                                </a:rPr>
                                <m:t>𝟏</m:t>
                              </m:r>
                            </m:sub>
                          </m:sSub>
                          <m:r>
                            <a:rPr lang="en-US" sz="3600" b="1" i="1" smtClean="0">
                              <a:latin typeface="Cambria Math" panose="02040503050406030204" pitchFamily="18" charset="0"/>
                            </a:rPr>
                            <m:t>−</m:t>
                          </m:r>
                          <m:acc>
                            <m:accPr>
                              <m:chr m:val="̅"/>
                              <m:ctrlPr>
                                <a:rPr lang="en-US" sz="3600" b="1" i="1" smtClean="0">
                                  <a:latin typeface="Cambria Math" panose="02040503050406030204" pitchFamily="18" charset="0"/>
                                </a:rPr>
                              </m:ctrlPr>
                            </m:accPr>
                            <m:e>
                              <m:sSub>
                                <m:sSubPr>
                                  <m:ctrlPr>
                                    <a:rPr lang="en-US" sz="3600" b="1" i="1" smtClean="0">
                                      <a:latin typeface="Cambria Math" panose="02040503050406030204" pitchFamily="18" charset="0"/>
                                    </a:rPr>
                                  </m:ctrlPr>
                                </m:sSubPr>
                                <m:e>
                                  <m:r>
                                    <a:rPr lang="en-US" sz="3600" b="1" i="1" smtClean="0">
                                      <a:latin typeface="Cambria Math" panose="02040503050406030204" pitchFamily="18" charset="0"/>
                                    </a:rPr>
                                    <m:t>𝒙</m:t>
                                  </m:r>
                                </m:e>
                                <m:sub>
                                  <m:r>
                                    <a:rPr lang="en-US" sz="3600" b="1" i="1" smtClean="0">
                                      <a:latin typeface="Cambria Math" panose="02040503050406030204" pitchFamily="18" charset="0"/>
                                    </a:rPr>
                                    <m:t>𝟐</m:t>
                                  </m:r>
                                </m:sub>
                              </m:sSub>
                            </m:e>
                          </m:acc>
                          <m:r>
                            <a:rPr lang="en-US" sz="3600" b="1" i="1" smtClean="0">
                              <a:latin typeface="Cambria Math" panose="02040503050406030204" pitchFamily="18" charset="0"/>
                            </a:rPr>
                            <m:t>)</m:t>
                          </m:r>
                        </m:num>
                        <m:den>
                          <m:sSub>
                            <m:sSubPr>
                              <m:ctrlPr>
                                <a:rPr lang="en-US" sz="3600" b="1" i="1" smtClean="0">
                                  <a:latin typeface="Cambria Math" panose="02040503050406030204" pitchFamily="18" charset="0"/>
                                </a:rPr>
                              </m:ctrlPr>
                            </m:sSubPr>
                            <m:e>
                              <m:r>
                                <a:rPr lang="en-US" sz="3600" b="1" i="1" smtClean="0">
                                  <a:latin typeface="Cambria Math" panose="02040503050406030204" pitchFamily="18" charset="0"/>
                                </a:rPr>
                                <m:t>𝒔</m:t>
                              </m:r>
                            </m:e>
                            <m:sub>
                              <m:sSub>
                                <m:sSubPr>
                                  <m:ctrlPr>
                                    <a:rPr lang="en-US" sz="3600" b="1" i="1">
                                      <a:latin typeface="Cambria Math" panose="02040503050406030204" pitchFamily="18" charset="0"/>
                                    </a:rPr>
                                  </m:ctrlPr>
                                </m:sSubPr>
                                <m:e>
                                  <m:acc>
                                    <m:accPr>
                                      <m:chr m:val="̅"/>
                                      <m:ctrlPr>
                                        <a:rPr lang="en-US" sz="3600" b="1" i="1">
                                          <a:latin typeface="Cambria Math" panose="02040503050406030204" pitchFamily="18" charset="0"/>
                                        </a:rPr>
                                      </m:ctrlPr>
                                    </m:accPr>
                                    <m:e>
                                      <m:r>
                                        <a:rPr lang="en-US" sz="3600" b="1" i="1">
                                          <a:latin typeface="Cambria Math" panose="02040503050406030204" pitchFamily="18" charset="0"/>
                                        </a:rPr>
                                        <m:t>𝒙</m:t>
                                      </m:r>
                                    </m:e>
                                  </m:acc>
                                </m:e>
                                <m:sub>
                                  <m:r>
                                    <a:rPr lang="en-US" sz="3600" b="1" i="1">
                                      <a:latin typeface="Cambria Math" panose="02040503050406030204" pitchFamily="18" charset="0"/>
                                    </a:rPr>
                                    <m:t>𝟏</m:t>
                                  </m:r>
                                </m:sub>
                              </m:sSub>
                              <m:r>
                                <a:rPr lang="en-US" sz="3600" b="1" i="1">
                                  <a:latin typeface="Cambria Math" panose="02040503050406030204" pitchFamily="18" charset="0"/>
                                </a:rPr>
                                <m:t>−</m:t>
                              </m:r>
                              <m:acc>
                                <m:accPr>
                                  <m:chr m:val="̅"/>
                                  <m:ctrlPr>
                                    <a:rPr lang="en-US" sz="3600" b="1" i="1">
                                      <a:latin typeface="Cambria Math" panose="02040503050406030204" pitchFamily="18" charset="0"/>
                                    </a:rPr>
                                  </m:ctrlPr>
                                </m:accPr>
                                <m:e>
                                  <m:sSub>
                                    <m:sSubPr>
                                      <m:ctrlPr>
                                        <a:rPr lang="en-US" sz="3600" b="1" i="1">
                                          <a:latin typeface="Cambria Math" panose="02040503050406030204" pitchFamily="18" charset="0"/>
                                        </a:rPr>
                                      </m:ctrlPr>
                                    </m:sSubPr>
                                    <m:e>
                                      <m:r>
                                        <a:rPr lang="en-US" sz="3600" b="1" i="1">
                                          <a:latin typeface="Cambria Math" panose="02040503050406030204" pitchFamily="18" charset="0"/>
                                        </a:rPr>
                                        <m:t>𝒙</m:t>
                                      </m:r>
                                    </m:e>
                                    <m:sub>
                                      <m:r>
                                        <a:rPr lang="en-US" sz="3600" b="1" i="1">
                                          <a:latin typeface="Cambria Math" panose="02040503050406030204" pitchFamily="18" charset="0"/>
                                        </a:rPr>
                                        <m:t>𝟐</m:t>
                                      </m:r>
                                    </m:sub>
                                  </m:sSub>
                                </m:e>
                              </m:acc>
                            </m:sub>
                          </m:sSub>
                        </m:den>
                      </m:f>
                    </m:oMath>
                  </m:oMathPara>
                </a14:m>
                <a:endParaRPr lang="en-US" sz="3600" b="1" dirty="0"/>
              </a:p>
            </p:txBody>
          </p:sp>
        </mc:Choice>
        <mc:Fallback xmlns="">
          <p:sp>
            <p:nvSpPr>
              <p:cNvPr id="9" name="TextBox 8">
                <a:extLst>
                  <a:ext uri="{FF2B5EF4-FFF2-40B4-BE49-F238E27FC236}">
                    <a16:creationId xmlns:a16="http://schemas.microsoft.com/office/drawing/2014/main" id="{079CEED2-EC64-4C71-8EF3-AC20BCD1AF72}"/>
                  </a:ext>
                </a:extLst>
              </p:cNvPr>
              <p:cNvSpPr txBox="1">
                <a:spLocks noRot="1" noChangeAspect="1" noMove="1" noResize="1" noEditPoints="1" noAdjustHandles="1" noChangeArrowheads="1" noChangeShapeType="1" noTextEdit="1"/>
              </p:cNvSpPr>
              <p:nvPr/>
            </p:nvSpPr>
            <p:spPr>
              <a:xfrm>
                <a:off x="1074420" y="2286001"/>
                <a:ext cx="3581237" cy="1306896"/>
              </a:xfrm>
              <a:prstGeom prst="rect">
                <a:avLst/>
              </a:prstGeom>
              <a:blipFill>
                <a:blip r:embed="rId2"/>
                <a:stretch>
                  <a:fillRect/>
                </a:stretch>
              </a:blipFill>
            </p:spPr>
            <p:txBody>
              <a:bodyPr/>
              <a:lstStyle/>
              <a:p>
                <a:r>
                  <a:rPr 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cstate="print"/>
          <a:srcRect b="3163"/>
          <a:stretch/>
        </p:blipFill>
        <p:spPr bwMode="auto">
          <a:xfrm>
            <a:off x="6096000" y="747835"/>
            <a:ext cx="4572000" cy="3540467"/>
          </a:xfrm>
          <a:prstGeom prst="rect">
            <a:avLst/>
          </a:prstGeom>
          <a:ln>
            <a:noFill/>
          </a:ln>
          <a:effectLst>
            <a:outerShdw blurRad="190500" algn="tl" rotWithShape="0">
              <a:srgbClr val="000000">
                <a:alpha val="70000"/>
              </a:srgbClr>
            </a:outerShdw>
          </a:effectLst>
        </p:spPr>
      </p:pic>
      <p:graphicFrame>
        <p:nvGraphicFramePr>
          <p:cNvPr id="9" name="Table 8"/>
          <p:cNvGraphicFramePr>
            <a:graphicFrameLocks noGrp="1"/>
          </p:cNvGraphicFramePr>
          <p:nvPr>
            <p:extLst>
              <p:ext uri="{D42A27DB-BD31-4B8C-83A1-F6EECF244321}">
                <p14:modId xmlns:p14="http://schemas.microsoft.com/office/powerpoint/2010/main" val="3072549420"/>
              </p:ext>
            </p:extLst>
          </p:nvPr>
        </p:nvGraphicFramePr>
        <p:xfrm>
          <a:off x="2244090" y="4617720"/>
          <a:ext cx="8153400" cy="946912"/>
        </p:xfrm>
        <a:graphic>
          <a:graphicData uri="http://schemas.openxmlformats.org/drawingml/2006/table">
            <a:tbl>
              <a:tblPr/>
              <a:tblGrid>
                <a:gridCol w="1595422">
                  <a:extLst>
                    <a:ext uri="{9D8B030D-6E8A-4147-A177-3AD203B41FA5}">
                      <a16:colId xmlns:a16="http://schemas.microsoft.com/office/drawing/2014/main" val="20000"/>
                    </a:ext>
                  </a:extLst>
                </a:gridCol>
                <a:gridCol w="1595422">
                  <a:extLst>
                    <a:ext uri="{9D8B030D-6E8A-4147-A177-3AD203B41FA5}">
                      <a16:colId xmlns:a16="http://schemas.microsoft.com/office/drawing/2014/main" val="20001"/>
                    </a:ext>
                  </a:extLst>
                </a:gridCol>
                <a:gridCol w="1595422">
                  <a:extLst>
                    <a:ext uri="{9D8B030D-6E8A-4147-A177-3AD203B41FA5}">
                      <a16:colId xmlns:a16="http://schemas.microsoft.com/office/drawing/2014/main" val="20002"/>
                    </a:ext>
                  </a:extLst>
                </a:gridCol>
                <a:gridCol w="1683567">
                  <a:extLst>
                    <a:ext uri="{9D8B030D-6E8A-4147-A177-3AD203B41FA5}">
                      <a16:colId xmlns:a16="http://schemas.microsoft.com/office/drawing/2014/main" val="20003"/>
                    </a:ext>
                  </a:extLst>
                </a:gridCol>
                <a:gridCol w="1683567">
                  <a:extLst>
                    <a:ext uri="{9D8B030D-6E8A-4147-A177-3AD203B41FA5}">
                      <a16:colId xmlns:a16="http://schemas.microsoft.com/office/drawing/2014/main" val="20004"/>
                    </a:ext>
                  </a:extLst>
                </a:gridCol>
              </a:tblGrid>
              <a:tr h="623284">
                <a:tc>
                  <a:txBody>
                    <a:bodyPr/>
                    <a:lstStyle/>
                    <a:p>
                      <a:pPr marL="38100" marR="38100" algn="ctr">
                        <a:lnSpc>
                          <a:spcPts val="1600"/>
                        </a:lnSpc>
                        <a:spcBef>
                          <a:spcPts val="0"/>
                        </a:spcBef>
                        <a:spcAft>
                          <a:spcPts val="0"/>
                        </a:spcAft>
                      </a:pPr>
                      <a:r>
                        <a:rPr lang="en-US" sz="2000" b="1" i="1" dirty="0" err="1">
                          <a:solidFill>
                            <a:srgbClr val="000000"/>
                          </a:solidFill>
                          <a:latin typeface="+mj-lt"/>
                          <a:ea typeface="Times New Roman"/>
                        </a:rPr>
                        <a:t>d.f</a:t>
                      </a:r>
                      <a:r>
                        <a:rPr lang="en-US" sz="2000" b="1" i="1" dirty="0">
                          <a:solidFill>
                            <a:srgbClr val="000000"/>
                          </a:solidFill>
                          <a:latin typeface="+mj-lt"/>
                          <a:ea typeface="Times New Roman"/>
                        </a:rPr>
                        <a:t>.</a:t>
                      </a: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2000" b="1" dirty="0">
                          <a:solidFill>
                            <a:srgbClr val="000000"/>
                          </a:solidFill>
                          <a:latin typeface="+mj-lt"/>
                          <a:ea typeface="Times New Roman"/>
                        </a:rPr>
                        <a:t>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2000" b="1" dirty="0">
                          <a:solidFill>
                            <a:srgbClr val="000000"/>
                          </a:solidFill>
                          <a:latin typeface="+mj-lt"/>
                          <a:ea typeface="Times New Roman"/>
                        </a:rPr>
                        <a:t>Sig. (2-tailed)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2000" b="1" dirty="0">
                          <a:solidFill>
                            <a:srgbClr val="000000"/>
                          </a:solidFill>
                          <a:latin typeface="+mj-lt"/>
                          <a:ea typeface="Times New Roman"/>
                        </a:rPr>
                        <a:t>Mean Difference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2000" b="1" dirty="0">
                          <a:solidFill>
                            <a:srgbClr val="000000"/>
                          </a:solidFill>
                          <a:latin typeface="+mj-lt"/>
                          <a:ea typeface="Times New Roman"/>
                        </a:rPr>
                        <a:t>Std. Error Difference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23628">
                <a:tc>
                  <a:txBody>
                    <a:bodyPr/>
                    <a:lstStyle/>
                    <a:p>
                      <a:pPr marL="38100" marR="38100" algn="r">
                        <a:lnSpc>
                          <a:spcPts val="1600"/>
                        </a:lnSpc>
                        <a:spcBef>
                          <a:spcPts val="0"/>
                        </a:spcBef>
                        <a:spcAft>
                          <a:spcPts val="0"/>
                        </a:spcAft>
                      </a:pPr>
                      <a:r>
                        <a:rPr lang="en-US" sz="2000" dirty="0">
                          <a:solidFill>
                            <a:srgbClr val="000000"/>
                          </a:solidFill>
                          <a:latin typeface="+mj-lt"/>
                          <a:ea typeface="Times New Roman"/>
                        </a:rPr>
                        <a:t>18</a:t>
                      </a: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38100" marR="38100" algn="r">
                        <a:lnSpc>
                          <a:spcPts val="1600"/>
                        </a:lnSpc>
                        <a:spcBef>
                          <a:spcPts val="0"/>
                        </a:spcBef>
                        <a:spcAft>
                          <a:spcPts val="0"/>
                        </a:spcAft>
                      </a:pPr>
                      <a:r>
                        <a:rPr lang="en-US" sz="2000" dirty="0">
                          <a:solidFill>
                            <a:srgbClr val="000000"/>
                          </a:solidFill>
                          <a:latin typeface="+mj-lt"/>
                          <a:ea typeface="Times New Roman"/>
                        </a:rPr>
                        <a:t>-.571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38100" marR="38100" algn="r">
                        <a:lnSpc>
                          <a:spcPts val="1600"/>
                        </a:lnSpc>
                        <a:spcBef>
                          <a:spcPts val="0"/>
                        </a:spcBef>
                        <a:spcAft>
                          <a:spcPts val="0"/>
                        </a:spcAft>
                      </a:pPr>
                      <a:r>
                        <a:rPr lang="en-US" sz="2000" dirty="0">
                          <a:solidFill>
                            <a:srgbClr val="000000"/>
                          </a:solidFill>
                          <a:latin typeface="+mj-lt"/>
                          <a:ea typeface="Times New Roman"/>
                        </a:rPr>
                        <a:t>p = .575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38100" marR="38100" algn="r">
                        <a:lnSpc>
                          <a:spcPts val="1600"/>
                        </a:lnSpc>
                        <a:spcBef>
                          <a:spcPts val="0"/>
                        </a:spcBef>
                        <a:spcAft>
                          <a:spcPts val="0"/>
                        </a:spcAft>
                      </a:pPr>
                      <a:r>
                        <a:rPr lang="en-US" sz="2000" dirty="0">
                          <a:solidFill>
                            <a:srgbClr val="000000"/>
                          </a:solidFill>
                          <a:latin typeface="+mj-lt"/>
                          <a:ea typeface="Times New Roman"/>
                        </a:rPr>
                        <a:t>-10.30000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38100" marR="38100" algn="r">
                        <a:lnSpc>
                          <a:spcPts val="1600"/>
                        </a:lnSpc>
                        <a:spcBef>
                          <a:spcPts val="0"/>
                        </a:spcBef>
                        <a:spcAft>
                          <a:spcPts val="0"/>
                        </a:spcAft>
                      </a:pPr>
                      <a:r>
                        <a:rPr lang="en-US" sz="2000" dirty="0">
                          <a:solidFill>
                            <a:srgbClr val="000000"/>
                          </a:solidFill>
                          <a:latin typeface="+mj-lt"/>
                          <a:ea typeface="Times New Roman"/>
                        </a:rPr>
                        <a:t>18.02347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
        <p:nvSpPr>
          <p:cNvPr id="10" name="TextBox 9"/>
          <p:cNvSpPr txBox="1"/>
          <p:nvPr/>
        </p:nvSpPr>
        <p:spPr>
          <a:xfrm>
            <a:off x="2015490" y="5760721"/>
            <a:ext cx="8458200" cy="830997"/>
          </a:xfrm>
          <a:prstGeom prst="rect">
            <a:avLst/>
          </a:prstGeom>
          <a:noFill/>
        </p:spPr>
        <p:txBody>
          <a:bodyPr wrap="square" rtlCol="0">
            <a:spAutoFit/>
          </a:bodyPr>
          <a:lstStyle/>
          <a:p>
            <a:r>
              <a:rPr lang="en-US" sz="2400" b="1" dirty="0"/>
              <a:t>There is no significant difference between the mean of Group 1 and the mean of Group 2, </a:t>
            </a:r>
            <a:r>
              <a:rPr lang="en-US" sz="2400" b="1" i="1" dirty="0"/>
              <a:t>t</a:t>
            </a:r>
            <a:r>
              <a:rPr lang="en-US" sz="2400" b="1" dirty="0"/>
              <a:t>(18) = -.571, </a:t>
            </a:r>
            <a:r>
              <a:rPr lang="en-US" sz="2400" b="1" i="1" dirty="0"/>
              <a:t>p</a:t>
            </a:r>
            <a:r>
              <a:rPr lang="en-US" sz="2400" b="1" dirty="0"/>
              <a:t> = .58.</a:t>
            </a:r>
          </a:p>
        </p:txBody>
      </p:sp>
      <p:sp>
        <p:nvSpPr>
          <p:cNvPr id="2" name="Date Placeholder 1">
            <a:extLst>
              <a:ext uri="{FF2B5EF4-FFF2-40B4-BE49-F238E27FC236}">
                <a16:creationId xmlns:a16="http://schemas.microsoft.com/office/drawing/2014/main" id="{B1AB0E30-8508-4EF1-941C-CA8BC4A49605}"/>
              </a:ext>
            </a:extLst>
          </p:cNvPr>
          <p:cNvSpPr>
            <a:spLocks noGrp="1"/>
          </p:cNvSpPr>
          <p:nvPr>
            <p:ph type="dt" sz="half" idx="10"/>
          </p:nvPr>
        </p:nvSpPr>
        <p:spPr/>
        <p:txBody>
          <a:bodyPr/>
          <a:lstStyle/>
          <a:p>
            <a:fld id="{BE88F11D-E6BE-410E-B0EF-D99E1A4C273A}" type="datetime1">
              <a:rPr lang="en-US" smtClean="0"/>
              <a:t>3/10/2021</a:t>
            </a:fld>
            <a:endParaRPr lang="en-US"/>
          </a:p>
        </p:txBody>
      </p:sp>
      <p:sp>
        <p:nvSpPr>
          <p:cNvPr id="3" name="Slide Number Placeholder 2">
            <a:extLst>
              <a:ext uri="{FF2B5EF4-FFF2-40B4-BE49-F238E27FC236}">
                <a16:creationId xmlns:a16="http://schemas.microsoft.com/office/drawing/2014/main" id="{6D7F4A49-2A5C-4735-B4DE-562DBB6CA3E7}"/>
              </a:ext>
            </a:extLst>
          </p:cNvPr>
          <p:cNvSpPr>
            <a:spLocks noGrp="1"/>
          </p:cNvSpPr>
          <p:nvPr>
            <p:ph type="sldNum" sz="quarter" idx="12"/>
          </p:nvPr>
        </p:nvSpPr>
        <p:spPr/>
        <p:txBody>
          <a:bodyPr/>
          <a:lstStyle/>
          <a:p>
            <a:fld id="{BE5DCE90-B29F-4709-A514-D112B7F94586}" type="slidenum">
              <a:rPr lang="en-US" smtClean="0"/>
              <a:t>5</a:t>
            </a:fld>
            <a:endParaRPr lang="en-US"/>
          </a:p>
        </p:txBody>
      </p:sp>
      <p:graphicFrame>
        <p:nvGraphicFramePr>
          <p:cNvPr id="11" name="Chart 10">
            <a:extLst>
              <a:ext uri="{FF2B5EF4-FFF2-40B4-BE49-F238E27FC236}">
                <a16:creationId xmlns:a16="http://schemas.microsoft.com/office/drawing/2014/main" id="{D24BB640-5E35-46B0-8CAD-10FB71BEBFF1}"/>
              </a:ext>
            </a:extLst>
          </p:cNvPr>
          <p:cNvGraphicFramePr/>
          <p:nvPr>
            <p:extLst>
              <p:ext uri="{D42A27DB-BD31-4B8C-83A1-F6EECF244321}">
                <p14:modId xmlns:p14="http://schemas.microsoft.com/office/powerpoint/2010/main" val="2621262129"/>
              </p:ext>
            </p:extLst>
          </p:nvPr>
        </p:nvGraphicFramePr>
        <p:xfrm>
          <a:off x="838200" y="1066800"/>
          <a:ext cx="4800600" cy="3048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do we conclude?</a:t>
            </a:r>
          </a:p>
        </p:txBody>
      </p:sp>
      <p:sp>
        <p:nvSpPr>
          <p:cNvPr id="3" name="Content Placeholder 2"/>
          <p:cNvSpPr>
            <a:spLocks noGrp="1"/>
          </p:cNvSpPr>
          <p:nvPr>
            <p:ph idx="1"/>
          </p:nvPr>
        </p:nvSpPr>
        <p:spPr>
          <a:xfrm>
            <a:off x="5943600" y="1600201"/>
            <a:ext cx="5410200" cy="4525963"/>
          </a:xfrm>
        </p:spPr>
        <p:txBody>
          <a:bodyPr/>
          <a:lstStyle/>
          <a:p>
            <a:r>
              <a:rPr lang="en-US" dirty="0"/>
              <a:t>Based on these data, and the statistical methods we used, we did not find evidence that fatigue has an effect on medical decision making.</a:t>
            </a:r>
          </a:p>
        </p:txBody>
      </p:sp>
      <p:pic>
        <p:nvPicPr>
          <p:cNvPr id="1028" name="Picture 4"/>
          <p:cNvPicPr>
            <a:picLocks noChangeAspect="1" noChangeArrowheads="1"/>
          </p:cNvPicPr>
          <p:nvPr/>
        </p:nvPicPr>
        <p:blipFill>
          <a:blip r:embed="rId2" cstate="print"/>
          <a:srcRect/>
          <a:stretch>
            <a:fillRect/>
          </a:stretch>
        </p:blipFill>
        <p:spPr bwMode="auto">
          <a:xfrm>
            <a:off x="1524000" y="1600200"/>
            <a:ext cx="4381500" cy="27432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828800" y="3733800"/>
            <a:ext cx="2857500" cy="2381250"/>
          </a:xfrm>
          <a:prstGeom prst="rect">
            <a:avLst/>
          </a:prstGeom>
          <a:noFill/>
          <a:ln w="9525">
            <a:noFill/>
            <a:miter lim="800000"/>
            <a:headEnd/>
            <a:tailEnd/>
          </a:ln>
        </p:spPr>
      </p:pic>
      <p:sp>
        <p:nvSpPr>
          <p:cNvPr id="4" name="Date Placeholder 3">
            <a:extLst>
              <a:ext uri="{FF2B5EF4-FFF2-40B4-BE49-F238E27FC236}">
                <a16:creationId xmlns:a16="http://schemas.microsoft.com/office/drawing/2014/main" id="{E5F342B2-8372-4E8F-957E-13649FDF8C1D}"/>
              </a:ext>
            </a:extLst>
          </p:cNvPr>
          <p:cNvSpPr>
            <a:spLocks noGrp="1"/>
          </p:cNvSpPr>
          <p:nvPr>
            <p:ph type="dt" sz="half" idx="10"/>
          </p:nvPr>
        </p:nvSpPr>
        <p:spPr/>
        <p:txBody>
          <a:bodyPr/>
          <a:lstStyle/>
          <a:p>
            <a:fld id="{706F42F7-1669-4509-BEEA-D5D628889FDD}" type="datetime1">
              <a:rPr lang="en-US" smtClean="0"/>
              <a:t>3/10/2021</a:t>
            </a:fld>
            <a:endParaRPr lang="en-US"/>
          </a:p>
        </p:txBody>
      </p:sp>
      <p:sp>
        <p:nvSpPr>
          <p:cNvPr id="5" name="Slide Number Placeholder 4">
            <a:extLst>
              <a:ext uri="{FF2B5EF4-FFF2-40B4-BE49-F238E27FC236}">
                <a16:creationId xmlns:a16="http://schemas.microsoft.com/office/drawing/2014/main" id="{2E1D6A3D-12FF-4AF0-AB6F-B59E3A4E9D10}"/>
              </a:ext>
            </a:extLst>
          </p:cNvPr>
          <p:cNvSpPr>
            <a:spLocks noGrp="1"/>
          </p:cNvSpPr>
          <p:nvPr>
            <p:ph type="sldNum" sz="quarter" idx="12"/>
          </p:nvPr>
        </p:nvSpPr>
        <p:spPr/>
        <p:txBody>
          <a:bodyPr/>
          <a:lstStyle/>
          <a:p>
            <a:fld id="{BE5DCE90-B29F-4709-A514-D112B7F94586}" type="slidenum">
              <a:rPr lang="en-US" smtClean="0"/>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0"/>
            <a:ext cx="10515600" cy="6858000"/>
          </a:xfrm>
          <a:prstGeom prst="rect">
            <a:avLst/>
          </a:prstGeom>
          <a:solidFill>
            <a:srgbClr val="1A1A1A"/>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1981200" y="762000"/>
            <a:ext cx="8229600" cy="1143000"/>
          </a:xfrm>
        </p:spPr>
        <p:txBody>
          <a:bodyPr>
            <a:noAutofit/>
          </a:bodyPr>
          <a:lstStyle/>
          <a:p>
            <a:r>
              <a:rPr lang="en-US" sz="12000" dirty="0">
                <a:solidFill>
                  <a:schemeClr val="accent5"/>
                </a:solidFill>
              </a:rPr>
              <a:t>But!</a:t>
            </a:r>
          </a:p>
        </p:txBody>
      </p:sp>
      <p:sp>
        <p:nvSpPr>
          <p:cNvPr id="3" name="Content Placeholder 2"/>
          <p:cNvSpPr>
            <a:spLocks noGrp="1"/>
          </p:cNvSpPr>
          <p:nvPr>
            <p:ph idx="1"/>
          </p:nvPr>
        </p:nvSpPr>
        <p:spPr>
          <a:xfrm>
            <a:off x="838200" y="2895601"/>
            <a:ext cx="10260330" cy="3230563"/>
          </a:xfrm>
        </p:spPr>
        <p:txBody>
          <a:bodyPr/>
          <a:lstStyle/>
          <a:p>
            <a:r>
              <a:rPr lang="en-US" dirty="0"/>
              <a:t>...there is a problem with this study. What is wrong with the study the way we tested it?</a:t>
            </a:r>
          </a:p>
          <a:p>
            <a:endParaRPr lang="en-US" dirty="0"/>
          </a:p>
          <a:p>
            <a:r>
              <a:rPr lang="en-US" dirty="0"/>
              <a:t>We used an </a:t>
            </a:r>
            <a:r>
              <a:rPr lang="en-US" b="1" dirty="0">
                <a:solidFill>
                  <a:schemeClr val="accent1"/>
                </a:solidFill>
              </a:rPr>
              <a:t>independent t-test </a:t>
            </a:r>
            <a:r>
              <a:rPr lang="en-US" dirty="0"/>
              <a:t>when we have </a:t>
            </a:r>
            <a:r>
              <a:rPr lang="en-US" b="1" dirty="0">
                <a:solidFill>
                  <a:schemeClr val="accent5"/>
                </a:solidFill>
              </a:rPr>
              <a:t>dependent data </a:t>
            </a:r>
            <a:r>
              <a:rPr lang="en-US" dirty="0"/>
              <a:t>and this a </a:t>
            </a:r>
            <a:r>
              <a:rPr lang="en-US" b="1" dirty="0">
                <a:solidFill>
                  <a:schemeClr val="accent3"/>
                </a:solidFill>
              </a:rPr>
              <a:t>problem</a:t>
            </a:r>
            <a:r>
              <a:rPr lang="en-US" b="1" dirty="0"/>
              <a:t>.</a:t>
            </a:r>
          </a:p>
        </p:txBody>
      </p:sp>
      <p:sp>
        <p:nvSpPr>
          <p:cNvPr id="5" name="Date Placeholder 4">
            <a:extLst>
              <a:ext uri="{FF2B5EF4-FFF2-40B4-BE49-F238E27FC236}">
                <a16:creationId xmlns:a16="http://schemas.microsoft.com/office/drawing/2014/main" id="{2D659786-090E-4E23-B4B6-3FE59BBB6A05}"/>
              </a:ext>
            </a:extLst>
          </p:cNvPr>
          <p:cNvSpPr>
            <a:spLocks noGrp="1"/>
          </p:cNvSpPr>
          <p:nvPr>
            <p:ph type="dt" sz="half" idx="10"/>
          </p:nvPr>
        </p:nvSpPr>
        <p:spPr/>
        <p:txBody>
          <a:bodyPr/>
          <a:lstStyle/>
          <a:p>
            <a:fld id="{1476F59F-998A-4E9C-97E1-415F076B4384}" type="datetime1">
              <a:rPr lang="en-US" smtClean="0"/>
              <a:t>3/10/2021</a:t>
            </a:fld>
            <a:endParaRPr lang="en-US"/>
          </a:p>
        </p:txBody>
      </p:sp>
      <p:sp>
        <p:nvSpPr>
          <p:cNvPr id="6" name="Slide Number Placeholder 5">
            <a:extLst>
              <a:ext uri="{FF2B5EF4-FFF2-40B4-BE49-F238E27FC236}">
                <a16:creationId xmlns:a16="http://schemas.microsoft.com/office/drawing/2014/main" id="{AD08904B-E865-45E9-80FA-275508B4C198}"/>
              </a:ext>
            </a:extLst>
          </p:cNvPr>
          <p:cNvSpPr>
            <a:spLocks noGrp="1"/>
          </p:cNvSpPr>
          <p:nvPr>
            <p:ph type="sldNum" sz="quarter" idx="12"/>
          </p:nvPr>
        </p:nvSpPr>
        <p:spPr/>
        <p:txBody>
          <a:bodyPr/>
          <a:lstStyle/>
          <a:p>
            <a:fld id="{BE5DCE90-B29F-4709-A514-D112B7F94586}" type="slidenum">
              <a:rPr lang="en-US" smtClean="0"/>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3390"/>
            <a:ext cx="8229600" cy="1143000"/>
          </a:xfrm>
        </p:spPr>
        <p:txBody>
          <a:bodyPr/>
          <a:lstStyle/>
          <a:p>
            <a:r>
              <a:rPr lang="en-US" dirty="0"/>
              <a:t>This should be a dependent t-test!</a:t>
            </a:r>
          </a:p>
        </p:txBody>
      </p:sp>
      <p:sp>
        <p:nvSpPr>
          <p:cNvPr id="3" name="Content Placeholder 2"/>
          <p:cNvSpPr>
            <a:spLocks noGrp="1"/>
          </p:cNvSpPr>
          <p:nvPr>
            <p:ph idx="1"/>
          </p:nvPr>
        </p:nvSpPr>
        <p:spPr>
          <a:xfrm>
            <a:off x="838200" y="1828800"/>
            <a:ext cx="10515600" cy="1630362"/>
          </a:xfrm>
        </p:spPr>
        <p:txBody>
          <a:bodyPr>
            <a:normAutofit/>
          </a:bodyPr>
          <a:lstStyle/>
          <a:p>
            <a:r>
              <a:rPr lang="en-US" sz="2400" b="1" i="1" dirty="0"/>
              <a:t>Remember that Cond 1 and  Cond 2 were the same people at different times!</a:t>
            </a:r>
          </a:p>
          <a:p>
            <a:pPr>
              <a:buNone/>
            </a:pPr>
            <a:endParaRPr lang="en-US" sz="2400" dirty="0"/>
          </a:p>
          <a:p>
            <a:endParaRPr lang="en-US" sz="2400" dirty="0"/>
          </a:p>
          <a:p>
            <a:endParaRPr lang="en-US" sz="2400" dirty="0"/>
          </a:p>
          <a:p>
            <a:endParaRPr lang="en-US" sz="2400" dirty="0"/>
          </a:p>
        </p:txBody>
      </p:sp>
      <p:graphicFrame>
        <p:nvGraphicFramePr>
          <p:cNvPr id="7" name="Content Placeholder 3"/>
          <p:cNvGraphicFramePr>
            <a:graphicFrameLocks/>
          </p:cNvGraphicFramePr>
          <p:nvPr>
            <p:extLst>
              <p:ext uri="{D42A27DB-BD31-4B8C-83A1-F6EECF244321}">
                <p14:modId xmlns:p14="http://schemas.microsoft.com/office/powerpoint/2010/main" val="4234413382"/>
              </p:ext>
            </p:extLst>
          </p:nvPr>
        </p:nvGraphicFramePr>
        <p:xfrm>
          <a:off x="2133600" y="2747010"/>
          <a:ext cx="7696200" cy="3017520"/>
        </p:xfrm>
        <a:graphic>
          <a:graphicData uri="http://schemas.openxmlformats.org/drawingml/2006/table">
            <a:tbl>
              <a:tblPr/>
              <a:tblGrid>
                <a:gridCol w="1282700">
                  <a:extLst>
                    <a:ext uri="{9D8B030D-6E8A-4147-A177-3AD203B41FA5}">
                      <a16:colId xmlns:a16="http://schemas.microsoft.com/office/drawing/2014/main" val="20000"/>
                    </a:ext>
                  </a:extLst>
                </a:gridCol>
                <a:gridCol w="13081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079500">
                  <a:extLst>
                    <a:ext uri="{9D8B030D-6E8A-4147-A177-3AD203B41FA5}">
                      <a16:colId xmlns:a16="http://schemas.microsoft.com/office/drawing/2014/main" val="20004"/>
                    </a:ext>
                  </a:extLst>
                </a:gridCol>
                <a:gridCol w="1282700">
                  <a:extLst>
                    <a:ext uri="{9D8B030D-6E8A-4147-A177-3AD203B41FA5}">
                      <a16:colId xmlns:a16="http://schemas.microsoft.com/office/drawing/2014/main" val="20005"/>
                    </a:ext>
                  </a:extLst>
                </a:gridCol>
              </a:tblGrid>
              <a:tr h="190500">
                <a:tc>
                  <a:txBody>
                    <a:bodyPr/>
                    <a:lstStyle/>
                    <a:p>
                      <a:pPr algn="ctr" fontAlgn="b"/>
                      <a:r>
                        <a:rPr lang="en-US" sz="1800" b="1" i="0" u="none" strike="noStrike" dirty="0">
                          <a:solidFill>
                            <a:schemeClr val="tx1"/>
                          </a:solidFill>
                          <a:latin typeface="Calibri"/>
                        </a:rPr>
                        <a:t>Subject</a:t>
                      </a:r>
                      <a:r>
                        <a:rPr lang="en-US" sz="1800" b="1" i="0" u="none" strike="noStrike" baseline="0" dirty="0">
                          <a:solidFill>
                            <a:schemeClr val="tx1"/>
                          </a:solidFill>
                          <a:latin typeface="Calibri"/>
                        </a:rPr>
                        <a:t> #</a:t>
                      </a:r>
                      <a:endParaRPr lang="en-US" sz="1800" b="1" i="0" u="none" strike="noStrike" dirty="0">
                        <a:solidFill>
                          <a:schemeClr val="tx1"/>
                        </a:solidFill>
                        <a:latin typeface="Calibri"/>
                      </a:endParaRPr>
                    </a:p>
                  </a:txBody>
                  <a:tcPr marL="0" marR="0" marT="0" marB="0" anchor="b">
                    <a:lnL>
                      <a:noFill/>
                    </a:lnL>
                    <a:lnR>
                      <a:noFill/>
                    </a:lnR>
                    <a:lnT>
                      <a:noFill/>
                    </a:lnT>
                    <a:lnB>
                      <a:noFill/>
                    </a:lnB>
                  </a:tcPr>
                </a:tc>
                <a:tc>
                  <a:txBody>
                    <a:bodyPr/>
                    <a:lstStyle/>
                    <a:p>
                      <a:pPr algn="ctr" fontAlgn="b"/>
                      <a:r>
                        <a:rPr lang="en-US" sz="1800" b="1" i="0" u="none" strike="noStrike" dirty="0">
                          <a:solidFill>
                            <a:schemeClr val="accent1"/>
                          </a:solidFill>
                          <a:latin typeface="Calibri"/>
                        </a:rPr>
                        <a:t>Cond 2</a:t>
                      </a:r>
                      <a:r>
                        <a:rPr lang="en-US" sz="1800" b="1" i="0" u="none" strike="noStrike" dirty="0">
                          <a:solidFill>
                            <a:schemeClr val="tx1"/>
                          </a:solidFill>
                          <a:latin typeface="Calibri"/>
                        </a:rPr>
                        <a:t> </a:t>
                      </a:r>
                      <a:r>
                        <a:rPr lang="en-US" sz="1800" b="1" i="0" u="none" strike="noStrike" baseline="0" dirty="0">
                          <a:solidFill>
                            <a:schemeClr val="tx1"/>
                          </a:solidFill>
                          <a:latin typeface="Calibri"/>
                        </a:rPr>
                        <a:t>(Pre)</a:t>
                      </a:r>
                      <a:endParaRPr lang="en-US" sz="1800" b="1" i="0" u="none" strike="noStrike" dirty="0">
                        <a:solidFill>
                          <a:schemeClr val="tx1"/>
                        </a:solidFill>
                        <a:latin typeface="Calibri"/>
                      </a:endParaRPr>
                    </a:p>
                  </a:txBody>
                  <a:tcPr marL="0" marR="0" marT="0" marB="0" anchor="b">
                    <a:lnL>
                      <a:noFill/>
                    </a:lnL>
                    <a:lnR>
                      <a:noFill/>
                    </a:lnR>
                    <a:lnT>
                      <a:noFill/>
                    </a:lnT>
                    <a:lnB>
                      <a:noFill/>
                    </a:lnB>
                  </a:tcPr>
                </a:tc>
                <a:tc>
                  <a:txBody>
                    <a:bodyPr/>
                    <a:lstStyle/>
                    <a:p>
                      <a:pPr algn="ctr" fontAlgn="b"/>
                      <a:r>
                        <a:rPr lang="en-US" sz="1800" b="1" i="0" u="none" strike="noStrike" dirty="0">
                          <a:solidFill>
                            <a:schemeClr val="accent5"/>
                          </a:solidFill>
                          <a:latin typeface="Calibri"/>
                        </a:rPr>
                        <a:t>Cond 2</a:t>
                      </a:r>
                      <a:r>
                        <a:rPr lang="en-US" sz="1800" b="1" i="0" u="none" strike="noStrike" dirty="0">
                          <a:solidFill>
                            <a:schemeClr val="tx1"/>
                          </a:solidFill>
                          <a:latin typeface="Calibri"/>
                        </a:rPr>
                        <a:t> (Post)</a:t>
                      </a:r>
                    </a:p>
                  </a:txBody>
                  <a:tcPr marL="0" marR="0" marT="0" marB="0" anchor="b">
                    <a:lnL>
                      <a:noFill/>
                    </a:lnL>
                    <a:lnR>
                      <a:noFill/>
                    </a:lnR>
                    <a:lnT>
                      <a:noFill/>
                    </a:lnT>
                    <a:lnB>
                      <a:noFill/>
                    </a:lnB>
                  </a:tcPr>
                </a:tc>
                <a:tc>
                  <a:txBody>
                    <a:bodyPr/>
                    <a:lstStyle/>
                    <a:p>
                      <a:pPr algn="ctr" fontAlgn="b"/>
                      <a:r>
                        <a:rPr lang="en-US" sz="1800" b="1" i="0" u="none" strike="noStrike" dirty="0">
                          <a:solidFill>
                            <a:schemeClr val="tx1"/>
                          </a:solidFill>
                          <a:latin typeface="Calibri"/>
                        </a:rPr>
                        <a:t>Gender</a:t>
                      </a:r>
                    </a:p>
                  </a:txBody>
                  <a:tcPr marL="0" marR="0" marT="0" marB="0" anchor="b">
                    <a:lnL>
                      <a:noFill/>
                    </a:lnL>
                    <a:lnR>
                      <a:noFill/>
                    </a:lnR>
                    <a:lnT>
                      <a:noFill/>
                    </a:lnT>
                    <a:lnB>
                      <a:noFill/>
                    </a:lnB>
                  </a:tcPr>
                </a:tc>
                <a:tc>
                  <a:txBody>
                    <a:bodyPr/>
                    <a:lstStyle/>
                    <a:p>
                      <a:pPr algn="ctr" fontAlgn="b"/>
                      <a:r>
                        <a:rPr lang="en-US" sz="1800" b="1" i="0" u="none" strike="noStrike" dirty="0">
                          <a:solidFill>
                            <a:schemeClr val="tx1"/>
                          </a:solidFill>
                          <a:latin typeface="+mn-lt"/>
                        </a:rPr>
                        <a:t>Hand</a:t>
                      </a:r>
                      <a:endParaRPr lang="en-US" sz="1800" b="1" i="0" u="none" strike="noStrike" dirty="0">
                        <a:solidFill>
                          <a:schemeClr val="tx1"/>
                        </a:solidFill>
                        <a:latin typeface="Calibri"/>
                      </a:endParaRPr>
                    </a:p>
                  </a:txBody>
                  <a:tcPr marL="0" marR="0" marT="0" marB="0" anchor="b">
                    <a:lnL>
                      <a:noFill/>
                    </a:lnL>
                    <a:lnR>
                      <a:noFill/>
                    </a:lnR>
                    <a:lnT>
                      <a:noFill/>
                    </a:lnT>
                    <a:lnB>
                      <a:noFill/>
                    </a:lnB>
                  </a:tcPr>
                </a:tc>
                <a:tc>
                  <a:txBody>
                    <a:bodyPr/>
                    <a:lstStyle/>
                    <a:p>
                      <a:pPr algn="ctr" fontAlgn="b"/>
                      <a:r>
                        <a:rPr lang="en-US" sz="1800" b="1" i="0" u="none" strike="noStrike" dirty="0">
                          <a:solidFill>
                            <a:schemeClr val="tx1"/>
                          </a:solidFill>
                          <a:latin typeface="+mn-lt"/>
                        </a:rPr>
                        <a:t>Age</a:t>
                      </a:r>
                      <a:endParaRPr lang="en-US" sz="1800" b="1" i="0" u="none" strike="noStrike" dirty="0">
                        <a:solidFill>
                          <a:schemeClr val="tx1"/>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ctr" fontAlgn="b"/>
                      <a:r>
                        <a:rPr lang="en-US" sz="1800" b="0" i="0" u="none" strike="noStrike" dirty="0">
                          <a:solidFill>
                            <a:schemeClr val="tx1"/>
                          </a:solidFill>
                          <a:latin typeface="Calibri"/>
                        </a:rPr>
                        <a:t>1</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567</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530</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M</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R</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24</a:t>
                      </a:r>
                    </a:p>
                  </a:txBody>
                  <a:tcPr marL="0" marR="0" marT="0" marB="0" anchor="b">
                    <a:lnL>
                      <a:noFill/>
                    </a:lnL>
                    <a:lnR>
                      <a:noFill/>
                    </a:lnR>
                    <a:lnT>
                      <a:noFill/>
                    </a:lnT>
                    <a:lnB>
                      <a:noFill/>
                    </a:lnB>
                  </a:tcPr>
                </a:tc>
                <a:extLst>
                  <a:ext uri="{0D108BD9-81ED-4DB2-BD59-A6C34878D82A}">
                    <a16:rowId xmlns:a16="http://schemas.microsoft.com/office/drawing/2014/main" val="10001"/>
                  </a:ext>
                </a:extLst>
              </a:tr>
              <a:tr h="190500">
                <a:tc>
                  <a:txBody>
                    <a:bodyPr/>
                    <a:lstStyle/>
                    <a:p>
                      <a:pPr algn="ctr" fontAlgn="b"/>
                      <a:r>
                        <a:rPr lang="en-US" sz="1800" b="0" i="0" u="none" strike="noStrike">
                          <a:solidFill>
                            <a:schemeClr val="tx1"/>
                          </a:solidFill>
                          <a:latin typeface="Calibri"/>
                        </a:rPr>
                        <a:t>2</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512</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492</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F</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R</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26</a:t>
                      </a:r>
                    </a:p>
                  </a:txBody>
                  <a:tcPr marL="0" marR="0" marT="0" marB="0" anchor="b">
                    <a:lnL>
                      <a:noFill/>
                    </a:lnL>
                    <a:lnR>
                      <a:noFill/>
                    </a:lnR>
                    <a:lnT>
                      <a:noFill/>
                    </a:lnT>
                    <a:lnB>
                      <a:noFill/>
                    </a:lnB>
                  </a:tcPr>
                </a:tc>
                <a:extLst>
                  <a:ext uri="{0D108BD9-81ED-4DB2-BD59-A6C34878D82A}">
                    <a16:rowId xmlns:a16="http://schemas.microsoft.com/office/drawing/2014/main" val="10002"/>
                  </a:ext>
                </a:extLst>
              </a:tr>
              <a:tr h="190500">
                <a:tc>
                  <a:txBody>
                    <a:bodyPr/>
                    <a:lstStyle/>
                    <a:p>
                      <a:pPr algn="ctr" fontAlgn="b"/>
                      <a:r>
                        <a:rPr lang="en-US" sz="1800" b="0" i="0" u="none" strike="noStrike" dirty="0">
                          <a:solidFill>
                            <a:schemeClr val="tx1"/>
                          </a:solidFill>
                          <a:latin typeface="Calibri"/>
                        </a:rPr>
                        <a:t>3</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509</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510</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M</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R</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25</a:t>
                      </a:r>
                    </a:p>
                  </a:txBody>
                  <a:tcPr marL="0" marR="0" marT="0" marB="0" anchor="b">
                    <a:lnL>
                      <a:noFill/>
                    </a:lnL>
                    <a:lnR>
                      <a:noFill/>
                    </a:lnR>
                    <a:lnT>
                      <a:noFill/>
                    </a:lnT>
                    <a:lnB>
                      <a:noFill/>
                    </a:lnB>
                  </a:tcPr>
                </a:tc>
                <a:extLst>
                  <a:ext uri="{0D108BD9-81ED-4DB2-BD59-A6C34878D82A}">
                    <a16:rowId xmlns:a16="http://schemas.microsoft.com/office/drawing/2014/main" val="10003"/>
                  </a:ext>
                </a:extLst>
              </a:tr>
              <a:tr h="190500">
                <a:tc>
                  <a:txBody>
                    <a:bodyPr/>
                    <a:lstStyle/>
                    <a:p>
                      <a:pPr algn="ctr" fontAlgn="b"/>
                      <a:r>
                        <a:rPr lang="en-US" sz="1800" b="0" i="0" u="none" strike="noStrike">
                          <a:solidFill>
                            <a:schemeClr val="tx1"/>
                          </a:solidFill>
                          <a:latin typeface="Calibri"/>
                        </a:rPr>
                        <a:t>4</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593</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580</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M</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L</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27</a:t>
                      </a:r>
                    </a:p>
                  </a:txBody>
                  <a:tcPr marL="0" marR="0" marT="0" marB="0" anchor="b">
                    <a:lnL>
                      <a:noFill/>
                    </a:lnL>
                    <a:lnR>
                      <a:noFill/>
                    </a:lnR>
                    <a:lnT>
                      <a:noFill/>
                    </a:lnT>
                    <a:lnB>
                      <a:noFill/>
                    </a:lnB>
                  </a:tcPr>
                </a:tc>
                <a:extLst>
                  <a:ext uri="{0D108BD9-81ED-4DB2-BD59-A6C34878D82A}">
                    <a16:rowId xmlns:a16="http://schemas.microsoft.com/office/drawing/2014/main" val="10004"/>
                  </a:ext>
                </a:extLst>
              </a:tr>
              <a:tr h="190500">
                <a:tc>
                  <a:txBody>
                    <a:bodyPr/>
                    <a:lstStyle/>
                    <a:p>
                      <a:pPr algn="ctr" fontAlgn="b"/>
                      <a:r>
                        <a:rPr lang="en-US" sz="1800" b="0" i="0" u="none" strike="noStrike">
                          <a:solidFill>
                            <a:schemeClr val="tx1"/>
                          </a:solidFill>
                          <a:latin typeface="Calibri"/>
                        </a:rPr>
                        <a:t>5</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588</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600</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F</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L</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24</a:t>
                      </a:r>
                    </a:p>
                  </a:txBody>
                  <a:tcPr marL="0" marR="0" marT="0" marB="0" anchor="b">
                    <a:lnL>
                      <a:noFill/>
                    </a:lnL>
                    <a:lnR>
                      <a:noFill/>
                    </a:lnR>
                    <a:lnT>
                      <a:noFill/>
                    </a:lnT>
                    <a:lnB>
                      <a:noFill/>
                    </a:lnB>
                  </a:tcPr>
                </a:tc>
                <a:extLst>
                  <a:ext uri="{0D108BD9-81ED-4DB2-BD59-A6C34878D82A}">
                    <a16:rowId xmlns:a16="http://schemas.microsoft.com/office/drawing/2014/main" val="10005"/>
                  </a:ext>
                </a:extLst>
              </a:tr>
              <a:tr h="190500">
                <a:tc>
                  <a:txBody>
                    <a:bodyPr/>
                    <a:lstStyle/>
                    <a:p>
                      <a:pPr algn="ctr" fontAlgn="b"/>
                      <a:r>
                        <a:rPr lang="en-US" sz="1800" b="0" i="0" u="none" strike="noStrike">
                          <a:solidFill>
                            <a:schemeClr val="tx1"/>
                          </a:solidFill>
                          <a:latin typeface="Calibri"/>
                        </a:rPr>
                        <a:t>6</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491</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483</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F</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R</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25</a:t>
                      </a:r>
                    </a:p>
                  </a:txBody>
                  <a:tcPr marL="0" marR="0" marT="0" marB="0" anchor="b">
                    <a:lnL>
                      <a:noFill/>
                    </a:lnL>
                    <a:lnR>
                      <a:noFill/>
                    </a:lnR>
                    <a:lnT>
                      <a:noFill/>
                    </a:lnT>
                    <a:lnB>
                      <a:noFill/>
                    </a:lnB>
                  </a:tcPr>
                </a:tc>
                <a:extLst>
                  <a:ext uri="{0D108BD9-81ED-4DB2-BD59-A6C34878D82A}">
                    <a16:rowId xmlns:a16="http://schemas.microsoft.com/office/drawing/2014/main" val="10006"/>
                  </a:ext>
                </a:extLst>
              </a:tr>
              <a:tr h="190500">
                <a:tc>
                  <a:txBody>
                    <a:bodyPr/>
                    <a:lstStyle/>
                    <a:p>
                      <a:pPr algn="ctr" fontAlgn="b"/>
                      <a:r>
                        <a:rPr lang="en-US" sz="1800" b="0" i="0" u="none" strike="noStrike">
                          <a:solidFill>
                            <a:schemeClr val="tx1"/>
                          </a:solidFill>
                          <a:latin typeface="Calibri"/>
                        </a:rPr>
                        <a:t>7</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520</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512</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M</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R</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26</a:t>
                      </a:r>
                    </a:p>
                  </a:txBody>
                  <a:tcPr marL="0" marR="0" marT="0" marB="0" anchor="b">
                    <a:lnL>
                      <a:noFill/>
                    </a:lnL>
                    <a:lnR>
                      <a:noFill/>
                    </a:lnR>
                    <a:lnT>
                      <a:noFill/>
                    </a:lnT>
                    <a:lnB>
                      <a:noFill/>
                    </a:lnB>
                  </a:tcPr>
                </a:tc>
                <a:extLst>
                  <a:ext uri="{0D108BD9-81ED-4DB2-BD59-A6C34878D82A}">
                    <a16:rowId xmlns:a16="http://schemas.microsoft.com/office/drawing/2014/main" val="10007"/>
                  </a:ext>
                </a:extLst>
              </a:tr>
              <a:tr h="190500">
                <a:tc>
                  <a:txBody>
                    <a:bodyPr/>
                    <a:lstStyle/>
                    <a:p>
                      <a:pPr algn="ctr" fontAlgn="b"/>
                      <a:r>
                        <a:rPr lang="en-US" sz="1800" b="0" i="0" u="none" strike="noStrike">
                          <a:solidFill>
                            <a:schemeClr val="tx1"/>
                          </a:solidFill>
                          <a:latin typeface="Calibri"/>
                        </a:rPr>
                        <a:t>8</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588</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575</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F</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R</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26</a:t>
                      </a:r>
                    </a:p>
                  </a:txBody>
                  <a:tcPr marL="0" marR="0" marT="0" marB="0" anchor="b">
                    <a:lnL>
                      <a:noFill/>
                    </a:lnL>
                    <a:lnR>
                      <a:noFill/>
                    </a:lnR>
                    <a:lnT>
                      <a:noFill/>
                    </a:lnT>
                    <a:lnB>
                      <a:noFill/>
                    </a:lnB>
                  </a:tcPr>
                </a:tc>
                <a:extLst>
                  <a:ext uri="{0D108BD9-81ED-4DB2-BD59-A6C34878D82A}">
                    <a16:rowId xmlns:a16="http://schemas.microsoft.com/office/drawing/2014/main" val="10008"/>
                  </a:ext>
                </a:extLst>
              </a:tr>
              <a:tr h="190500">
                <a:tc>
                  <a:txBody>
                    <a:bodyPr/>
                    <a:lstStyle/>
                    <a:p>
                      <a:pPr algn="ctr" fontAlgn="b"/>
                      <a:r>
                        <a:rPr lang="en-US" sz="1800" b="0" i="0" u="none" strike="noStrike">
                          <a:solidFill>
                            <a:schemeClr val="tx1"/>
                          </a:solidFill>
                          <a:latin typeface="Calibri"/>
                        </a:rPr>
                        <a:t>9</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529</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530</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F</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L</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25</a:t>
                      </a:r>
                    </a:p>
                  </a:txBody>
                  <a:tcPr marL="0" marR="0" marT="0" marB="0" anchor="b">
                    <a:lnL>
                      <a:noFill/>
                    </a:lnL>
                    <a:lnR>
                      <a:noFill/>
                    </a:lnR>
                    <a:lnT>
                      <a:noFill/>
                    </a:lnT>
                    <a:lnB>
                      <a:noFill/>
                    </a:lnB>
                  </a:tcPr>
                </a:tc>
                <a:extLst>
                  <a:ext uri="{0D108BD9-81ED-4DB2-BD59-A6C34878D82A}">
                    <a16:rowId xmlns:a16="http://schemas.microsoft.com/office/drawing/2014/main" val="10009"/>
                  </a:ext>
                </a:extLst>
              </a:tr>
              <a:tr h="190500">
                <a:tc>
                  <a:txBody>
                    <a:bodyPr/>
                    <a:lstStyle/>
                    <a:p>
                      <a:pPr algn="ctr" fontAlgn="b"/>
                      <a:r>
                        <a:rPr lang="en-US" sz="1800" b="0" i="0" u="none" strike="noStrike">
                          <a:solidFill>
                            <a:schemeClr val="tx1"/>
                          </a:solidFill>
                          <a:latin typeface="Calibri"/>
                        </a:rPr>
                        <a:t>10</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508</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490</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M</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R</a:t>
                      </a:r>
                    </a:p>
                  </a:txBody>
                  <a:tcPr marL="0" marR="0" marT="0" marB="0" anchor="b">
                    <a:lnL>
                      <a:noFill/>
                    </a:lnL>
                    <a:lnR>
                      <a:noFill/>
                    </a:lnR>
                    <a:lnT>
                      <a:noFill/>
                    </a:lnT>
                    <a:lnB>
                      <a:noFill/>
                    </a:lnB>
                  </a:tcPr>
                </a:tc>
                <a:tc>
                  <a:txBody>
                    <a:bodyPr/>
                    <a:lstStyle/>
                    <a:p>
                      <a:pPr algn="ctr" fontAlgn="b"/>
                      <a:r>
                        <a:rPr lang="en-US" sz="1800" b="0" i="0" u="none" strike="noStrike" dirty="0">
                          <a:solidFill>
                            <a:schemeClr val="tx1"/>
                          </a:solidFill>
                          <a:latin typeface="Calibri"/>
                        </a:rPr>
                        <a:t>24</a:t>
                      </a:r>
                    </a:p>
                  </a:txBody>
                  <a:tcPr marL="0" marR="0" marT="0" marB="0" anchor="b">
                    <a:lnL>
                      <a:noFill/>
                    </a:lnL>
                    <a:lnR>
                      <a:noFill/>
                    </a:lnR>
                    <a:lnT>
                      <a:noFill/>
                    </a:lnT>
                    <a:lnB>
                      <a:noFill/>
                    </a:lnB>
                  </a:tcPr>
                </a:tc>
                <a:extLst>
                  <a:ext uri="{0D108BD9-81ED-4DB2-BD59-A6C34878D82A}">
                    <a16:rowId xmlns:a16="http://schemas.microsoft.com/office/drawing/2014/main" val="10010"/>
                  </a:ext>
                </a:extLst>
              </a:tr>
            </a:tbl>
          </a:graphicData>
        </a:graphic>
      </p:graphicFrame>
      <p:sp>
        <p:nvSpPr>
          <p:cNvPr id="4" name="Date Placeholder 3">
            <a:extLst>
              <a:ext uri="{FF2B5EF4-FFF2-40B4-BE49-F238E27FC236}">
                <a16:creationId xmlns:a16="http://schemas.microsoft.com/office/drawing/2014/main" id="{D875B6E4-1B3D-4F2C-9A62-51D6FAB451E3}"/>
              </a:ext>
            </a:extLst>
          </p:cNvPr>
          <p:cNvSpPr>
            <a:spLocks noGrp="1"/>
          </p:cNvSpPr>
          <p:nvPr>
            <p:ph type="dt" sz="half" idx="10"/>
          </p:nvPr>
        </p:nvSpPr>
        <p:spPr/>
        <p:txBody>
          <a:bodyPr/>
          <a:lstStyle/>
          <a:p>
            <a:fld id="{AEDE6CD3-3C10-4D19-83D6-EDBFDE5B3622}" type="datetime1">
              <a:rPr lang="en-US" smtClean="0"/>
              <a:t>3/10/2021</a:t>
            </a:fld>
            <a:endParaRPr lang="en-US"/>
          </a:p>
        </p:txBody>
      </p:sp>
      <p:sp>
        <p:nvSpPr>
          <p:cNvPr id="5" name="Slide Number Placeholder 4">
            <a:extLst>
              <a:ext uri="{FF2B5EF4-FFF2-40B4-BE49-F238E27FC236}">
                <a16:creationId xmlns:a16="http://schemas.microsoft.com/office/drawing/2014/main" id="{343E720E-F3EB-45F1-9807-D2FD6CB3C07E}"/>
              </a:ext>
            </a:extLst>
          </p:cNvPr>
          <p:cNvSpPr>
            <a:spLocks noGrp="1"/>
          </p:cNvSpPr>
          <p:nvPr>
            <p:ph type="sldNum" sz="quarter" idx="12"/>
          </p:nvPr>
        </p:nvSpPr>
        <p:spPr/>
        <p:txBody>
          <a:bodyPr/>
          <a:lstStyle/>
          <a:p>
            <a:fld id="{BE5DCE90-B29F-4709-A514-D112B7F94586}"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dependence a problem?</a:t>
            </a:r>
          </a:p>
        </p:txBody>
      </p:sp>
      <p:sp>
        <p:nvSpPr>
          <p:cNvPr id="3" name="Content Placeholder 2"/>
          <p:cNvSpPr>
            <a:spLocks noGrp="1"/>
          </p:cNvSpPr>
          <p:nvPr>
            <p:ph idx="1"/>
          </p:nvPr>
        </p:nvSpPr>
        <p:spPr/>
        <p:txBody>
          <a:bodyPr>
            <a:normAutofit/>
          </a:bodyPr>
          <a:lstStyle/>
          <a:p>
            <a:r>
              <a:rPr lang="en-US" b="1" dirty="0">
                <a:solidFill>
                  <a:schemeClr val="accent1"/>
                </a:solidFill>
              </a:rPr>
              <a:t>Individual differences</a:t>
            </a:r>
            <a:r>
              <a:rPr lang="en-US" dirty="0"/>
              <a:t>: Data are noisy because people are different.</a:t>
            </a:r>
          </a:p>
          <a:p>
            <a:pPr lvl="1"/>
            <a:r>
              <a:rPr lang="en-US" dirty="0"/>
              <a:t>Some people score high, some people score low, a lot people are in between. </a:t>
            </a:r>
          </a:p>
          <a:p>
            <a:pPr lvl="1"/>
            <a:r>
              <a:rPr lang="en-US" dirty="0"/>
              <a:t>Ability</a:t>
            </a:r>
          </a:p>
          <a:p>
            <a:pPr lvl="1"/>
            <a:r>
              <a:rPr lang="en-US" dirty="0"/>
              <a:t>Experience</a:t>
            </a:r>
          </a:p>
          <a:p>
            <a:pPr lvl="1"/>
            <a:r>
              <a:rPr lang="en-US" dirty="0"/>
              <a:t>Acute effects (hunger, caffeine, etc.)</a:t>
            </a:r>
          </a:p>
          <a:p>
            <a:pPr lvl="1"/>
            <a:endParaRPr lang="en-US" dirty="0"/>
          </a:p>
          <a:p>
            <a:r>
              <a:rPr lang="en-US" dirty="0"/>
              <a:t>In a hypothesis test, we want to know what variation in the DV is explained by the IV, and what variance is due to other factors.</a:t>
            </a:r>
          </a:p>
        </p:txBody>
      </p:sp>
      <p:sp>
        <p:nvSpPr>
          <p:cNvPr id="4" name="Date Placeholder 3">
            <a:extLst>
              <a:ext uri="{FF2B5EF4-FFF2-40B4-BE49-F238E27FC236}">
                <a16:creationId xmlns:a16="http://schemas.microsoft.com/office/drawing/2014/main" id="{C5A5474C-C029-4789-916A-C4D366F92388}"/>
              </a:ext>
            </a:extLst>
          </p:cNvPr>
          <p:cNvSpPr>
            <a:spLocks noGrp="1"/>
          </p:cNvSpPr>
          <p:nvPr>
            <p:ph type="dt" sz="half" idx="10"/>
          </p:nvPr>
        </p:nvSpPr>
        <p:spPr/>
        <p:txBody>
          <a:bodyPr/>
          <a:lstStyle/>
          <a:p>
            <a:fld id="{B2CD0623-AFB2-40B7-8CAD-988FE3749E2D}" type="datetime1">
              <a:rPr lang="en-US" smtClean="0"/>
              <a:t>3/10/2021</a:t>
            </a:fld>
            <a:endParaRPr lang="en-US"/>
          </a:p>
        </p:txBody>
      </p:sp>
      <p:sp>
        <p:nvSpPr>
          <p:cNvPr id="5" name="Slide Number Placeholder 4">
            <a:extLst>
              <a:ext uri="{FF2B5EF4-FFF2-40B4-BE49-F238E27FC236}">
                <a16:creationId xmlns:a16="http://schemas.microsoft.com/office/drawing/2014/main" id="{434C2D70-6309-4343-8AA6-00B20A207328}"/>
              </a:ext>
            </a:extLst>
          </p:cNvPr>
          <p:cNvSpPr>
            <a:spLocks noGrp="1"/>
          </p:cNvSpPr>
          <p:nvPr>
            <p:ph type="sldNum" sz="quarter" idx="12"/>
          </p:nvPr>
        </p:nvSpPr>
        <p:spPr/>
        <p:txBody>
          <a:bodyPr/>
          <a:lstStyle/>
          <a:p>
            <a:fld id="{BE5DCE90-B29F-4709-A514-D112B7F94586}" type="slidenum">
              <a:rPr lang="en-US" smtClean="0"/>
              <a:t>9</a:t>
            </a:fld>
            <a:endParaRPr lang="en-US"/>
          </a:p>
        </p:txBody>
      </p:sp>
    </p:spTree>
  </p:cSld>
  <p:clrMapOvr>
    <a:masterClrMapping/>
  </p:clrMapOvr>
</p:sld>
</file>

<file path=ppt/theme/theme1.xml><?xml version="1.0" encoding="utf-8"?>
<a:theme xmlns:a="http://schemas.openxmlformats.org/drawingml/2006/main" name="Office Theme">
  <a:themeElements>
    <a:clrScheme name="ColorBlind (Dark)">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921A7"/>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10057</TotalTime>
  <Words>1400</Words>
  <Application>Microsoft Office PowerPoint</Application>
  <PresentationFormat>Widescreen</PresentationFormat>
  <Paragraphs>354</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Courier New</vt:lpstr>
      <vt:lpstr>Office Theme</vt:lpstr>
      <vt:lpstr>Research Design and Analysis: Models with Repeated Measures  (the Dependent Samples T-Test).</vt:lpstr>
      <vt:lpstr>The Problem: Keith’s Medical Reasoning Test</vt:lpstr>
      <vt:lpstr>PowerPoint Presentation</vt:lpstr>
      <vt:lpstr>The Independent T-Test</vt:lpstr>
      <vt:lpstr>PowerPoint Presentation</vt:lpstr>
      <vt:lpstr>So, what do we conclude?</vt:lpstr>
      <vt:lpstr>But!</vt:lpstr>
      <vt:lpstr>This should be a dependent t-test!</vt:lpstr>
      <vt:lpstr>Why is dependence a problem?</vt:lpstr>
      <vt:lpstr>Why is dependence a problem?</vt:lpstr>
      <vt:lpstr>Dependence and explained variance.</vt:lpstr>
      <vt:lpstr>PowerPoint Presentation</vt:lpstr>
      <vt:lpstr>Dependent t-test</vt:lpstr>
      <vt:lpstr>Dependent t-test</vt:lpstr>
      <vt:lpstr>PowerPoint Presentation</vt:lpstr>
      <vt:lpstr>So, what do we conclude: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1/f noise is really a signal? Exploring EEG power-spectra as a correlate of age-related cognitive decline.</dc:title>
  <dc:creator>Keith Lohse</dc:creator>
  <cp:lastModifiedBy>Keith Lohse</cp:lastModifiedBy>
  <cp:revision>505</cp:revision>
  <dcterms:created xsi:type="dcterms:W3CDTF">2020-09-05T16:34:05Z</dcterms:created>
  <dcterms:modified xsi:type="dcterms:W3CDTF">2021-03-10T18:49:56Z</dcterms:modified>
</cp:coreProperties>
</file>