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69" r:id="rId4"/>
    <p:sldId id="270" r:id="rId5"/>
    <p:sldId id="271" r:id="rId6"/>
    <p:sldId id="272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ma Johnson" initials="ECJ" lastIdx="8" clrIdx="0">
    <p:extLst>
      <p:ext uri="{19B8F6BF-5375-455C-9EA6-DF929625EA0E}">
        <p15:presenceInfo xmlns:p15="http://schemas.microsoft.com/office/powerpoint/2012/main" userId="Emma Joh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3D9CCC"/>
    <a:srgbClr val="FF7B71"/>
    <a:srgbClr val="000000"/>
    <a:srgbClr val="29AF8C"/>
    <a:srgbClr val="00C3C8"/>
    <a:srgbClr val="333333"/>
    <a:srgbClr val="3391AE"/>
    <a:srgbClr val="0D0D0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87021" autoAdjust="0"/>
  </p:normalViewPr>
  <p:slideViewPr>
    <p:cSldViewPr snapToGrid="0">
      <p:cViewPr varScale="1">
        <p:scale>
          <a:sx n="84" d="100"/>
          <a:sy n="84" d="100"/>
        </p:scale>
        <p:origin x="10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5757F-3999-48C5-95E7-A1A35820AD6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66EF1-5D87-4B27-9964-3895674E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9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605D9-32FA-435C-B405-14393B1EDBA0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5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9E91-0C4F-468D-B197-587ACC8AAAD7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7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9486-0168-48E1-A711-033C32051D5C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44EB-1E0D-4D5E-B285-D645E053D8DD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4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7238-ECA3-42C0-95C2-4933F017518F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0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13C90-3DD3-47DB-A5B7-20F6A32896D4}" type="datetime1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8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F30D-388F-4D32-881E-F6A05EBD3C1F}" type="datetime1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2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9AB3-E768-4467-9A4B-E09CFB1F8F08}" type="datetime1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9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D7D5-FFD9-499C-89CE-75E24886FCCC}" type="datetime1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1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2D1A-CE07-40FD-8BFE-EA0AF54C8E9D}" type="datetime1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8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C944-913F-425B-854F-F1663ED005FA}" type="datetime1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8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E71B2-56F9-4945-AA0B-4E73C3F801DD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416C09-8A05-4D5B-98EE-7BF7C2B6987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17276"/>
            <a:ext cx="105156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1089" y="365125"/>
            <a:ext cx="9133368" cy="1325563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79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282D-7C74-434D-9A69-77202896E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767" y="1052191"/>
            <a:ext cx="10451805" cy="257070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Research Design and Analysis: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5"/>
                </a:solidFill>
              </a:rPr>
              <a:t>Models with Repeated Measures </a:t>
            </a:r>
            <a:br>
              <a:rPr lang="en-US" sz="4000" dirty="0">
                <a:solidFill>
                  <a:schemeClr val="accent5"/>
                </a:solidFill>
              </a:rPr>
            </a:br>
            <a:r>
              <a:rPr lang="en-US" sz="4000" dirty="0">
                <a:solidFill>
                  <a:schemeClr val="accent5"/>
                </a:solidFill>
              </a:rPr>
              <a:t>(RM ANOVA).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01856-2F7D-4FD9-8D02-3AA3966F6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6353"/>
            <a:ext cx="9144000" cy="2361835"/>
          </a:xfrm>
        </p:spPr>
        <p:txBody>
          <a:bodyPr>
            <a:normAutofit/>
          </a:bodyPr>
          <a:lstStyle/>
          <a:p>
            <a:r>
              <a:rPr lang="en-US" b="1" dirty="0"/>
              <a:t>Keith Lohse, PhD, </a:t>
            </a:r>
            <a:r>
              <a:rPr lang="en-US" b="1" dirty="0" err="1"/>
              <a:t>PStat</a:t>
            </a:r>
            <a:endParaRPr lang="en-US" b="1" dirty="0"/>
          </a:p>
          <a:p>
            <a:r>
              <a:rPr lang="en-US" dirty="0"/>
              <a:t>Department of Health and Kinesiology</a:t>
            </a:r>
          </a:p>
          <a:p>
            <a:r>
              <a:rPr lang="en-US" dirty="0"/>
              <a:t>Department of Physical Therapy and Athletic Training</a:t>
            </a:r>
          </a:p>
          <a:p>
            <a:r>
              <a:rPr lang="en-US" dirty="0"/>
              <a:t>University of Utah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898633-B5D9-4F00-9E50-4AC2837B22F5}"/>
              </a:ext>
            </a:extLst>
          </p:cNvPr>
          <p:cNvCxnSpPr>
            <a:cxnSpLocks/>
          </p:cNvCxnSpPr>
          <p:nvPr/>
        </p:nvCxnSpPr>
        <p:spPr>
          <a:xfrm>
            <a:off x="903767" y="3646654"/>
            <a:ext cx="1045180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5CD2907-61C6-46E7-A58D-F9C720E71B53}"/>
              </a:ext>
            </a:extLst>
          </p:cNvPr>
          <p:cNvSpPr txBox="1"/>
          <p:nvPr/>
        </p:nvSpPr>
        <p:spPr>
          <a:xfrm>
            <a:off x="903767" y="6075144"/>
            <a:ext cx="804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e: </a:t>
            </a:r>
            <a:r>
              <a:rPr lang="en-US" sz="1800" dirty="0">
                <a:solidFill>
                  <a:schemeClr val="accent3"/>
                </a:solidFill>
              </a:rPr>
              <a:t>rehabinformatics@gmail.com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1AFC67-476F-4BA7-AC95-C389167C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08E4-C8DC-421E-AD31-E99A1995A45C}" type="datetime1">
              <a:rPr lang="en-US" smtClean="0"/>
              <a:t>3/10/2021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A4C7C-231D-41E8-9575-81E9D647B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2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Simple ANOVA between subjects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514600" y="1447801"/>
            <a:ext cx="7848600" cy="1463675"/>
            <a:chOff x="912" y="2400"/>
            <a:chExt cx="4944" cy="922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912" y="2400"/>
              <a:ext cx="4944" cy="9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u="sng" dirty="0">
                  <a:latin typeface="Gill Sans MT"/>
                </a:rPr>
                <a:t>F statistic</a:t>
              </a:r>
              <a:endParaRPr lang="en-US" sz="2400" dirty="0">
                <a:latin typeface="Gill Sans MT"/>
              </a:endParaRPr>
            </a:p>
            <a:p>
              <a:pPr lvl="1">
                <a:spcBef>
                  <a:spcPct val="50000"/>
                </a:spcBef>
              </a:pPr>
              <a:r>
                <a:rPr lang="en-US" sz="2200" dirty="0">
                  <a:latin typeface="Gill Sans MT"/>
                </a:rPr>
                <a:t>F = obtained variance between sample means</a:t>
              </a:r>
            </a:p>
            <a:p>
              <a:pPr lvl="1">
                <a:spcBef>
                  <a:spcPct val="50000"/>
                </a:spcBef>
              </a:pPr>
              <a:r>
                <a:rPr lang="en-US" sz="2200" dirty="0">
                  <a:latin typeface="Gill Sans MT"/>
                </a:rPr>
                <a:t>       variance expected by chance</a:t>
              </a:r>
              <a:endParaRPr lang="en-US" dirty="0">
                <a:latin typeface="Gill Sans MT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296" y="3052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Gill Sans MT"/>
              </a:endParaRPr>
            </a:p>
          </p:txBody>
        </p:sp>
      </p:grp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2438400" y="2819401"/>
            <a:ext cx="7848600" cy="1539875"/>
            <a:chOff x="384" y="1776"/>
            <a:chExt cx="4944" cy="970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84" y="2160"/>
              <a:ext cx="4944" cy="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lvl="1">
                <a:spcBef>
                  <a:spcPct val="50000"/>
                </a:spcBef>
              </a:pPr>
              <a:r>
                <a:rPr lang="en-US" sz="2200" dirty="0">
                  <a:latin typeface="Gill Sans MT"/>
                </a:rPr>
                <a:t>F = between-treatment variance</a:t>
              </a:r>
            </a:p>
            <a:p>
              <a:pPr lvl="1">
                <a:spcBef>
                  <a:spcPct val="50000"/>
                </a:spcBef>
              </a:pPr>
              <a:r>
                <a:rPr lang="en-US" sz="2200" dirty="0">
                  <a:latin typeface="Gill Sans MT"/>
                </a:rPr>
                <a:t>      within-treatment variance</a:t>
              </a:r>
              <a:endParaRPr lang="en-US" dirty="0">
                <a:latin typeface="Gill Sans MT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008" y="2448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Gill Sans MT"/>
              </a:endParaRPr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672" y="1776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Gill Sans MT"/>
              </a:endParaRPr>
            </a:p>
          </p:txBody>
        </p:sp>
      </p:grp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875728"/>
              </p:ext>
            </p:extLst>
          </p:nvPr>
        </p:nvGraphicFramePr>
        <p:xfrm>
          <a:off x="2692066" y="4572000"/>
          <a:ext cx="744253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40080" imgH="888840" progId="">
                  <p:embed/>
                </p:oleObj>
              </mc:Choice>
              <mc:Fallback>
                <p:oleObj name="Equation" r:id="rId2" imgW="3340080" imgH="888840" progId="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066" y="4572000"/>
                        <a:ext cx="7442535" cy="198120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2971800" y="44958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Gill Sans M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CE961-323E-4EC7-8641-359963DA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3C07-7144-4924-A9DA-33CEB3673121}" type="datetime1">
              <a:rPr lang="en-US" smtClean="0"/>
              <a:t>3/10/2021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59D5940-D4FA-4A77-9CAF-EB81DA97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600" dirty="0"/>
              <a:t>But what if we have the same people at each level of the independent variable?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Rather than different people in separate </a:t>
            </a:r>
            <a:r>
              <a:rPr lang="en-CA" b="1" dirty="0">
                <a:solidFill>
                  <a:schemeClr val="accent5"/>
                </a:solidFill>
              </a:rPr>
              <a:t>groups</a:t>
            </a:r>
            <a:r>
              <a:rPr lang="en-CA" dirty="0"/>
              <a:t>, we have the same people exposed to our different </a:t>
            </a:r>
            <a:r>
              <a:rPr lang="en-CA" b="1" dirty="0">
                <a:solidFill>
                  <a:schemeClr val="accent3"/>
                </a:solidFill>
              </a:rPr>
              <a:t>conditions</a:t>
            </a:r>
            <a:r>
              <a:rPr lang="en-CA" dirty="0"/>
              <a:t>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082269" y="3444501"/>
            <a:ext cx="46495" cy="2735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3126183" y="6169623"/>
            <a:ext cx="4132882" cy="2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469727" y="4110927"/>
            <a:ext cx="116237" cy="100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59395" y="4619787"/>
            <a:ext cx="116237" cy="1007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77477" y="5715003"/>
            <a:ext cx="116237" cy="1007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311441" y="5673675"/>
            <a:ext cx="116237" cy="1007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90758" y="6218695"/>
            <a:ext cx="574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3months		6months		12months</a:t>
            </a:r>
          </a:p>
        </p:txBody>
      </p:sp>
      <p:sp>
        <p:nvSpPr>
          <p:cNvPr id="11" name="Oval 10"/>
          <p:cNvSpPr/>
          <p:nvPr/>
        </p:nvSpPr>
        <p:spPr>
          <a:xfrm>
            <a:off x="7052417" y="5500611"/>
            <a:ext cx="116237" cy="1007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85611" y="4547463"/>
            <a:ext cx="116237" cy="1007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049837" y="4273659"/>
            <a:ext cx="116237" cy="1007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264945" y="3542656"/>
            <a:ext cx="116237" cy="100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21421" y="3462583"/>
            <a:ext cx="116237" cy="100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2005139" y="4575876"/>
            <a:ext cx="178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93014" y="3429001"/>
            <a:ext cx="36607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there an effect of time on performance?</a:t>
            </a:r>
          </a:p>
          <a:p>
            <a:endParaRPr lang="en-US" dirty="0"/>
          </a:p>
          <a:p>
            <a:r>
              <a:rPr lang="en-US" dirty="0"/>
              <a:t>It’s hard to tell because there is a lot of “noise” or variation in scores.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AAAEE0E5-9CFE-40EA-A273-ECFDC811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312B-386E-4CA3-A20A-8CDFC7E70AC1}" type="datetime1">
              <a:rPr lang="en-US" smtClean="0"/>
              <a:t>3/10/2021</a:t>
            </a:fld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D4D738E-A595-4E49-AA61-B3DF8591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600" dirty="0"/>
              <a:t>But what if we have the same people at each level of the independent variable?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Rather than different people in separate </a:t>
            </a:r>
            <a:r>
              <a:rPr lang="en-CA" b="1" dirty="0"/>
              <a:t>groups</a:t>
            </a:r>
            <a:r>
              <a:rPr lang="en-CA" dirty="0"/>
              <a:t>, we have the same people exposed to our different </a:t>
            </a:r>
            <a:r>
              <a:rPr lang="en-CA" b="1" dirty="0"/>
              <a:t>conditions</a:t>
            </a:r>
            <a:r>
              <a:rPr lang="en-CA" dirty="0"/>
              <a:t>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082269" y="3444501"/>
            <a:ext cx="46495" cy="2735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3126183" y="6169623"/>
            <a:ext cx="4132882" cy="2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469725" y="411092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59393" y="4797168"/>
            <a:ext cx="144000" cy="144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3477475" y="5715003"/>
            <a:ext cx="180000" cy="144000"/>
          </a:xfrm>
          <a:prstGeom prst="triangl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5311439" y="5673675"/>
            <a:ext cx="180000" cy="144000"/>
          </a:xfrm>
          <a:prstGeom prst="triangl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90758" y="6218695"/>
            <a:ext cx="574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3months		6months		12months</a:t>
            </a:r>
          </a:p>
        </p:txBody>
      </p:sp>
      <p:sp>
        <p:nvSpPr>
          <p:cNvPr id="11" name="Isosceles Triangle 10"/>
          <p:cNvSpPr/>
          <p:nvPr/>
        </p:nvSpPr>
        <p:spPr>
          <a:xfrm>
            <a:off x="7052415" y="5500611"/>
            <a:ext cx="180000" cy="144000"/>
          </a:xfrm>
          <a:prstGeom prst="triangl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5609" y="4547463"/>
            <a:ext cx="144000" cy="144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49835" y="4273659"/>
            <a:ext cx="144000" cy="144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264943" y="354265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21419" y="346258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2005139" y="4575876"/>
            <a:ext cx="178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65021" y="3429001"/>
            <a:ext cx="35422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Identifying repeated measures within-subjects shows the “true” effect of the training protocol.</a:t>
            </a:r>
          </a:p>
          <a:p>
            <a:endParaRPr lang="en-US" dirty="0"/>
          </a:p>
          <a:p>
            <a:r>
              <a:rPr lang="en-US" dirty="0"/>
              <a:t>The variation between subjects is huge, so it would be nice to remove it…</a:t>
            </a:r>
          </a:p>
        </p:txBody>
      </p:sp>
      <p:sp>
        <p:nvSpPr>
          <p:cNvPr id="18" name="Oval 17"/>
          <p:cNvSpPr/>
          <p:nvPr/>
        </p:nvSpPr>
        <p:spPr>
          <a:xfrm>
            <a:off x="1703512" y="426332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703512" y="4797152"/>
            <a:ext cx="144000" cy="144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1667528" y="5301224"/>
            <a:ext cx="180000" cy="144000"/>
          </a:xfrm>
          <a:prstGeom prst="triangl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800084" y="413978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00084" y="465313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00084" y="515719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S3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570C15D3-9A91-4E03-9037-E4E5452AC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FAC8-FB32-4BA9-AE7B-850ADB46C3F9}" type="datetime1">
              <a:rPr lang="en-US" smtClean="0"/>
              <a:t>3/10/2021</a:t>
            </a:fld>
            <a:endParaRPr lang="en-US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CE3FB089-E96F-4A85-9956-AB35DA1A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600" dirty="0"/>
              <a:t>But what if we have the same people at each level of the independent variable?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766033" y="2276873"/>
            <a:ext cx="46495" cy="2735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3809947" y="5001995"/>
            <a:ext cx="4132882" cy="2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74522" y="5051067"/>
            <a:ext cx="574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3months		6months		12months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2688903" y="3408248"/>
            <a:ext cx="178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</a:t>
            </a:r>
          </a:p>
        </p:txBody>
      </p:sp>
      <p:sp>
        <p:nvSpPr>
          <p:cNvPr id="18" name="Oval 17"/>
          <p:cNvSpPr/>
          <p:nvPr/>
        </p:nvSpPr>
        <p:spPr>
          <a:xfrm>
            <a:off x="2387276" y="30956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87276" y="3629524"/>
            <a:ext cx="144000" cy="144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2351292" y="4133596"/>
            <a:ext cx="180000" cy="144000"/>
          </a:xfrm>
          <a:prstGeom prst="triangl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483848" y="297216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83848" y="348550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83848" y="398956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S3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503713" y="2294955"/>
            <a:ext cx="5786793" cy="792344"/>
            <a:chOff x="1979712" y="2294955"/>
            <a:chExt cx="5786793" cy="792344"/>
          </a:xfrm>
        </p:grpSpPr>
        <p:sp>
          <p:nvSpPr>
            <p:cNvPr id="6" name="Oval 5"/>
            <p:cNvSpPr/>
            <p:nvPr/>
          </p:nvSpPr>
          <p:spPr>
            <a:xfrm>
              <a:off x="2629489" y="2943299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424707" y="2375028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181183" y="229495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979712" y="2564904"/>
              <a:ext cx="5184576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236296" y="2348880"/>
                  <a:ext cx="530209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baseline="-250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6296" y="2348880"/>
                  <a:ext cx="530209" cy="362984"/>
                </a:xfrm>
                <a:prstGeom prst="rect">
                  <a:avLst/>
                </a:prstGeom>
                <a:blipFill>
                  <a:blip r:embed="rId2"/>
                  <a:stretch>
                    <a:fillRect r="-12644"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3548862" y="3106032"/>
            <a:ext cx="5786794" cy="667509"/>
            <a:chOff x="2024861" y="3106031"/>
            <a:chExt cx="5786794" cy="667509"/>
          </a:xfrm>
        </p:grpSpPr>
        <p:sp>
          <p:nvSpPr>
            <p:cNvPr id="7" name="Rectangle 6"/>
            <p:cNvSpPr/>
            <p:nvPr/>
          </p:nvSpPr>
          <p:spPr>
            <a:xfrm>
              <a:off x="2619157" y="3629540"/>
              <a:ext cx="144000" cy="144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45373" y="3379835"/>
              <a:ext cx="144000" cy="144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09599" y="3106031"/>
              <a:ext cx="144000" cy="144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2024861" y="3429000"/>
              <a:ext cx="5184576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7281445" y="3212976"/>
                  <a:ext cx="530210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baseline="-25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1445" y="3212976"/>
                  <a:ext cx="530210" cy="362984"/>
                </a:xfrm>
                <a:prstGeom prst="rect">
                  <a:avLst/>
                </a:prstGeom>
                <a:blipFill>
                  <a:blip r:embed="rId3"/>
                  <a:stretch>
                    <a:fillRect r="-12644"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3503713" y="4332984"/>
            <a:ext cx="5838090" cy="385813"/>
            <a:chOff x="1979712" y="4332983"/>
            <a:chExt cx="5838090" cy="385813"/>
          </a:xfrm>
        </p:grpSpPr>
        <p:sp>
          <p:nvSpPr>
            <p:cNvPr id="8" name="Isosceles Triangle 7"/>
            <p:cNvSpPr/>
            <p:nvPr/>
          </p:nvSpPr>
          <p:spPr>
            <a:xfrm>
              <a:off x="2637239" y="4547375"/>
              <a:ext cx="180000" cy="144000"/>
            </a:xfrm>
            <a:prstGeom prst="triangl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4471203" y="4506047"/>
              <a:ext cx="180000" cy="144000"/>
            </a:xfrm>
            <a:prstGeom prst="triangl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6212179" y="4332983"/>
              <a:ext cx="180000" cy="144000"/>
            </a:xfrm>
            <a:prstGeom prst="triangl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979712" y="4571836"/>
              <a:ext cx="5184576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236296" y="4355812"/>
                  <a:ext cx="581506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CA" baseline="-25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6296" y="4355812"/>
                  <a:ext cx="581506" cy="362984"/>
                </a:xfrm>
                <a:prstGeom prst="rect">
                  <a:avLst/>
                </a:prstGeom>
                <a:blipFill>
                  <a:blip r:embed="rId4"/>
                  <a:stretch>
                    <a:fillRect r="-3158" b="-33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FC6D5-DD3F-402D-938D-3ACA93D3C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B364-DEF4-4373-92DE-1ADABC1643E5}" type="datetime1">
              <a:rPr lang="en-US" smtClean="0"/>
              <a:t>3/10/2021</a:t>
            </a:fld>
            <a:endParaRPr lang="en-US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B73A41B-17D1-4BCC-8B27-9F12810B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7 L 0.00156 0.16644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-0.02893 L -0.00157 0.2861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130" y="465793"/>
            <a:ext cx="8964488" cy="1143000"/>
          </a:xfrm>
        </p:spPr>
        <p:txBody>
          <a:bodyPr>
            <a:noAutofit/>
          </a:bodyPr>
          <a:lstStyle/>
          <a:p>
            <a:r>
              <a:rPr lang="en-CA" sz="3600" dirty="0"/>
              <a:t>Centering each subject’s scores around the mean for that subject removes individual differences.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766033" y="2276873"/>
            <a:ext cx="46495" cy="2735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3809947" y="5001995"/>
            <a:ext cx="4132882" cy="2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74522" y="5051067"/>
            <a:ext cx="574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3months		6months		12months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2688903" y="3408248"/>
            <a:ext cx="178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</a:t>
            </a:r>
          </a:p>
        </p:txBody>
      </p:sp>
      <p:sp>
        <p:nvSpPr>
          <p:cNvPr id="18" name="Oval 17"/>
          <p:cNvSpPr/>
          <p:nvPr/>
        </p:nvSpPr>
        <p:spPr>
          <a:xfrm>
            <a:off x="2387276" y="30956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87276" y="3629524"/>
            <a:ext cx="144000" cy="144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2351292" y="4133596"/>
            <a:ext cx="180000" cy="144000"/>
          </a:xfrm>
          <a:prstGeom prst="triangl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483848" y="297216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83848" y="348550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83848" y="398956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S3</a:t>
            </a:r>
          </a:p>
        </p:txBody>
      </p:sp>
      <p:grpSp>
        <p:nvGrpSpPr>
          <p:cNvPr id="3" name="Group 31"/>
          <p:cNvGrpSpPr/>
          <p:nvPr/>
        </p:nvGrpSpPr>
        <p:grpSpPr>
          <a:xfrm>
            <a:off x="3503713" y="4364848"/>
            <a:ext cx="5184576" cy="792344"/>
            <a:chOff x="1979712" y="2294955"/>
            <a:chExt cx="5184576" cy="792344"/>
          </a:xfrm>
        </p:grpSpPr>
        <p:sp>
          <p:nvSpPr>
            <p:cNvPr id="6" name="Oval 5"/>
            <p:cNvSpPr/>
            <p:nvPr/>
          </p:nvSpPr>
          <p:spPr>
            <a:xfrm>
              <a:off x="2629489" y="2943299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424707" y="2375028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181183" y="229495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979712" y="2564904"/>
              <a:ext cx="5184576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32"/>
          <p:cNvGrpSpPr/>
          <p:nvPr/>
        </p:nvGrpSpPr>
        <p:grpSpPr>
          <a:xfrm>
            <a:off x="3548862" y="4273660"/>
            <a:ext cx="5184576" cy="667509"/>
            <a:chOff x="2024861" y="3106031"/>
            <a:chExt cx="5184576" cy="667509"/>
          </a:xfrm>
        </p:grpSpPr>
        <p:sp>
          <p:nvSpPr>
            <p:cNvPr id="7" name="Rectangle 6"/>
            <p:cNvSpPr/>
            <p:nvPr/>
          </p:nvSpPr>
          <p:spPr>
            <a:xfrm>
              <a:off x="2619157" y="3629540"/>
              <a:ext cx="144000" cy="144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45373" y="3379835"/>
              <a:ext cx="144000" cy="144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09599" y="3106031"/>
              <a:ext cx="144000" cy="144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2024861" y="3429000"/>
              <a:ext cx="5184576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33"/>
          <p:cNvGrpSpPr/>
          <p:nvPr/>
        </p:nvGrpSpPr>
        <p:grpSpPr>
          <a:xfrm>
            <a:off x="3503713" y="4365105"/>
            <a:ext cx="5184576" cy="358392"/>
            <a:chOff x="1979712" y="4332983"/>
            <a:chExt cx="5184576" cy="358392"/>
          </a:xfrm>
        </p:grpSpPr>
        <p:sp>
          <p:nvSpPr>
            <p:cNvPr id="8" name="Isosceles Triangle 7"/>
            <p:cNvSpPr/>
            <p:nvPr/>
          </p:nvSpPr>
          <p:spPr>
            <a:xfrm>
              <a:off x="2637239" y="4547375"/>
              <a:ext cx="180000" cy="144000"/>
            </a:xfrm>
            <a:prstGeom prst="triangl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4471203" y="4506047"/>
              <a:ext cx="180000" cy="144000"/>
            </a:xfrm>
            <a:prstGeom prst="triangl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6212179" y="4332983"/>
              <a:ext cx="180000" cy="144000"/>
            </a:xfrm>
            <a:prstGeom prst="triangl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979712" y="4571836"/>
              <a:ext cx="5184576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/>
          <p:nvPr/>
        </p:nvCxnSpPr>
        <p:spPr>
          <a:xfrm flipV="1">
            <a:off x="3359696" y="4149080"/>
            <a:ext cx="5760640" cy="9361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04112" y="2924944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effect of time after removing inter-individual variability 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23792" y="6093296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[This is conceptually similar to what we did with paired t-tests.]</a:t>
            </a:r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42CE0BC8-3E37-4D1A-BCFB-9017AFC8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8981-4BBC-4B44-B76E-B8FEBCD99611}" type="datetime1">
              <a:rPr lang="en-US" smtClean="0"/>
              <a:t>3/10/2021</a:t>
            </a:fld>
            <a:endParaRPr lang="en-US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E7AC287D-C5F2-4EEE-82FF-DB286B46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7913" y="189973"/>
            <a:ext cx="7692887" cy="1143000"/>
          </a:xfrm>
        </p:spPr>
        <p:txBody>
          <a:bodyPr/>
          <a:lstStyle/>
          <a:p>
            <a:r>
              <a:rPr lang="en-US" dirty="0"/>
              <a:t>Partitioning Variability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820" y="1482723"/>
            <a:ext cx="10549890" cy="5267935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 a between subject ANOVA, we had two sources of variability that we were comparing: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 the RM ANOVA, we can break </a:t>
            </a:r>
            <a:r>
              <a:rPr lang="en-US" sz="2000" dirty="0" err="1"/>
              <a:t>SS</a:t>
            </a:r>
            <a:r>
              <a:rPr lang="en-US" sz="2000" baseline="-25000" dirty="0" err="1"/>
              <a:t>resid</a:t>
            </a:r>
            <a:r>
              <a:rPr lang="en-US" sz="2000" dirty="0"/>
              <a:t> into components, </a:t>
            </a:r>
            <a:r>
              <a:rPr lang="en-US" sz="2000" dirty="0" err="1"/>
              <a:t>SS</a:t>
            </a:r>
            <a:r>
              <a:rPr lang="en-US" sz="2000" baseline="-25000" dirty="0" err="1"/>
              <a:t>subjects</a:t>
            </a:r>
            <a:r>
              <a:rPr lang="en-US" sz="2000" dirty="0"/>
              <a:t> and </a:t>
            </a:r>
            <a:r>
              <a:rPr lang="en-US" sz="2000" dirty="0" err="1"/>
              <a:t>SS</a:t>
            </a:r>
            <a:r>
              <a:rPr lang="en-US" sz="2000" baseline="-25000" dirty="0" err="1"/>
              <a:t>error</a:t>
            </a:r>
            <a:r>
              <a:rPr lang="en-US" sz="2000" baseline="-25000" dirty="0"/>
              <a:t>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9" name="Right Brace 8"/>
          <p:cNvSpPr/>
          <p:nvPr/>
        </p:nvSpPr>
        <p:spPr>
          <a:xfrm rot="5400000">
            <a:off x="7447982" y="4548333"/>
            <a:ext cx="274320" cy="246888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 rot="5400000">
            <a:off x="5352159" y="5364834"/>
            <a:ext cx="274320" cy="857572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503712" y="3140969"/>
            <a:ext cx="208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Comparing each group mean to the grand mean.</a:t>
            </a:r>
          </a:p>
        </p:txBody>
      </p:sp>
      <p:cxnSp>
        <p:nvCxnSpPr>
          <p:cNvPr id="19" name="Straight Arrow Connector 18"/>
          <p:cNvCxnSpPr>
            <a:stCxn id="17" idx="0"/>
          </p:cNvCxnSpPr>
          <p:nvPr/>
        </p:nvCxnSpPr>
        <p:spPr>
          <a:xfrm flipV="1">
            <a:off x="4547828" y="2780928"/>
            <a:ext cx="396044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60096" y="2924945"/>
            <a:ext cx="208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Comparing each score to the mean of each group.</a:t>
            </a: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 flipV="1">
            <a:off x="6312024" y="2852939"/>
            <a:ext cx="648072" cy="4875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3BB54-F33C-4850-86D8-1567D53E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C882-82EF-451B-BA11-F62EE8FD9437}" type="datetime1">
              <a:rPr lang="en-US" smtClean="0"/>
              <a:t>3/10/2021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E5199-342B-476B-9EE2-D9504920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865354-8CF1-42E7-B5B1-D431ECDBB930}"/>
                  </a:ext>
                </a:extLst>
              </p:cNvPr>
              <p:cNvSpPr txBox="1"/>
              <p:nvPr/>
            </p:nvSpPr>
            <p:spPr>
              <a:xfrm>
                <a:off x="3404782" y="2397364"/>
                <a:ext cx="3363870" cy="399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𝑟𝑒𝑔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𝑟𝑒𝑠𝑖𝑑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865354-8CF1-42E7-B5B1-D431ECDBB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782" y="2397364"/>
                <a:ext cx="3363870" cy="399405"/>
              </a:xfrm>
              <a:prstGeom prst="rect">
                <a:avLst/>
              </a:prstGeom>
              <a:blipFill>
                <a:blip r:embed="rId2"/>
                <a:stretch>
                  <a:fillRect l="-1815" r="-544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84D2FB8-B6F8-42C2-ADE6-2F825C22B570}"/>
                  </a:ext>
                </a:extLst>
              </p:cNvPr>
              <p:cNvSpPr txBox="1"/>
              <p:nvPr/>
            </p:nvSpPr>
            <p:spPr>
              <a:xfrm>
                <a:off x="3590424" y="5213759"/>
                <a:ext cx="5275867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𝑒𝑓𝑓𝑒𝑐𝑡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𝑠𝑢𝑏𝑗𝑒𝑐𝑡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84D2FB8-B6F8-42C2-ADE6-2F825C22B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424" y="5213759"/>
                <a:ext cx="5275867" cy="399084"/>
              </a:xfrm>
              <a:prstGeom prst="rect">
                <a:avLst/>
              </a:prstGeom>
              <a:blipFill>
                <a:blip r:embed="rId3"/>
                <a:stretch>
                  <a:fillRect l="-92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135CD8-DE5B-48DC-97DB-840C64933730}"/>
                  </a:ext>
                </a:extLst>
              </p:cNvPr>
              <p:cNvSpPr txBox="1"/>
              <p:nvPr/>
            </p:nvSpPr>
            <p:spPr>
              <a:xfrm>
                <a:off x="5086717" y="6080530"/>
                <a:ext cx="794576" cy="399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𝑟𝑒𝑔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135CD8-DE5B-48DC-97DB-840C64933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717" y="6080530"/>
                <a:ext cx="794576" cy="399405"/>
              </a:xfrm>
              <a:prstGeom prst="rect">
                <a:avLst/>
              </a:prstGeom>
              <a:blipFill>
                <a:blip r:embed="rId4"/>
                <a:stretch>
                  <a:fillRect l="-8397" r="-3817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DA9939B-9CD3-4FDA-969C-3BEBD2A9F762}"/>
                  </a:ext>
                </a:extLst>
              </p:cNvPr>
              <p:cNvSpPr txBox="1"/>
              <p:nvPr/>
            </p:nvSpPr>
            <p:spPr>
              <a:xfrm>
                <a:off x="7101617" y="6080530"/>
                <a:ext cx="9805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𝑟𝑒𝑠𝑖𝑑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DA9939B-9CD3-4FDA-969C-3BEBD2A9F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617" y="6080530"/>
                <a:ext cx="980589" cy="369332"/>
              </a:xfrm>
              <a:prstGeom prst="rect">
                <a:avLst/>
              </a:prstGeom>
              <a:blipFill>
                <a:blip r:embed="rId5"/>
                <a:stretch>
                  <a:fillRect l="-7453" r="-248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Blind (Dark)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921A7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10092</TotalTime>
  <Words>385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Gill Sans MT</vt:lpstr>
      <vt:lpstr>Office Theme</vt:lpstr>
      <vt:lpstr>Equation</vt:lpstr>
      <vt:lpstr>Research Design and Analysis: Models with Repeated Measures  (RM ANOVA).</vt:lpstr>
      <vt:lpstr>Simple ANOVA between subjects</vt:lpstr>
      <vt:lpstr>But what if we have the same people at each level of the independent variable?</vt:lpstr>
      <vt:lpstr>But what if we have the same people at each level of the independent variable?</vt:lpstr>
      <vt:lpstr>But what if we have the same people at each level of the independent variable?</vt:lpstr>
      <vt:lpstr>Centering each subject’s scores around the mean for that subject removes individual differences.</vt:lpstr>
      <vt:lpstr>Partitioning Variability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1/f noise is really a signal? Exploring EEG power-spectra as a correlate of age-related cognitive decline.</dc:title>
  <dc:creator>Keith Lohse</dc:creator>
  <cp:lastModifiedBy>Keith Lohse</cp:lastModifiedBy>
  <cp:revision>510</cp:revision>
  <dcterms:created xsi:type="dcterms:W3CDTF">2020-09-05T16:34:05Z</dcterms:created>
  <dcterms:modified xsi:type="dcterms:W3CDTF">2021-03-10T19:18:01Z</dcterms:modified>
</cp:coreProperties>
</file>