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83" r:id="rId4"/>
    <p:sldId id="286" r:id="rId5"/>
    <p:sldId id="282" r:id="rId6"/>
    <p:sldId id="284" r:id="rId7"/>
    <p:sldId id="285" r:id="rId8"/>
    <p:sldId id="259" r:id="rId9"/>
    <p:sldId id="260" r:id="rId10"/>
    <p:sldId id="287" r:id="rId11"/>
    <p:sldId id="288" r:id="rId12"/>
    <p:sldId id="275" r:id="rId13"/>
    <p:sldId id="292" r:id="rId14"/>
    <p:sldId id="280" r:id="rId15"/>
    <p:sldId id="289" r:id="rId16"/>
    <p:sldId id="290" r:id="rId17"/>
    <p:sldId id="291" r:id="rId18"/>
    <p:sldId id="29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ma Johnson" initials="ECJ" lastIdx="8" clrIdx="0">
    <p:extLst>
      <p:ext uri="{19B8F6BF-5375-455C-9EA6-DF929625EA0E}">
        <p15:presenceInfo xmlns:p15="http://schemas.microsoft.com/office/powerpoint/2012/main" userId="Emma Joh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492C"/>
    <a:srgbClr val="1A1A1A"/>
    <a:srgbClr val="3D9CCC"/>
    <a:srgbClr val="FF7B71"/>
    <a:srgbClr val="000000"/>
    <a:srgbClr val="29AF8C"/>
    <a:srgbClr val="00C3C8"/>
    <a:srgbClr val="333333"/>
    <a:srgbClr val="3391AE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87021" autoAdjust="0"/>
  </p:normalViewPr>
  <p:slideViewPr>
    <p:cSldViewPr snapToGrid="0">
      <p:cViewPr varScale="1">
        <p:scale>
          <a:sx n="84" d="100"/>
          <a:sy n="84" d="100"/>
        </p:scale>
        <p:origin x="10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5757F-3999-48C5-95E7-A1A35820AD6B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66EF1-5D87-4B27-9964-3895674E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9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1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53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30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96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43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70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27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30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37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01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2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ED06-72BD-4FFB-BE06-E86C4A399CF7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5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DFB1-683A-4728-B977-B579C33B6D51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7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8F6A-C234-405A-B89D-427E60759F81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F086-F71C-4050-A6DE-12AD7C04896E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4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136CB-6BCD-4CF2-B386-E2635CFD7F34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0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0F94-96B6-40EC-9A85-6DFA549A659A}" type="datetime1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8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EF65-07F4-4C9D-9692-C649B3F29ABD}" type="datetime1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2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45F5-1B7E-4394-96D8-33015FE0E2D3}" type="datetime1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9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63A1-1A66-42A4-B9F2-05F58B5085B1}" type="datetime1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1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7594-B481-46E8-AA48-B1796EB64223}" type="datetime1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8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4982-8391-47FB-93BB-1AB9233FC543}" type="datetime1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8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8707B-0612-499A-847F-F21A5DF30614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416C09-8A05-4D5B-98EE-7BF7C2B6987D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17276"/>
            <a:ext cx="105156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1089" y="365125"/>
            <a:ext cx="9133368" cy="1325563"/>
          </a:xfrm>
          <a:prstGeom prst="rect">
            <a:avLst/>
          </a:prstGeom>
          <a:solidFill>
            <a:srgbClr val="1A1A1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79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282D-7C74-434D-9A69-77202896E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767" y="1052191"/>
            <a:ext cx="10451805" cy="257070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Research Design and Analysis: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5"/>
                </a:solidFill>
              </a:rPr>
              <a:t>Mixing Continuous and Categorical Predictors</a:t>
            </a:r>
            <a:br>
              <a:rPr lang="en-US" sz="4000" dirty="0">
                <a:solidFill>
                  <a:schemeClr val="accent5"/>
                </a:solidFill>
              </a:rPr>
            </a:br>
            <a:r>
              <a:rPr lang="en-US" sz="4000" dirty="0">
                <a:solidFill>
                  <a:schemeClr val="accent5"/>
                </a:solidFill>
              </a:rPr>
              <a:t>(AN</a:t>
            </a:r>
            <a:r>
              <a:rPr lang="en-US" sz="4000" u="sng" dirty="0">
                <a:solidFill>
                  <a:schemeClr val="accent5"/>
                </a:solidFill>
              </a:rPr>
              <a:t>C</a:t>
            </a:r>
            <a:r>
              <a:rPr lang="en-US" sz="4000" dirty="0">
                <a:solidFill>
                  <a:schemeClr val="accent5"/>
                </a:solidFill>
              </a:rPr>
              <a:t>OVA).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01856-2F7D-4FD9-8D02-3AA3966F6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6353"/>
            <a:ext cx="9144000" cy="2361835"/>
          </a:xfrm>
        </p:spPr>
        <p:txBody>
          <a:bodyPr>
            <a:normAutofit/>
          </a:bodyPr>
          <a:lstStyle/>
          <a:p>
            <a:r>
              <a:rPr lang="en-US" b="1" dirty="0"/>
              <a:t>Keith Lohse, PhD, </a:t>
            </a:r>
            <a:r>
              <a:rPr lang="en-US" b="1" dirty="0" err="1"/>
              <a:t>PStat</a:t>
            </a:r>
            <a:endParaRPr lang="en-US" b="1" dirty="0"/>
          </a:p>
          <a:p>
            <a:r>
              <a:rPr lang="en-US" dirty="0"/>
              <a:t>Department of Health and Kinesiology</a:t>
            </a:r>
          </a:p>
          <a:p>
            <a:r>
              <a:rPr lang="en-US" dirty="0"/>
              <a:t>Department of Physical Therapy and Athletic Training</a:t>
            </a:r>
          </a:p>
          <a:p>
            <a:r>
              <a:rPr lang="en-US" dirty="0"/>
              <a:t>University of Utah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898633-B5D9-4F00-9E50-4AC2837B22F5}"/>
              </a:ext>
            </a:extLst>
          </p:cNvPr>
          <p:cNvCxnSpPr>
            <a:cxnSpLocks/>
          </p:cNvCxnSpPr>
          <p:nvPr/>
        </p:nvCxnSpPr>
        <p:spPr>
          <a:xfrm>
            <a:off x="903767" y="3646654"/>
            <a:ext cx="1045180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5CD2907-61C6-46E7-A58D-F9C720E71B53}"/>
              </a:ext>
            </a:extLst>
          </p:cNvPr>
          <p:cNvSpPr txBox="1"/>
          <p:nvPr/>
        </p:nvSpPr>
        <p:spPr>
          <a:xfrm>
            <a:off x="903767" y="6075144"/>
            <a:ext cx="804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e: </a:t>
            </a:r>
            <a:r>
              <a:rPr lang="en-US" sz="1800" dirty="0">
                <a:solidFill>
                  <a:schemeClr val="accent3"/>
                </a:solidFill>
              </a:rPr>
              <a:t>rehabinformatics@gmail.com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1AFC67-476F-4BA7-AC95-C389167C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FA87-41CE-48BB-9E1E-AF7D0DEB588C}" type="datetime1">
              <a:rPr lang="en-US" smtClean="0"/>
              <a:t>3/10/2021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A4C7C-231D-41E8-9575-81E9D647B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2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Teaching Intervention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24A669-DA61-4F0E-AD51-7ACA84C7355B}"/>
                  </a:ext>
                </a:extLst>
              </p:cNvPr>
              <p:cNvSpPr txBox="1"/>
              <p:nvPr/>
            </p:nvSpPr>
            <p:spPr>
              <a:xfrm>
                <a:off x="944193" y="2386415"/>
                <a:ext cx="33063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𝐶𝑢𝑟𝑟𝑖𝑐𝑢𝑙𝑢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24A669-DA61-4F0E-AD51-7ACA84C73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93" y="2386415"/>
                <a:ext cx="3306354" cy="276999"/>
              </a:xfrm>
              <a:prstGeom prst="rect">
                <a:avLst/>
              </a:prstGeom>
              <a:blipFill>
                <a:blip r:embed="rId3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BFEE3B-8BB7-40E1-86E7-C437CA101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AEEC-EEBF-4091-85B0-70652CE7DBF5}" type="datetime1">
              <a:rPr lang="en-US" smtClean="0"/>
              <a:t>3/10/2021</a:t>
            </a:fld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70BF978E-11AC-49D5-9B78-FE0D4C42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C94CC6-A90E-4F08-B7EA-F31BB1A4997E}"/>
              </a:ext>
            </a:extLst>
          </p:cNvPr>
          <p:cNvSpPr txBox="1"/>
          <p:nvPr/>
        </p:nvSpPr>
        <p:spPr>
          <a:xfrm>
            <a:off x="838200" y="1881984"/>
            <a:ext cx="2291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Factorial ANOVA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A667CE1-A528-45DC-AE00-47E69122643D}"/>
                  </a:ext>
                </a:extLst>
              </p:cNvPr>
              <p:cNvSpPr txBox="1"/>
              <p:nvPr/>
            </p:nvSpPr>
            <p:spPr>
              <a:xfrm>
                <a:off x="944193" y="5298410"/>
                <a:ext cx="2180790" cy="766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𝑒𝑓𝑓𝑒𝑐𝑡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𝑒𝑟𝑟𝑜𝑟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A667CE1-A528-45DC-AE00-47E691226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93" y="5298410"/>
                <a:ext cx="2180790" cy="7668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39">
            <a:extLst>
              <a:ext uri="{FF2B5EF4-FFF2-40B4-BE49-F238E27FC236}">
                <a16:creationId xmlns:a16="http://schemas.microsoft.com/office/drawing/2014/main" id="{6AEE6FBA-AD95-44DA-9853-C0F7F28DC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060401"/>
              </p:ext>
            </p:extLst>
          </p:nvPr>
        </p:nvGraphicFramePr>
        <p:xfrm>
          <a:off x="838200" y="3064937"/>
          <a:ext cx="470535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39190">
                  <a:extLst>
                    <a:ext uri="{9D8B030D-6E8A-4147-A177-3AD203B41FA5}">
                      <a16:colId xmlns:a16="http://schemas.microsoft.com/office/drawing/2014/main" val="88576212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4280793634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32987798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879098895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137442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54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594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Curriculum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/>
                        <a:t>20.2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20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Residuals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17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1218.0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71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642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Teaching Intervention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24A669-DA61-4F0E-AD51-7ACA84C7355B}"/>
                  </a:ext>
                </a:extLst>
              </p:cNvPr>
              <p:cNvSpPr txBox="1"/>
              <p:nvPr/>
            </p:nvSpPr>
            <p:spPr>
              <a:xfrm>
                <a:off x="944193" y="2466096"/>
                <a:ext cx="33063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𝐶𝑢𝑟𝑟𝑖𝑐𝑢𝑙𝑢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24A669-DA61-4F0E-AD51-7ACA84C73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93" y="2466096"/>
                <a:ext cx="3306354" cy="276999"/>
              </a:xfrm>
              <a:prstGeom prst="rect">
                <a:avLst/>
              </a:prstGeom>
              <a:blipFill>
                <a:blip r:embed="rId3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BFEE3B-8BB7-40E1-86E7-C437CA101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AEEC-EEBF-4091-85B0-70652CE7DBF5}" type="datetime1">
              <a:rPr lang="en-US" smtClean="0"/>
              <a:t>3/10/2021</a:t>
            </a:fld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70BF978E-11AC-49D5-9B78-FE0D4C42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C94CC6-A90E-4F08-B7EA-F31BB1A4997E}"/>
              </a:ext>
            </a:extLst>
          </p:cNvPr>
          <p:cNvSpPr txBox="1"/>
          <p:nvPr/>
        </p:nvSpPr>
        <p:spPr>
          <a:xfrm>
            <a:off x="838200" y="1930022"/>
            <a:ext cx="2291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Factorial ANOVA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6F7CDC-E4D5-4EDB-A39C-FA78CEDFF215}"/>
              </a:ext>
            </a:extLst>
          </p:cNvPr>
          <p:cNvSpPr txBox="1"/>
          <p:nvPr/>
        </p:nvSpPr>
        <p:spPr>
          <a:xfrm>
            <a:off x="6257925" y="1930023"/>
            <a:ext cx="1289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AN</a:t>
            </a:r>
            <a:r>
              <a:rPr lang="en-US" sz="2400" b="1" u="sng" dirty="0">
                <a:solidFill>
                  <a:schemeClr val="accent3"/>
                </a:solidFill>
              </a:rPr>
              <a:t>C</a:t>
            </a:r>
            <a:r>
              <a:rPr lang="en-US" sz="2400" b="1" dirty="0">
                <a:solidFill>
                  <a:schemeClr val="accent3"/>
                </a:solidFill>
              </a:rPr>
              <a:t>OVA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A667CE1-A528-45DC-AE00-47E69122643D}"/>
                  </a:ext>
                </a:extLst>
              </p:cNvPr>
              <p:cNvSpPr txBox="1"/>
              <p:nvPr/>
            </p:nvSpPr>
            <p:spPr>
              <a:xfrm>
                <a:off x="944193" y="5298410"/>
                <a:ext cx="2180790" cy="766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𝑒𝑓𝑓𝑒𝑐𝑡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𝑒𝑟𝑟𝑜𝑟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A667CE1-A528-45DC-AE00-47E691226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93" y="5298410"/>
                <a:ext cx="2180790" cy="7668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7DF042DA-B750-4515-BCC9-5174B4A7E4E0}"/>
              </a:ext>
            </a:extLst>
          </p:cNvPr>
          <p:cNvSpPr txBox="1"/>
          <p:nvPr/>
        </p:nvSpPr>
        <p:spPr>
          <a:xfrm>
            <a:off x="8149590" y="5465058"/>
            <a:ext cx="3363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By accounting for baseline differences, </a:t>
            </a:r>
            <a:r>
              <a:rPr lang="en-US" dirty="0" err="1">
                <a:solidFill>
                  <a:schemeClr val="accent3"/>
                </a:solidFill>
              </a:rPr>
              <a:t>MS</a:t>
            </a:r>
            <a:r>
              <a:rPr lang="en-US" baseline="-25000" dirty="0" err="1">
                <a:solidFill>
                  <a:schemeClr val="accent3"/>
                </a:solidFill>
              </a:rPr>
              <a:t>error</a:t>
            </a:r>
            <a:r>
              <a:rPr lang="en-US" dirty="0">
                <a:solidFill>
                  <a:schemeClr val="accent3"/>
                </a:solidFill>
              </a:rPr>
              <a:t> gets smaller, and F</a:t>
            </a:r>
            <a:r>
              <a:rPr lang="en-US" baseline="-25000" dirty="0">
                <a:solidFill>
                  <a:schemeClr val="accent3"/>
                </a:solidFill>
              </a:rPr>
              <a:t>obs</a:t>
            </a:r>
            <a:r>
              <a:rPr lang="en-US" dirty="0">
                <a:solidFill>
                  <a:schemeClr val="accent3"/>
                </a:solidFill>
              </a:rPr>
              <a:t> will be larger, all else being equal.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B72F226-9980-42E1-A7C8-AEBF81588F42}"/>
                  </a:ext>
                </a:extLst>
              </p:cNvPr>
              <p:cNvSpPr txBox="1"/>
              <p:nvPr/>
            </p:nvSpPr>
            <p:spPr>
              <a:xfrm>
                <a:off x="6158865" y="5750318"/>
                <a:ext cx="1637179" cy="5750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𝑒𝑓𝑓𝑒𝑐𝑡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𝑒𝑟𝑟𝑜𝑟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B72F226-9980-42E1-A7C8-AEBF81588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865" y="5750318"/>
                <a:ext cx="1637179" cy="5750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9">
            <a:extLst>
              <a:ext uri="{FF2B5EF4-FFF2-40B4-BE49-F238E27FC236}">
                <a16:creationId xmlns:a16="http://schemas.microsoft.com/office/drawing/2014/main" id="{557FAE20-2FC1-40CA-A233-41B5B8C7A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620332"/>
              </p:ext>
            </p:extLst>
          </p:nvPr>
        </p:nvGraphicFramePr>
        <p:xfrm>
          <a:off x="838200" y="3064937"/>
          <a:ext cx="470535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39190">
                  <a:extLst>
                    <a:ext uri="{9D8B030D-6E8A-4147-A177-3AD203B41FA5}">
                      <a16:colId xmlns:a16="http://schemas.microsoft.com/office/drawing/2014/main" val="88576212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4280793634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32987798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879098895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137442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54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594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Curriculum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/>
                        <a:t>20.2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20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Residuals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17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1218.0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714406"/>
                  </a:ext>
                </a:extLst>
              </a:tr>
            </a:tbl>
          </a:graphicData>
        </a:graphic>
      </p:graphicFrame>
      <p:graphicFrame>
        <p:nvGraphicFramePr>
          <p:cNvPr id="13" name="Table 39">
            <a:extLst>
              <a:ext uri="{FF2B5EF4-FFF2-40B4-BE49-F238E27FC236}">
                <a16:creationId xmlns:a16="http://schemas.microsoft.com/office/drawing/2014/main" id="{EBC3552F-8031-4820-9704-3AA88DBD0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998981"/>
              </p:ext>
            </p:extLst>
          </p:nvPr>
        </p:nvGraphicFramePr>
        <p:xfrm>
          <a:off x="6257925" y="3064937"/>
          <a:ext cx="470535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39190">
                  <a:extLst>
                    <a:ext uri="{9D8B030D-6E8A-4147-A177-3AD203B41FA5}">
                      <a16:colId xmlns:a16="http://schemas.microsoft.com/office/drawing/2014/main" val="88576212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4280793634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32987798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879098895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137442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54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392.21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594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Curriculum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/>
                        <a:t>36.10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20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329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Residuals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17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1218.0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7144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208D62-BFE7-480E-97CA-F23F6C8C92FC}"/>
                  </a:ext>
                </a:extLst>
              </p:cNvPr>
              <p:cNvSpPr txBox="1"/>
              <p:nvPr/>
            </p:nvSpPr>
            <p:spPr>
              <a:xfrm>
                <a:off x="6257925" y="2466096"/>
                <a:ext cx="45809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𝐵𝑎𝑠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𝐶𝑢𝑟𝑟𝑖𝑐𝑢𝑙𝑢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208D62-BFE7-480E-97CA-F23F6C8C9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925" y="2466096"/>
                <a:ext cx="4580934" cy="276999"/>
              </a:xfrm>
              <a:prstGeom prst="rect">
                <a:avLst/>
              </a:prstGeom>
              <a:blipFill>
                <a:blip r:embed="rId6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27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3220" y="440100"/>
            <a:ext cx="5943600" cy="1143000"/>
          </a:xfrm>
        </p:spPr>
        <p:txBody>
          <a:bodyPr>
            <a:normAutofit/>
          </a:bodyPr>
          <a:lstStyle/>
          <a:p>
            <a:r>
              <a:rPr lang="en-CA" dirty="0"/>
              <a:t>Why is AN</a:t>
            </a:r>
            <a:r>
              <a:rPr lang="en-CA" u="sng" dirty="0"/>
              <a:t>C</a:t>
            </a:r>
            <a:r>
              <a:rPr lang="en-CA" dirty="0"/>
              <a:t>OVA useful?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8200" y="1595657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Removing variability from our error term:</a:t>
            </a:r>
          </a:p>
          <a:p>
            <a:r>
              <a:rPr lang="en-CA" sz="2000" dirty="0"/>
              <a:t>In an AN</a:t>
            </a:r>
            <a:r>
              <a:rPr lang="en-CA" sz="2000" u="sng" dirty="0"/>
              <a:t>C</a:t>
            </a:r>
            <a:r>
              <a:rPr lang="en-CA" sz="2000" dirty="0"/>
              <a:t>OVA, we are interested in the same thing as an ANOVA; the effect of an IV with multiple levels. The problem is that increased variability within our groups might be “masking” the effect of the IV.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176120" y="2997060"/>
            <a:ext cx="4177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When our assumptions are met, we can remove variance that is shared with between the DV and the Covariate.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76120" y="4149081"/>
            <a:ext cx="4177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By reducing the size of </a:t>
            </a:r>
            <a:r>
              <a:rPr lang="en-CA" dirty="0" err="1"/>
              <a:t>SSerror</a:t>
            </a:r>
            <a:r>
              <a:rPr lang="en-CA" dirty="0"/>
              <a:t> relative to </a:t>
            </a:r>
            <a:r>
              <a:rPr lang="en-CA" dirty="0" err="1"/>
              <a:t>SSeffect</a:t>
            </a:r>
            <a:r>
              <a:rPr lang="en-CA" dirty="0"/>
              <a:t>, we have a more powerful statistical comparison. </a:t>
            </a:r>
          </a:p>
          <a:p>
            <a:endParaRPr lang="en-CA" dirty="0"/>
          </a:p>
          <a:p>
            <a:r>
              <a:rPr lang="en-CA" b="1" dirty="0"/>
              <a:t>But only when the assumptions are met! </a:t>
            </a:r>
            <a:r>
              <a:rPr lang="en-CA" dirty="0"/>
              <a:t>Randomly throwing in covariates or adding covariates associated with the IV can actually reduce power.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C397D-4E8E-4184-842C-D347E289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0561-9B73-4FB4-8785-1964D2BA24DE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0B4F-2E62-4B43-8744-93E6C393A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12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964E438-DC85-46CD-9D26-8B1E97C81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355" y="3321789"/>
            <a:ext cx="4572000" cy="2405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ANCOVA Consideration #1.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ANCOVA can be a useful technique for improving the statistical power of an ANOVA.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24192" y="2996952"/>
            <a:ext cx="273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Improves statistical power.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52185" y="5085184"/>
            <a:ext cx="2915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Can lower statistical power and may spuriously alter the effect of the IV (depending on IV-DV-Covariate relationships).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F19D1-ADEC-4911-BB76-F7086A34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537C-B92D-4BBB-842D-6BA61245AE25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53A47A-088E-4B2A-96A6-9F0AE61E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F02A60-B661-4CC6-87C6-2E56A320A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2945590"/>
            <a:ext cx="6400800" cy="372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ANCOVA Consideration #1.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Independence of the covariate and the categorical factor can be violated by a number of reasons, but a common one is baseline differences.</a:t>
            </a:r>
          </a:p>
          <a:p>
            <a:pPr lvl="1"/>
            <a:r>
              <a:rPr lang="en-CA" dirty="0"/>
              <a:t>E.g., what if my experimental curriculum group already had higher scores?</a:t>
            </a:r>
          </a:p>
          <a:p>
            <a:pPr lvl="1"/>
            <a:endParaRPr lang="en-CA" dirty="0"/>
          </a:p>
          <a:p>
            <a:r>
              <a:rPr lang="en-CA" dirty="0"/>
              <a:t>Many people will thus use ANCOVA to “correct for” baseline imbalances between the two groups. </a:t>
            </a:r>
          </a:p>
          <a:p>
            <a:pPr lvl="1"/>
            <a:r>
              <a:rPr lang="en-US" dirty="0"/>
              <a:t>This works statistically (e.g., multivariable regression with Type III SS), but it is not as simple as that. </a:t>
            </a:r>
          </a:p>
          <a:p>
            <a:pPr lvl="1"/>
            <a:endParaRPr lang="en-US" dirty="0"/>
          </a:p>
          <a:p>
            <a:r>
              <a:rPr lang="en-US" dirty="0"/>
              <a:t>I won’t delve into the full complexity of the issue here (see Lord’s paradox), but here are some things to keep in mind: </a:t>
            </a:r>
          </a:p>
          <a:p>
            <a:pPr lvl="1"/>
            <a:r>
              <a:rPr lang="en-US" dirty="0"/>
              <a:t>You </a:t>
            </a:r>
            <a:r>
              <a:rPr lang="en-US" b="1" dirty="0">
                <a:solidFill>
                  <a:schemeClr val="accent3"/>
                </a:solidFill>
              </a:rPr>
              <a:t>can</a:t>
            </a:r>
            <a:r>
              <a:rPr lang="en-US" dirty="0"/>
              <a:t> run an ANCOVA when groups differ at baseline and get unbiased estimates of treatment effects.</a:t>
            </a:r>
          </a:p>
          <a:p>
            <a:pPr lvl="1"/>
            <a:r>
              <a:rPr lang="en-US" dirty="0"/>
              <a:t>ANCOVA will </a:t>
            </a:r>
            <a:r>
              <a:rPr lang="en-US" b="1" dirty="0">
                <a:solidFill>
                  <a:schemeClr val="accent3"/>
                </a:solidFill>
              </a:rPr>
              <a:t>generally be preferable </a:t>
            </a:r>
            <a:r>
              <a:rPr lang="en-US" dirty="0"/>
              <a:t>to other methods of adjusting for baseline (e.g., change scores or percent change).</a:t>
            </a:r>
          </a:p>
          <a:p>
            <a:pPr lvl="1"/>
            <a:r>
              <a:rPr lang="en-US" dirty="0"/>
              <a:t>However, </a:t>
            </a:r>
            <a:r>
              <a:rPr lang="en-US" b="1" dirty="0">
                <a:solidFill>
                  <a:schemeClr val="accent5"/>
                </a:solidFill>
              </a:rPr>
              <a:t>do not </a:t>
            </a:r>
            <a:r>
              <a:rPr lang="en-US" dirty="0"/>
              <a:t>select covariates based on statistically significant baseline differences.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F19D1-ADEC-4911-BB76-F7086A34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537C-B92D-4BBB-842D-6BA61245AE25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53A47A-088E-4B2A-96A6-9F0AE61E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DDCD-3834-46B9-89CB-DFD27B1FE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</a:t>
            </a:r>
            <a:r>
              <a:rPr lang="en-US" u="sng" dirty="0"/>
              <a:t>C</a:t>
            </a:r>
            <a:r>
              <a:rPr lang="en-US" dirty="0"/>
              <a:t>OVA consideration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BA446-3FD6-4053-9F44-FA1652340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important to recognize that AN</a:t>
            </a:r>
            <a:r>
              <a:rPr lang="en-US" u="sng" dirty="0"/>
              <a:t>C</a:t>
            </a:r>
            <a:r>
              <a:rPr lang="en-US" dirty="0"/>
              <a:t>OVA is just a special case of the GLM where we are adjusting for a continuous covariate in order to test the effect of our categorical factor. </a:t>
            </a:r>
          </a:p>
          <a:p>
            <a:endParaRPr lang="en-US" dirty="0"/>
          </a:p>
          <a:p>
            <a:r>
              <a:rPr lang="en-US" dirty="0"/>
              <a:t>However, look at the model: </a:t>
            </a:r>
          </a:p>
          <a:p>
            <a:endParaRPr lang="en-US" dirty="0"/>
          </a:p>
          <a:p>
            <a:r>
              <a:rPr lang="en-US" dirty="0"/>
              <a:t>We are assuming that there is </a:t>
            </a:r>
            <a:r>
              <a:rPr lang="en-US" b="1" dirty="0">
                <a:solidFill>
                  <a:schemeClr val="accent3"/>
                </a:solidFill>
              </a:rPr>
              <a:t>no interaction </a:t>
            </a:r>
            <a:r>
              <a:rPr lang="en-US" dirty="0"/>
              <a:t>between these two terms and only main-effects are needed.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10357-EEAE-48DB-A466-27305914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F086-F71C-4050-A6DE-12AD7C04896E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75B25-E364-4F43-8619-CC8408BF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B8FDD7-A48D-45C9-935A-6B675FF36445}"/>
                  </a:ext>
                </a:extLst>
              </p:cNvPr>
              <p:cNvSpPr txBox="1"/>
              <p:nvPr/>
            </p:nvSpPr>
            <p:spPr>
              <a:xfrm>
                <a:off x="5380498" y="3631962"/>
                <a:ext cx="59733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𝐵𝑎𝑠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𝐶𝑢𝑟𝑟𝑖𝑐𝑢𝑙𝑢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B8FDD7-A48D-45C9-935A-6B675FF36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498" y="3631962"/>
                <a:ext cx="5973302" cy="369332"/>
              </a:xfrm>
              <a:prstGeom prst="rect">
                <a:avLst/>
              </a:prstGeom>
              <a:blipFill>
                <a:blip r:embed="rId2"/>
                <a:stretch>
                  <a:fillRect l="-816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381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DDCD-3834-46B9-89CB-DFD27B1FE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</a:t>
            </a:r>
            <a:r>
              <a:rPr lang="en-US" u="sng" dirty="0"/>
              <a:t>C</a:t>
            </a:r>
            <a:r>
              <a:rPr lang="en-US" dirty="0"/>
              <a:t>OVA consideration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BA446-3FD6-4053-9F44-FA1652340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825625"/>
            <a:ext cx="5589270" cy="4351338"/>
          </a:xfrm>
        </p:spPr>
        <p:txBody>
          <a:bodyPr>
            <a:normAutofit/>
          </a:bodyPr>
          <a:lstStyle/>
          <a:p>
            <a:r>
              <a:rPr lang="en-US" dirty="0"/>
              <a:t>This assumption is referred to as </a:t>
            </a:r>
            <a:r>
              <a:rPr lang="en-US" b="1" dirty="0">
                <a:solidFill>
                  <a:schemeClr val="accent3"/>
                </a:solidFill>
              </a:rPr>
              <a:t>homogeneity of regression slopes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i.e., effect of covariate is the same at all levels of the factor.</a:t>
            </a:r>
          </a:p>
          <a:p>
            <a:pPr lvl="1"/>
            <a:endParaRPr lang="en-US" dirty="0"/>
          </a:p>
          <a:p>
            <a:r>
              <a:rPr lang="en-US" dirty="0"/>
              <a:t>Different stat programs handle testing this assumption differently, but note it is just adding an interaction to your regression: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10357-EEAE-48DB-A466-27305914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F086-F71C-4050-A6DE-12AD7C04896E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75B25-E364-4F43-8619-CC8408BF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75C66D-9C12-41D3-BC48-0F580166A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931477"/>
            <a:ext cx="5029200" cy="413963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DCBF76-130E-444F-A8D1-452D64F5813F}"/>
                  </a:ext>
                </a:extLst>
              </p:cNvPr>
              <p:cNvSpPr txBox="1"/>
              <p:nvPr/>
            </p:nvSpPr>
            <p:spPr>
              <a:xfrm>
                <a:off x="329834" y="5807631"/>
                <a:ext cx="57699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𝐵𝑥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DCBF76-130E-444F-A8D1-452D64F58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34" y="5807631"/>
                <a:ext cx="5769976" cy="369332"/>
              </a:xfrm>
              <a:prstGeom prst="rect">
                <a:avLst/>
              </a:prstGeom>
              <a:blipFill>
                <a:blip r:embed="rId3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925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DDCD-3834-46B9-89CB-DFD27B1FE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</a:t>
            </a:r>
            <a:r>
              <a:rPr lang="en-US" u="sng" dirty="0"/>
              <a:t>C</a:t>
            </a:r>
            <a:r>
              <a:rPr lang="en-US" dirty="0"/>
              <a:t>OVA consideration #2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10357-EEAE-48DB-A466-27305914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F086-F71C-4050-A6DE-12AD7C04896E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75B25-E364-4F43-8619-CC8408BF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75C66D-9C12-41D3-BC48-0F580166A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22" y="1690688"/>
            <a:ext cx="4572000" cy="376330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DCBF76-130E-444F-A8D1-452D64F5813F}"/>
                  </a:ext>
                </a:extLst>
              </p:cNvPr>
              <p:cNvSpPr txBox="1"/>
              <p:nvPr/>
            </p:nvSpPr>
            <p:spPr>
              <a:xfrm>
                <a:off x="326024" y="5720505"/>
                <a:ext cx="57699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𝐵𝑥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DCBF76-130E-444F-A8D1-452D64F58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24" y="5720505"/>
                <a:ext cx="5769976" cy="369332"/>
              </a:xfrm>
              <a:prstGeom prst="rect">
                <a:avLst/>
              </a:prstGeom>
              <a:blipFill>
                <a:blip r:embed="rId3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39">
            <a:extLst>
              <a:ext uri="{FF2B5EF4-FFF2-40B4-BE49-F238E27FC236}">
                <a16:creationId xmlns:a16="http://schemas.microsoft.com/office/drawing/2014/main" id="{AAA12CBD-D12B-4455-AA58-0EE80405F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763507"/>
              </p:ext>
            </p:extLst>
          </p:nvPr>
        </p:nvGraphicFramePr>
        <p:xfrm>
          <a:off x="6257924" y="2316480"/>
          <a:ext cx="5005253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1798">
                  <a:extLst>
                    <a:ext uri="{9D8B030D-6E8A-4147-A177-3AD203B41FA5}">
                      <a16:colId xmlns:a16="http://schemas.microsoft.com/office/drawing/2014/main" val="88576212"/>
                    </a:ext>
                  </a:extLst>
                </a:gridCol>
                <a:gridCol w="1135016">
                  <a:extLst>
                    <a:ext uri="{9D8B030D-6E8A-4147-A177-3AD203B41FA5}">
                      <a16:colId xmlns:a16="http://schemas.microsoft.com/office/drawing/2014/main" val="4280793634"/>
                    </a:ext>
                  </a:extLst>
                </a:gridCol>
                <a:gridCol w="808893">
                  <a:extLst>
                    <a:ext uri="{9D8B030D-6E8A-4147-A177-3AD203B41FA5}">
                      <a16:colId xmlns:a16="http://schemas.microsoft.com/office/drawing/2014/main" val="3298779800"/>
                    </a:ext>
                  </a:extLst>
                </a:gridCol>
                <a:gridCol w="961292">
                  <a:extLst>
                    <a:ext uri="{9D8B030D-6E8A-4147-A177-3AD203B41FA5}">
                      <a16:colId xmlns:a16="http://schemas.microsoft.com/office/drawing/2014/main" val="2879098895"/>
                    </a:ext>
                  </a:extLst>
                </a:gridCol>
                <a:gridCol w="888254">
                  <a:extLst>
                    <a:ext uri="{9D8B030D-6E8A-4147-A177-3AD203B41FA5}">
                      <a16:colId xmlns:a16="http://schemas.microsoft.com/office/drawing/2014/main" val="137442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54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107.38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594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dirty="0"/>
                        <a:t>&lt;0.001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20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Curriculum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329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u="sng" dirty="0"/>
                        <a:t>B x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/>
                        <a:t>-0.19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/>
                        <a:t>0.460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/>
                        <a:t>-0.41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/>
                        <a:t>0.6822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1737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5AB20E0-65B3-4E92-9B30-7E15DBF13E02}"/>
              </a:ext>
            </a:extLst>
          </p:cNvPr>
          <p:cNvSpPr txBox="1"/>
          <p:nvPr/>
        </p:nvSpPr>
        <p:spPr>
          <a:xfrm>
            <a:off x="6257925" y="4428202"/>
            <a:ext cx="5005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continuous predictors are mean centered and categorical predictors are contrast coded.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EC6A80-7BBE-4737-A7E5-1AAFD826B143}"/>
              </a:ext>
            </a:extLst>
          </p:cNvPr>
          <p:cNvSpPr txBox="1"/>
          <p:nvPr/>
        </p:nvSpPr>
        <p:spPr>
          <a:xfrm>
            <a:off x="6257924" y="18183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Homogeneity of regression slopes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78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D6F8-5078-44B6-9289-8F3D9A59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</a:t>
            </a:r>
            <a:r>
              <a:rPr lang="en-US" u="sng" dirty="0"/>
              <a:t>C</a:t>
            </a:r>
            <a:r>
              <a:rPr lang="en-US" dirty="0"/>
              <a:t>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D38F4-33B3-4E76-88B6-F221708F5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06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ANCOVA is a really efficient method of analysis for parallel group trials where participants are randomized to different conditions and you need to control for baseline variables.</a:t>
            </a:r>
          </a:p>
          <a:p>
            <a:endParaRPr lang="en-US" dirty="0"/>
          </a:p>
          <a:p>
            <a:r>
              <a:rPr lang="en-US" dirty="0"/>
              <a:t>It can also be used in non-randomized/cohort studies where participants are not randomly assigned to groups.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7FF2C-5A49-4FF3-8319-A9F7AD60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F086-F71C-4050-A6DE-12AD7C04896E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B0445-2944-41B7-8AFD-E4D3AF6E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CF59AD-C7AB-43E4-B278-DE98755EF510}"/>
                  </a:ext>
                </a:extLst>
              </p:cNvPr>
              <p:cNvSpPr txBox="1"/>
              <p:nvPr/>
            </p:nvSpPr>
            <p:spPr>
              <a:xfrm>
                <a:off x="2472324" y="4502625"/>
                <a:ext cx="750987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𝐵𝑥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CF59AD-C7AB-43E4-B278-DE98755EF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324" y="4502625"/>
                <a:ext cx="7509876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DFD53CF-C233-4190-890F-5CCACEBEE537}"/>
              </a:ext>
            </a:extLst>
          </p:cNvPr>
          <p:cNvSpPr txBox="1"/>
          <p:nvPr/>
        </p:nvSpPr>
        <p:spPr>
          <a:xfrm>
            <a:off x="2754630" y="5783580"/>
            <a:ext cx="219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Continuous Covariate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184000-0D81-45EE-A6AE-D8208F2D10F3}"/>
              </a:ext>
            </a:extLst>
          </p:cNvPr>
          <p:cNvCxnSpPr>
            <a:stCxn id="7" idx="0"/>
          </p:cNvCxnSpPr>
          <p:nvPr/>
        </p:nvCxnSpPr>
        <p:spPr>
          <a:xfrm flipV="1">
            <a:off x="3852880" y="5056624"/>
            <a:ext cx="684830" cy="72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F83D5E9-C792-4204-B7E1-CD8FBF211DCC}"/>
              </a:ext>
            </a:extLst>
          </p:cNvPr>
          <p:cNvSpPr txBox="1"/>
          <p:nvPr/>
        </p:nvSpPr>
        <p:spPr>
          <a:xfrm>
            <a:off x="5307330" y="5438894"/>
            <a:ext cx="1865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Categorical Factor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57CA81-3A3B-4E98-BB1F-7E055FB14E1A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H="1" flipV="1">
            <a:off x="6227262" y="4995068"/>
            <a:ext cx="12888" cy="44382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EDC5CAE-4054-447E-BBC6-D1E4C72094D7}"/>
              </a:ext>
            </a:extLst>
          </p:cNvPr>
          <p:cNvSpPr txBox="1"/>
          <p:nvPr/>
        </p:nvSpPr>
        <p:spPr>
          <a:xfrm>
            <a:off x="6971039" y="5968246"/>
            <a:ext cx="4085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for homogeneity of regression slopes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E4C6F0-9399-47F6-B025-C7A6BC06F5F8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8229600" y="5167411"/>
            <a:ext cx="784306" cy="80083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90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What makes participants different?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In an experiment, the critical manipulation is our IV.</a:t>
            </a:r>
          </a:p>
          <a:p>
            <a:pPr lvl="1"/>
            <a:r>
              <a:rPr lang="en-CA" dirty="0"/>
              <a:t>Ideally, that is the only real difference, on average, between our groups (assuming random assignment and large samples).</a:t>
            </a:r>
          </a:p>
          <a:p>
            <a:endParaRPr lang="en-CA" dirty="0"/>
          </a:p>
          <a:p>
            <a:r>
              <a:rPr lang="en-CA" dirty="0"/>
              <a:t>We are interested in measuring the DV to understand the effect of the IV.</a:t>
            </a:r>
          </a:p>
          <a:p>
            <a:pPr lvl="1"/>
            <a:r>
              <a:rPr lang="en-CA" dirty="0"/>
              <a:t>But there is a lot of variability with the DV.</a:t>
            </a:r>
          </a:p>
          <a:p>
            <a:pPr lvl="1"/>
            <a:r>
              <a:rPr lang="en-CA" dirty="0"/>
              <a:t>Due to random samples, individual differences, experimenter error, etc.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56CF3-EDAD-47EF-B307-36EABAB5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9703-3F73-4A6E-B2BE-804AC98D7516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B7A7D-76BA-4DAE-82A3-ECF40F8FE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3524-88A5-4DE3-8AB2-1BB3927C9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Hypothetical Teaching Intervention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310A-06F9-4504-85B9-F13F50A2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F086-F71C-4050-A6DE-12AD7C04896E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8FAD62-45DB-4210-86B8-E3DEF0C7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58B7CA-5C40-483F-89A2-6CDF0C640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050" y="2194719"/>
            <a:ext cx="4581088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1B3A2B-2B5C-4CFB-B265-64BAC620D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862" y="2194719"/>
            <a:ext cx="47910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3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3524-88A5-4DE3-8AB2-1BB3927C9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Hypothetical Teaching Intervention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310A-06F9-4504-85B9-F13F50A2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F086-F71C-4050-A6DE-12AD7C04896E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8FAD62-45DB-4210-86B8-E3DEF0C7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58B7CA-5C40-483F-89A2-6CDF0C640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412" y="4018288"/>
            <a:ext cx="2834640" cy="226321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1B3A2B-2B5C-4CFB-B265-64BAC620D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412" y="1772478"/>
            <a:ext cx="2834640" cy="216401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5A91D0-CB7C-4739-A401-1308A3E1A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2517" y="1760306"/>
            <a:ext cx="5486400" cy="451596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E5B782-5BC5-4890-82A5-58F736A4F5C2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411052" y="2854488"/>
            <a:ext cx="1001465" cy="1163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19383B-E74B-4C19-ABB8-6D35B2309840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4411052" y="4018288"/>
            <a:ext cx="1001465" cy="11316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105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What makes participants different?</a:t>
            </a:r>
          </a:p>
        </p:txBody>
      </p:sp>
      <p:grpSp>
        <p:nvGrpSpPr>
          <p:cNvPr id="11" name="Group 23"/>
          <p:cNvGrpSpPr/>
          <p:nvPr/>
        </p:nvGrpSpPr>
        <p:grpSpPr>
          <a:xfrm>
            <a:off x="944193" y="3093971"/>
            <a:ext cx="3386673" cy="1828800"/>
            <a:chOff x="2189232" y="2878667"/>
            <a:chExt cx="3386673" cy="1828800"/>
          </a:xfrm>
        </p:grpSpPr>
        <p:sp>
          <p:nvSpPr>
            <p:cNvPr id="12" name="Left Brace 11"/>
            <p:cNvSpPr/>
            <p:nvPr/>
          </p:nvSpPr>
          <p:spPr>
            <a:xfrm>
              <a:off x="2916986" y="2878667"/>
              <a:ext cx="299699" cy="1826381"/>
            </a:xfrm>
            <a:prstGeom prst="leftBrace">
              <a:avLst>
                <a:gd name="adj1" fmla="val 8333"/>
                <a:gd name="adj2" fmla="val 49932"/>
              </a:avLst>
            </a:prstGeom>
            <a:ln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89232" y="3590947"/>
              <a:ext cx="10974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i="1" dirty="0" err="1">
                  <a:latin typeface="Times New Roman"/>
                  <a:cs typeface="Times New Roman"/>
                </a:rPr>
                <a:t>SS</a:t>
              </a:r>
              <a:r>
                <a:rPr lang="en-US" sz="2200" baseline="-25000" dirty="0" err="1">
                  <a:latin typeface="Times New Roman"/>
                  <a:cs typeface="Times New Roman"/>
                </a:rPr>
                <a:t>total</a:t>
              </a:r>
              <a:endParaRPr lang="en-US" sz="2200" i="1" dirty="0">
                <a:latin typeface="Times New Roman"/>
                <a:cs typeface="Times New Roman"/>
              </a:endParaRPr>
            </a:p>
          </p:txBody>
        </p:sp>
        <p:grpSp>
          <p:nvGrpSpPr>
            <p:cNvPr id="14" name="Group 15"/>
            <p:cNvGrpSpPr>
              <a:grpSpLocks noChangeAspect="1"/>
            </p:cNvGrpSpPr>
            <p:nvPr/>
          </p:nvGrpSpPr>
          <p:grpSpPr>
            <a:xfrm>
              <a:off x="3369733" y="2878667"/>
              <a:ext cx="2206172" cy="1828800"/>
              <a:chOff x="1302666" y="1657048"/>
              <a:chExt cx="3400932" cy="2092475"/>
            </a:xfrm>
          </p:grpSpPr>
          <p:sp>
            <p:nvSpPr>
              <p:cNvPr id="19" name="Rectangle 7"/>
              <p:cNvSpPr/>
              <p:nvPr/>
            </p:nvSpPr>
            <p:spPr>
              <a:xfrm>
                <a:off x="1305287" y="1657048"/>
                <a:ext cx="3398311" cy="2092475"/>
              </a:xfrm>
              <a:prstGeom prst="rect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1302666" y="2562818"/>
                <a:ext cx="1833781" cy="295465"/>
              </a:xfrm>
              <a:prstGeom prst="line">
                <a:avLst/>
              </a:prstGeom>
              <a:ln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/>
            <p:cNvCxnSpPr>
              <a:cxnSpLocks/>
            </p:cNvCxnSpPr>
            <p:nvPr/>
          </p:nvCxnSpPr>
          <p:spPr>
            <a:xfrm flipH="1">
              <a:off x="4545542" y="2878671"/>
              <a:ext cx="216962" cy="1045664"/>
            </a:xfrm>
            <a:prstGeom prst="line">
              <a:avLst/>
            </a:prstGeom>
            <a:ln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24A669-DA61-4F0E-AD51-7ACA84C7355B}"/>
                  </a:ext>
                </a:extLst>
              </p:cNvPr>
              <p:cNvSpPr txBox="1"/>
              <p:nvPr/>
            </p:nvSpPr>
            <p:spPr>
              <a:xfrm>
                <a:off x="944193" y="2386415"/>
                <a:ext cx="2803716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𝑒𝑓𝑓𝑒𝑐𝑡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24A669-DA61-4F0E-AD51-7ACA84C73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93" y="2386415"/>
                <a:ext cx="2803716" cy="299249"/>
              </a:xfrm>
              <a:prstGeom prst="rect">
                <a:avLst/>
              </a:prstGeom>
              <a:blipFill>
                <a:blip r:embed="rId3"/>
                <a:stretch>
                  <a:fillRect l="-1522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BFEE3B-8BB7-40E1-86E7-C437CA101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AEEC-EEBF-4091-85B0-70652CE7DBF5}" type="datetime1">
              <a:rPr lang="en-US" smtClean="0"/>
              <a:t>3/10/2021</a:t>
            </a:fld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70BF978E-11AC-49D5-9B78-FE0D4C42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821852A-7D2B-4B7C-A288-12CD2DAD82BE}"/>
                  </a:ext>
                </a:extLst>
              </p:cNvPr>
              <p:cNvSpPr txBox="1"/>
              <p:nvPr/>
            </p:nvSpPr>
            <p:spPr>
              <a:xfrm>
                <a:off x="2314136" y="3300664"/>
                <a:ext cx="1054417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𝑒𝑓𝑓𝑒𝑐𝑡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821852A-7D2B-4B7C-A288-12CD2DAD8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136" y="3300664"/>
                <a:ext cx="1054417" cy="391582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B3472B-FCFE-4A3F-9AC0-08AA2847828A}"/>
                  </a:ext>
                </a:extLst>
              </p:cNvPr>
              <p:cNvSpPr txBox="1"/>
              <p:nvPr/>
            </p:nvSpPr>
            <p:spPr>
              <a:xfrm>
                <a:off x="3149774" y="4296084"/>
                <a:ext cx="1054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B3472B-FCFE-4A3F-9AC0-08AA28478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774" y="4296084"/>
                <a:ext cx="105441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3C94CC6-A90E-4F08-B7EA-F31BB1A4997E}"/>
              </a:ext>
            </a:extLst>
          </p:cNvPr>
          <p:cNvSpPr txBox="1"/>
          <p:nvPr/>
        </p:nvSpPr>
        <p:spPr>
          <a:xfrm>
            <a:off x="838200" y="1881984"/>
            <a:ext cx="2291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Factorial ANOVA</a:t>
            </a:r>
          </a:p>
        </p:txBody>
      </p:sp>
    </p:spTree>
    <p:extLst>
      <p:ext uri="{BB962C8B-B14F-4D97-AF65-F5344CB8AC3E}">
        <p14:creationId xmlns:p14="http://schemas.microsoft.com/office/powerpoint/2010/main" val="3239653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What makes participants different?</a:t>
            </a:r>
          </a:p>
        </p:txBody>
      </p:sp>
      <p:grpSp>
        <p:nvGrpSpPr>
          <p:cNvPr id="11" name="Group 23"/>
          <p:cNvGrpSpPr/>
          <p:nvPr/>
        </p:nvGrpSpPr>
        <p:grpSpPr>
          <a:xfrm>
            <a:off x="944193" y="3093971"/>
            <a:ext cx="3386673" cy="1828800"/>
            <a:chOff x="2189232" y="2878667"/>
            <a:chExt cx="3386673" cy="1828800"/>
          </a:xfrm>
        </p:grpSpPr>
        <p:sp>
          <p:nvSpPr>
            <p:cNvPr id="12" name="Left Brace 11"/>
            <p:cNvSpPr/>
            <p:nvPr/>
          </p:nvSpPr>
          <p:spPr>
            <a:xfrm>
              <a:off x="2916986" y="2878667"/>
              <a:ext cx="299699" cy="1826381"/>
            </a:xfrm>
            <a:prstGeom prst="leftBrace">
              <a:avLst>
                <a:gd name="adj1" fmla="val 8333"/>
                <a:gd name="adj2" fmla="val 49932"/>
              </a:avLst>
            </a:prstGeom>
            <a:ln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89232" y="3590947"/>
              <a:ext cx="10974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i="1" dirty="0" err="1">
                  <a:latin typeface="Times New Roman"/>
                  <a:cs typeface="Times New Roman"/>
                </a:rPr>
                <a:t>SS</a:t>
              </a:r>
              <a:r>
                <a:rPr lang="en-US" sz="2200" baseline="-25000" dirty="0" err="1">
                  <a:latin typeface="Times New Roman"/>
                  <a:cs typeface="Times New Roman"/>
                </a:rPr>
                <a:t>total</a:t>
              </a:r>
              <a:endParaRPr lang="en-US" sz="2200" i="1" dirty="0">
                <a:latin typeface="Times New Roman"/>
                <a:cs typeface="Times New Roman"/>
              </a:endParaRPr>
            </a:p>
          </p:txBody>
        </p:sp>
        <p:grpSp>
          <p:nvGrpSpPr>
            <p:cNvPr id="14" name="Group 15"/>
            <p:cNvGrpSpPr>
              <a:grpSpLocks noChangeAspect="1"/>
            </p:cNvGrpSpPr>
            <p:nvPr/>
          </p:nvGrpSpPr>
          <p:grpSpPr>
            <a:xfrm>
              <a:off x="3369733" y="2878667"/>
              <a:ext cx="2206172" cy="1828800"/>
              <a:chOff x="1302666" y="1657048"/>
              <a:chExt cx="3400932" cy="2092475"/>
            </a:xfrm>
          </p:grpSpPr>
          <p:sp>
            <p:nvSpPr>
              <p:cNvPr id="19" name="Rectangle 7"/>
              <p:cNvSpPr/>
              <p:nvPr/>
            </p:nvSpPr>
            <p:spPr>
              <a:xfrm>
                <a:off x="1305287" y="1657048"/>
                <a:ext cx="3398311" cy="2092475"/>
              </a:xfrm>
              <a:prstGeom prst="rect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1302666" y="2562818"/>
                <a:ext cx="1833781" cy="295465"/>
              </a:xfrm>
              <a:prstGeom prst="line">
                <a:avLst/>
              </a:prstGeom>
              <a:ln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/>
            <p:cNvCxnSpPr>
              <a:cxnSpLocks/>
            </p:cNvCxnSpPr>
            <p:nvPr/>
          </p:nvCxnSpPr>
          <p:spPr>
            <a:xfrm flipH="1">
              <a:off x="4545542" y="2878671"/>
              <a:ext cx="216962" cy="1045664"/>
            </a:xfrm>
            <a:prstGeom prst="line">
              <a:avLst/>
            </a:prstGeom>
            <a:ln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24A669-DA61-4F0E-AD51-7ACA84C7355B}"/>
                  </a:ext>
                </a:extLst>
              </p:cNvPr>
              <p:cNvSpPr txBox="1"/>
              <p:nvPr/>
            </p:nvSpPr>
            <p:spPr>
              <a:xfrm>
                <a:off x="944193" y="2386415"/>
                <a:ext cx="2803716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𝑒𝑓𝑓𝑒𝑐𝑡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24A669-DA61-4F0E-AD51-7ACA84C73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93" y="2386415"/>
                <a:ext cx="2803716" cy="299249"/>
              </a:xfrm>
              <a:prstGeom prst="rect">
                <a:avLst/>
              </a:prstGeom>
              <a:blipFill>
                <a:blip r:embed="rId3"/>
                <a:stretch>
                  <a:fillRect l="-1522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BFEE3B-8BB7-40E1-86E7-C437CA101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AEEC-EEBF-4091-85B0-70652CE7DBF5}" type="datetime1">
              <a:rPr lang="en-US" smtClean="0"/>
              <a:t>3/10/2021</a:t>
            </a:fld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70BF978E-11AC-49D5-9B78-FE0D4C42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821852A-7D2B-4B7C-A288-12CD2DAD82BE}"/>
                  </a:ext>
                </a:extLst>
              </p:cNvPr>
              <p:cNvSpPr txBox="1"/>
              <p:nvPr/>
            </p:nvSpPr>
            <p:spPr>
              <a:xfrm>
                <a:off x="2314136" y="3300664"/>
                <a:ext cx="1054417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𝑒𝑓𝑓𝑒𝑐𝑡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821852A-7D2B-4B7C-A288-12CD2DAD8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136" y="3300664"/>
                <a:ext cx="1054417" cy="391582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B3472B-FCFE-4A3F-9AC0-08AA2847828A}"/>
                  </a:ext>
                </a:extLst>
              </p:cNvPr>
              <p:cNvSpPr txBox="1"/>
              <p:nvPr/>
            </p:nvSpPr>
            <p:spPr>
              <a:xfrm>
                <a:off x="3149774" y="4296084"/>
                <a:ext cx="1054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B3472B-FCFE-4A3F-9AC0-08AA28478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774" y="4296084"/>
                <a:ext cx="105441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3C94CC6-A90E-4F08-B7EA-F31BB1A4997E}"/>
              </a:ext>
            </a:extLst>
          </p:cNvPr>
          <p:cNvSpPr txBox="1"/>
          <p:nvPr/>
        </p:nvSpPr>
        <p:spPr>
          <a:xfrm>
            <a:off x="838200" y="1881984"/>
            <a:ext cx="2291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Factorial ANOVA</a:t>
            </a:r>
          </a:p>
        </p:txBody>
      </p:sp>
      <p:grpSp>
        <p:nvGrpSpPr>
          <p:cNvPr id="18" name="Group 23">
            <a:extLst>
              <a:ext uri="{FF2B5EF4-FFF2-40B4-BE49-F238E27FC236}">
                <a16:creationId xmlns:a16="http://schemas.microsoft.com/office/drawing/2014/main" id="{82DE0A7D-7272-4411-8A7C-13CD838A1686}"/>
              </a:ext>
            </a:extLst>
          </p:cNvPr>
          <p:cNvGrpSpPr/>
          <p:nvPr/>
        </p:nvGrpSpPr>
        <p:grpSpPr>
          <a:xfrm>
            <a:off x="7143063" y="3136737"/>
            <a:ext cx="3386673" cy="1828800"/>
            <a:chOff x="2189232" y="2878667"/>
            <a:chExt cx="3386673" cy="1828800"/>
          </a:xfrm>
        </p:grpSpPr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62D3592C-BB3A-49D3-89CB-5AD43B69B4F3}"/>
                </a:ext>
              </a:extLst>
            </p:cNvPr>
            <p:cNvSpPr/>
            <p:nvPr/>
          </p:nvSpPr>
          <p:spPr>
            <a:xfrm>
              <a:off x="2916986" y="2878667"/>
              <a:ext cx="299699" cy="1826381"/>
            </a:xfrm>
            <a:prstGeom prst="leftBrace">
              <a:avLst>
                <a:gd name="adj1" fmla="val 8333"/>
                <a:gd name="adj2" fmla="val 49932"/>
              </a:avLst>
            </a:prstGeom>
            <a:ln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D2E353E-670E-40D8-9341-48C49001BE93}"/>
                </a:ext>
              </a:extLst>
            </p:cNvPr>
            <p:cNvSpPr txBox="1"/>
            <p:nvPr/>
          </p:nvSpPr>
          <p:spPr>
            <a:xfrm>
              <a:off x="2189232" y="3590947"/>
              <a:ext cx="10974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i="1" dirty="0" err="1">
                  <a:latin typeface="Times New Roman"/>
                  <a:cs typeface="Times New Roman"/>
                </a:rPr>
                <a:t>SS</a:t>
              </a:r>
              <a:r>
                <a:rPr lang="en-US" sz="2200" baseline="-25000" dirty="0" err="1">
                  <a:latin typeface="Times New Roman"/>
                  <a:cs typeface="Times New Roman"/>
                </a:rPr>
                <a:t>total</a:t>
              </a:r>
              <a:endParaRPr lang="en-US" sz="2200" i="1" dirty="0">
                <a:latin typeface="Times New Roman"/>
                <a:cs typeface="Times New Roman"/>
              </a:endParaRPr>
            </a:p>
          </p:txBody>
        </p:sp>
        <p:grpSp>
          <p:nvGrpSpPr>
            <p:cNvPr id="23" name="Group 15">
              <a:extLst>
                <a:ext uri="{FF2B5EF4-FFF2-40B4-BE49-F238E27FC236}">
                  <a16:creationId xmlns:a16="http://schemas.microsoft.com/office/drawing/2014/main" id="{433CB4BB-5CB6-46E1-A60A-49C900EB976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69733" y="2878667"/>
              <a:ext cx="2206172" cy="1828800"/>
              <a:chOff x="1302666" y="1657048"/>
              <a:chExt cx="3400932" cy="2092475"/>
            </a:xfrm>
          </p:grpSpPr>
          <p:sp>
            <p:nvSpPr>
              <p:cNvPr id="26" name="Rectangle 7">
                <a:extLst>
                  <a:ext uri="{FF2B5EF4-FFF2-40B4-BE49-F238E27FC236}">
                    <a16:creationId xmlns:a16="http://schemas.microsoft.com/office/drawing/2014/main" id="{61A32693-3CEB-4345-8E56-15965A30B007}"/>
                  </a:ext>
                </a:extLst>
              </p:cNvPr>
              <p:cNvSpPr/>
              <p:nvPr/>
            </p:nvSpPr>
            <p:spPr>
              <a:xfrm>
                <a:off x="1305287" y="1657048"/>
                <a:ext cx="3398311" cy="2092475"/>
              </a:xfrm>
              <a:prstGeom prst="rect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34FCBB3-0A6F-4B27-82BB-21EFC7F4F9D8}"/>
                  </a:ext>
                </a:extLst>
              </p:cNvPr>
              <p:cNvCxnSpPr/>
              <p:nvPr/>
            </p:nvCxnSpPr>
            <p:spPr>
              <a:xfrm>
                <a:off x="1302666" y="2562818"/>
                <a:ext cx="1833781" cy="295465"/>
              </a:xfrm>
              <a:prstGeom prst="line">
                <a:avLst/>
              </a:prstGeom>
              <a:ln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94EDFB3-245B-4FA0-BE98-35EB2BAC0469}"/>
                </a:ext>
              </a:extLst>
            </p:cNvPr>
            <p:cNvCxnSpPr/>
            <p:nvPr/>
          </p:nvCxnSpPr>
          <p:spPr>
            <a:xfrm rot="5400000">
              <a:off x="3676652" y="3617385"/>
              <a:ext cx="1824566" cy="347137"/>
            </a:xfrm>
            <a:prstGeom prst="line">
              <a:avLst/>
            </a:prstGeom>
            <a:ln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93FA42A-EE8D-4B78-83C9-5DB287E2963D}"/>
                  </a:ext>
                </a:extLst>
              </p:cNvPr>
              <p:cNvSpPr txBox="1"/>
              <p:nvPr/>
            </p:nvSpPr>
            <p:spPr>
              <a:xfrm>
                <a:off x="7143063" y="2429181"/>
                <a:ext cx="3951851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𝑒𝑓𝑓𝑒𝑐𝑡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𝑠𝑢𝑏𝑗𝑒𝑐𝑡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93FA42A-EE8D-4B78-83C9-5DB287E29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63" y="2429181"/>
                <a:ext cx="3951851" cy="299313"/>
              </a:xfrm>
              <a:prstGeom prst="rect">
                <a:avLst/>
              </a:prstGeom>
              <a:blipFill>
                <a:blip r:embed="rId6"/>
                <a:stretch>
                  <a:fillRect l="-108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D546F1-3CCC-4F86-9ACD-98795604B435}"/>
                  </a:ext>
                </a:extLst>
              </p:cNvPr>
              <p:cNvSpPr txBox="1"/>
              <p:nvPr/>
            </p:nvSpPr>
            <p:spPr>
              <a:xfrm>
                <a:off x="8513006" y="3343430"/>
                <a:ext cx="1054417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𝑒𝑓𝑓𝑒𝑐𝑡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D546F1-3CCC-4F86-9ACD-98795604B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006" y="3343430"/>
                <a:ext cx="1054417" cy="391582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ECA1AB3-45D0-4808-95BD-61D534FCB57A}"/>
                  </a:ext>
                </a:extLst>
              </p:cNvPr>
              <p:cNvSpPr txBox="1"/>
              <p:nvPr/>
            </p:nvSpPr>
            <p:spPr>
              <a:xfrm>
                <a:off x="9499373" y="3986582"/>
                <a:ext cx="1054417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𝑠𝑢𝑏𝑗𝑒𝑐𝑡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ECA1AB3-45D0-4808-95BD-61D534FCB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373" y="3986582"/>
                <a:ext cx="1054417" cy="391646"/>
              </a:xfrm>
              <a:prstGeom prst="rect">
                <a:avLst/>
              </a:prstGeom>
              <a:blipFill>
                <a:blip r:embed="rId8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460DCB6-DFCD-4359-B52E-D799FA899B2B}"/>
                  </a:ext>
                </a:extLst>
              </p:cNvPr>
              <p:cNvSpPr txBox="1"/>
              <p:nvPr/>
            </p:nvSpPr>
            <p:spPr>
              <a:xfrm>
                <a:off x="8367582" y="4330854"/>
                <a:ext cx="1054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460DCB6-DFCD-4359-B52E-D799FA89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582" y="4330854"/>
                <a:ext cx="105441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216F7CDC-E4D5-4EDB-A39C-FA78CEDFF215}"/>
              </a:ext>
            </a:extLst>
          </p:cNvPr>
          <p:cNvSpPr txBox="1"/>
          <p:nvPr/>
        </p:nvSpPr>
        <p:spPr>
          <a:xfrm>
            <a:off x="7037070" y="1924750"/>
            <a:ext cx="1289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AN</a:t>
            </a:r>
            <a:r>
              <a:rPr lang="en-US" sz="2400" b="1" u="sng" dirty="0">
                <a:solidFill>
                  <a:schemeClr val="accent3"/>
                </a:solidFill>
              </a:rPr>
              <a:t>C</a:t>
            </a:r>
            <a:r>
              <a:rPr lang="en-US" sz="2400" b="1" dirty="0">
                <a:solidFill>
                  <a:schemeClr val="accent3"/>
                </a:solidFill>
              </a:rPr>
              <a:t>OVA</a:t>
            </a:r>
          </a:p>
        </p:txBody>
      </p:sp>
    </p:spTree>
    <p:extLst>
      <p:ext uri="{BB962C8B-B14F-4D97-AF65-F5344CB8AC3E}">
        <p14:creationId xmlns:p14="http://schemas.microsoft.com/office/powerpoint/2010/main" val="98889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What makes participants different?</a:t>
            </a:r>
          </a:p>
        </p:txBody>
      </p:sp>
      <p:grpSp>
        <p:nvGrpSpPr>
          <p:cNvPr id="11" name="Group 23"/>
          <p:cNvGrpSpPr/>
          <p:nvPr/>
        </p:nvGrpSpPr>
        <p:grpSpPr>
          <a:xfrm>
            <a:off x="944193" y="3093971"/>
            <a:ext cx="3386673" cy="1828800"/>
            <a:chOff x="2189232" y="2878667"/>
            <a:chExt cx="3386673" cy="1828800"/>
          </a:xfrm>
        </p:grpSpPr>
        <p:sp>
          <p:nvSpPr>
            <p:cNvPr id="12" name="Left Brace 11"/>
            <p:cNvSpPr/>
            <p:nvPr/>
          </p:nvSpPr>
          <p:spPr>
            <a:xfrm>
              <a:off x="2916986" y="2878667"/>
              <a:ext cx="299699" cy="1826381"/>
            </a:xfrm>
            <a:prstGeom prst="leftBrace">
              <a:avLst>
                <a:gd name="adj1" fmla="val 8333"/>
                <a:gd name="adj2" fmla="val 49932"/>
              </a:avLst>
            </a:prstGeom>
            <a:ln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89232" y="3590947"/>
              <a:ext cx="10974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i="1" dirty="0" err="1">
                  <a:latin typeface="Times New Roman"/>
                  <a:cs typeface="Times New Roman"/>
                </a:rPr>
                <a:t>SS</a:t>
              </a:r>
              <a:r>
                <a:rPr lang="en-US" sz="2200" baseline="-25000" dirty="0" err="1">
                  <a:latin typeface="Times New Roman"/>
                  <a:cs typeface="Times New Roman"/>
                </a:rPr>
                <a:t>total</a:t>
              </a:r>
              <a:endParaRPr lang="en-US" sz="2200" i="1" dirty="0">
                <a:latin typeface="Times New Roman"/>
                <a:cs typeface="Times New Roman"/>
              </a:endParaRPr>
            </a:p>
          </p:txBody>
        </p:sp>
        <p:grpSp>
          <p:nvGrpSpPr>
            <p:cNvPr id="14" name="Group 15"/>
            <p:cNvGrpSpPr>
              <a:grpSpLocks noChangeAspect="1"/>
            </p:cNvGrpSpPr>
            <p:nvPr/>
          </p:nvGrpSpPr>
          <p:grpSpPr>
            <a:xfrm>
              <a:off x="3369733" y="2878667"/>
              <a:ext cx="2206172" cy="1828800"/>
              <a:chOff x="1302666" y="1657048"/>
              <a:chExt cx="3400932" cy="2092475"/>
            </a:xfrm>
          </p:grpSpPr>
          <p:sp>
            <p:nvSpPr>
              <p:cNvPr id="19" name="Rectangle 7"/>
              <p:cNvSpPr/>
              <p:nvPr/>
            </p:nvSpPr>
            <p:spPr>
              <a:xfrm>
                <a:off x="1305287" y="1657048"/>
                <a:ext cx="3398311" cy="2092475"/>
              </a:xfrm>
              <a:prstGeom prst="rect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1302666" y="2562818"/>
                <a:ext cx="1833781" cy="295465"/>
              </a:xfrm>
              <a:prstGeom prst="line">
                <a:avLst/>
              </a:prstGeom>
              <a:ln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/>
            <p:cNvCxnSpPr>
              <a:cxnSpLocks/>
            </p:cNvCxnSpPr>
            <p:nvPr/>
          </p:nvCxnSpPr>
          <p:spPr>
            <a:xfrm flipH="1">
              <a:off x="4545542" y="2878671"/>
              <a:ext cx="216962" cy="1045664"/>
            </a:xfrm>
            <a:prstGeom prst="line">
              <a:avLst/>
            </a:prstGeom>
            <a:ln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24A669-DA61-4F0E-AD51-7ACA84C7355B}"/>
                  </a:ext>
                </a:extLst>
              </p:cNvPr>
              <p:cNvSpPr txBox="1"/>
              <p:nvPr/>
            </p:nvSpPr>
            <p:spPr>
              <a:xfrm>
                <a:off x="944193" y="2386415"/>
                <a:ext cx="2803716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𝑒𝑓𝑓𝑒𝑐𝑡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24A669-DA61-4F0E-AD51-7ACA84C73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93" y="2386415"/>
                <a:ext cx="2803716" cy="299249"/>
              </a:xfrm>
              <a:prstGeom prst="rect">
                <a:avLst/>
              </a:prstGeom>
              <a:blipFill>
                <a:blip r:embed="rId3"/>
                <a:stretch>
                  <a:fillRect l="-1522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BFEE3B-8BB7-40E1-86E7-C437CA101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AEEC-EEBF-4091-85B0-70652CE7DBF5}" type="datetime1">
              <a:rPr lang="en-US" smtClean="0"/>
              <a:t>3/10/2021</a:t>
            </a:fld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70BF978E-11AC-49D5-9B78-FE0D4C42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821852A-7D2B-4B7C-A288-12CD2DAD82BE}"/>
                  </a:ext>
                </a:extLst>
              </p:cNvPr>
              <p:cNvSpPr txBox="1"/>
              <p:nvPr/>
            </p:nvSpPr>
            <p:spPr>
              <a:xfrm>
                <a:off x="2314136" y="3300664"/>
                <a:ext cx="1054417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𝑒𝑓𝑓𝑒𝑐𝑡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821852A-7D2B-4B7C-A288-12CD2DAD8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136" y="3300664"/>
                <a:ext cx="1054417" cy="391582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B3472B-FCFE-4A3F-9AC0-08AA2847828A}"/>
                  </a:ext>
                </a:extLst>
              </p:cNvPr>
              <p:cNvSpPr txBox="1"/>
              <p:nvPr/>
            </p:nvSpPr>
            <p:spPr>
              <a:xfrm>
                <a:off x="3149774" y="4296084"/>
                <a:ext cx="1054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B3472B-FCFE-4A3F-9AC0-08AA28478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774" y="4296084"/>
                <a:ext cx="105441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3C94CC6-A90E-4F08-B7EA-F31BB1A4997E}"/>
              </a:ext>
            </a:extLst>
          </p:cNvPr>
          <p:cNvSpPr txBox="1"/>
          <p:nvPr/>
        </p:nvSpPr>
        <p:spPr>
          <a:xfrm>
            <a:off x="838200" y="1881984"/>
            <a:ext cx="2291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Factorial ANOVA</a:t>
            </a:r>
          </a:p>
        </p:txBody>
      </p:sp>
      <p:grpSp>
        <p:nvGrpSpPr>
          <p:cNvPr id="18" name="Group 23">
            <a:extLst>
              <a:ext uri="{FF2B5EF4-FFF2-40B4-BE49-F238E27FC236}">
                <a16:creationId xmlns:a16="http://schemas.microsoft.com/office/drawing/2014/main" id="{82DE0A7D-7272-4411-8A7C-13CD838A1686}"/>
              </a:ext>
            </a:extLst>
          </p:cNvPr>
          <p:cNvGrpSpPr/>
          <p:nvPr/>
        </p:nvGrpSpPr>
        <p:grpSpPr>
          <a:xfrm>
            <a:off x="7143063" y="3136737"/>
            <a:ext cx="3386673" cy="1828800"/>
            <a:chOff x="2189232" y="2878667"/>
            <a:chExt cx="3386673" cy="1828800"/>
          </a:xfrm>
        </p:grpSpPr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62D3592C-BB3A-49D3-89CB-5AD43B69B4F3}"/>
                </a:ext>
              </a:extLst>
            </p:cNvPr>
            <p:cNvSpPr/>
            <p:nvPr/>
          </p:nvSpPr>
          <p:spPr>
            <a:xfrm>
              <a:off x="2916986" y="2878667"/>
              <a:ext cx="299699" cy="1826381"/>
            </a:xfrm>
            <a:prstGeom prst="leftBrace">
              <a:avLst>
                <a:gd name="adj1" fmla="val 8333"/>
                <a:gd name="adj2" fmla="val 49932"/>
              </a:avLst>
            </a:prstGeom>
            <a:ln>
              <a:solidFill>
                <a:schemeClr val="tx1"/>
              </a:solidFill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D2E353E-670E-40D8-9341-48C49001BE93}"/>
                </a:ext>
              </a:extLst>
            </p:cNvPr>
            <p:cNvSpPr txBox="1"/>
            <p:nvPr/>
          </p:nvSpPr>
          <p:spPr>
            <a:xfrm>
              <a:off x="2189232" y="3590947"/>
              <a:ext cx="10974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i="1" dirty="0" err="1">
                  <a:latin typeface="Times New Roman"/>
                  <a:cs typeface="Times New Roman"/>
                </a:rPr>
                <a:t>SS</a:t>
              </a:r>
              <a:r>
                <a:rPr lang="en-US" sz="2200" baseline="-25000" dirty="0" err="1">
                  <a:latin typeface="Times New Roman"/>
                  <a:cs typeface="Times New Roman"/>
                </a:rPr>
                <a:t>total</a:t>
              </a:r>
              <a:endParaRPr lang="en-US" sz="2200" i="1" dirty="0">
                <a:latin typeface="Times New Roman"/>
                <a:cs typeface="Times New Roman"/>
              </a:endParaRPr>
            </a:p>
          </p:txBody>
        </p:sp>
        <p:grpSp>
          <p:nvGrpSpPr>
            <p:cNvPr id="23" name="Group 15">
              <a:extLst>
                <a:ext uri="{FF2B5EF4-FFF2-40B4-BE49-F238E27FC236}">
                  <a16:creationId xmlns:a16="http://schemas.microsoft.com/office/drawing/2014/main" id="{433CB4BB-5CB6-46E1-A60A-49C900EB976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69733" y="2878667"/>
              <a:ext cx="2206172" cy="1828800"/>
              <a:chOff x="1302666" y="1657048"/>
              <a:chExt cx="3400932" cy="2092475"/>
            </a:xfrm>
          </p:grpSpPr>
          <p:sp>
            <p:nvSpPr>
              <p:cNvPr id="26" name="Rectangle 7">
                <a:extLst>
                  <a:ext uri="{FF2B5EF4-FFF2-40B4-BE49-F238E27FC236}">
                    <a16:creationId xmlns:a16="http://schemas.microsoft.com/office/drawing/2014/main" id="{61A32693-3CEB-4345-8E56-15965A30B007}"/>
                  </a:ext>
                </a:extLst>
              </p:cNvPr>
              <p:cNvSpPr/>
              <p:nvPr/>
            </p:nvSpPr>
            <p:spPr>
              <a:xfrm>
                <a:off x="1305287" y="1657048"/>
                <a:ext cx="3398311" cy="2092475"/>
              </a:xfrm>
              <a:prstGeom prst="rect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34FCBB3-0A6F-4B27-82BB-21EFC7F4F9D8}"/>
                  </a:ext>
                </a:extLst>
              </p:cNvPr>
              <p:cNvCxnSpPr/>
              <p:nvPr/>
            </p:nvCxnSpPr>
            <p:spPr>
              <a:xfrm>
                <a:off x="1302666" y="2562818"/>
                <a:ext cx="1833781" cy="295465"/>
              </a:xfrm>
              <a:prstGeom prst="line">
                <a:avLst/>
              </a:prstGeom>
              <a:ln>
                <a:head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94EDFB3-245B-4FA0-BE98-35EB2BAC0469}"/>
                </a:ext>
              </a:extLst>
            </p:cNvPr>
            <p:cNvCxnSpPr/>
            <p:nvPr/>
          </p:nvCxnSpPr>
          <p:spPr>
            <a:xfrm rot="5400000">
              <a:off x="3676652" y="3617385"/>
              <a:ext cx="1824566" cy="347137"/>
            </a:xfrm>
            <a:prstGeom prst="line">
              <a:avLst/>
            </a:prstGeom>
            <a:ln>
              <a:head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93FA42A-EE8D-4B78-83C9-5DB287E2963D}"/>
                  </a:ext>
                </a:extLst>
              </p:cNvPr>
              <p:cNvSpPr txBox="1"/>
              <p:nvPr/>
            </p:nvSpPr>
            <p:spPr>
              <a:xfrm>
                <a:off x="7143063" y="2429181"/>
                <a:ext cx="4104137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𝑒𝑓𝑓𝑒𝑐𝑡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𝑏𝑎𝑠𝑒𝑙𝑖𝑛𝑒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93FA42A-EE8D-4B78-83C9-5DB287E29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63" y="2429181"/>
                <a:ext cx="4104137" cy="299249"/>
              </a:xfrm>
              <a:prstGeom prst="rect">
                <a:avLst/>
              </a:prstGeom>
              <a:blipFill>
                <a:blip r:embed="rId6"/>
                <a:stretch>
                  <a:fillRect l="-149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D546F1-3CCC-4F86-9ACD-98795604B435}"/>
                  </a:ext>
                </a:extLst>
              </p:cNvPr>
              <p:cNvSpPr txBox="1"/>
              <p:nvPr/>
            </p:nvSpPr>
            <p:spPr>
              <a:xfrm>
                <a:off x="8513006" y="3343430"/>
                <a:ext cx="1054417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𝑒𝑓𝑓𝑒𝑐𝑡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D546F1-3CCC-4F86-9ACD-98795604B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006" y="3343430"/>
                <a:ext cx="1054417" cy="391582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ECA1AB3-45D0-4808-95BD-61D534FCB57A}"/>
                  </a:ext>
                </a:extLst>
              </p:cNvPr>
              <p:cNvSpPr txBox="1"/>
              <p:nvPr/>
            </p:nvSpPr>
            <p:spPr>
              <a:xfrm>
                <a:off x="9476513" y="4123742"/>
                <a:ext cx="1054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𝑏𝑎𝑠𝑒𝑙𝑖𝑛𝑒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ECA1AB3-45D0-4808-95BD-61D534FCB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6513" y="4123742"/>
                <a:ext cx="1054417" cy="369332"/>
              </a:xfrm>
              <a:prstGeom prst="rect">
                <a:avLst/>
              </a:prstGeom>
              <a:blipFill>
                <a:blip r:embed="rId8"/>
                <a:stretch>
                  <a:fillRect r="-2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460DCB6-DFCD-4359-B52E-D799FA899B2B}"/>
                  </a:ext>
                </a:extLst>
              </p:cNvPr>
              <p:cNvSpPr txBox="1"/>
              <p:nvPr/>
            </p:nvSpPr>
            <p:spPr>
              <a:xfrm>
                <a:off x="8367582" y="4330854"/>
                <a:ext cx="1054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460DCB6-DFCD-4359-B52E-D799FA89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582" y="4330854"/>
                <a:ext cx="105441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216F7CDC-E4D5-4EDB-A39C-FA78CEDFF215}"/>
              </a:ext>
            </a:extLst>
          </p:cNvPr>
          <p:cNvSpPr txBox="1"/>
          <p:nvPr/>
        </p:nvSpPr>
        <p:spPr>
          <a:xfrm>
            <a:off x="7037070" y="1924750"/>
            <a:ext cx="1289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AN</a:t>
            </a:r>
            <a:r>
              <a:rPr lang="en-US" sz="2400" b="1" u="sng" dirty="0">
                <a:solidFill>
                  <a:schemeClr val="accent3"/>
                </a:solidFill>
              </a:rPr>
              <a:t>C</a:t>
            </a:r>
            <a:r>
              <a:rPr lang="en-US" sz="2400" b="1" dirty="0">
                <a:solidFill>
                  <a:schemeClr val="accent3"/>
                </a:solidFill>
              </a:rPr>
              <a:t>OVA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A667CE1-A528-45DC-AE00-47E69122643D}"/>
                  </a:ext>
                </a:extLst>
              </p:cNvPr>
              <p:cNvSpPr txBox="1"/>
              <p:nvPr/>
            </p:nvSpPr>
            <p:spPr>
              <a:xfrm>
                <a:off x="944193" y="5298410"/>
                <a:ext cx="1637179" cy="575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𝑒𝑓𝑓𝑒𝑐𝑡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𝑒𝑟𝑟𝑜𝑟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A667CE1-A528-45DC-AE00-47E691226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93" y="5298410"/>
                <a:ext cx="1637179" cy="5750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7DF042DA-B750-4515-BCC9-5174B4A7E4E0}"/>
              </a:ext>
            </a:extLst>
          </p:cNvPr>
          <p:cNvSpPr txBox="1"/>
          <p:nvPr/>
        </p:nvSpPr>
        <p:spPr>
          <a:xfrm>
            <a:off x="6096000" y="5750318"/>
            <a:ext cx="566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By accounting for baseline differences, </a:t>
            </a:r>
            <a:r>
              <a:rPr lang="en-US" dirty="0" err="1">
                <a:solidFill>
                  <a:schemeClr val="accent3"/>
                </a:solidFill>
              </a:rPr>
              <a:t>MS</a:t>
            </a:r>
            <a:r>
              <a:rPr lang="en-US" baseline="-25000" dirty="0" err="1">
                <a:solidFill>
                  <a:schemeClr val="accent3"/>
                </a:solidFill>
              </a:rPr>
              <a:t>error</a:t>
            </a:r>
            <a:r>
              <a:rPr lang="en-US" dirty="0">
                <a:solidFill>
                  <a:schemeClr val="accent3"/>
                </a:solidFill>
              </a:rPr>
              <a:t> gets smaller, and F</a:t>
            </a:r>
            <a:r>
              <a:rPr lang="en-US" baseline="-25000" dirty="0">
                <a:solidFill>
                  <a:schemeClr val="accent3"/>
                </a:solidFill>
              </a:rPr>
              <a:t>obs</a:t>
            </a:r>
            <a:r>
              <a:rPr lang="en-US" dirty="0">
                <a:solidFill>
                  <a:schemeClr val="accent3"/>
                </a:solidFill>
              </a:rPr>
              <a:t> will be larger, all else being equal.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B72F226-9980-42E1-A7C8-AEBF81588F42}"/>
                  </a:ext>
                </a:extLst>
              </p:cNvPr>
              <p:cNvSpPr txBox="1"/>
              <p:nvPr/>
            </p:nvSpPr>
            <p:spPr>
              <a:xfrm>
                <a:off x="6096000" y="5151352"/>
                <a:ext cx="1637179" cy="5750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𝑒𝑓𝑓𝑒𝑐𝑡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𝑒𝑟𝑟𝑜𝑟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B72F226-9980-42E1-A7C8-AEBF81588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151352"/>
                <a:ext cx="1637179" cy="5750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66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8820" y="365125"/>
            <a:ext cx="8229599" cy="1325563"/>
          </a:xfrm>
        </p:spPr>
        <p:txBody>
          <a:bodyPr>
            <a:normAutofit/>
          </a:bodyPr>
          <a:lstStyle/>
          <a:p>
            <a:r>
              <a:rPr lang="en-CA" dirty="0"/>
              <a:t>Analysis of Covariance (ANCOVA)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8690" y="1562333"/>
            <a:ext cx="10561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Including a covariate can remove variability from our DV.</a:t>
            </a:r>
          </a:p>
          <a:p>
            <a:r>
              <a:rPr lang="en-CA" sz="2000" dirty="0"/>
              <a:t>Students differ a lot in their test performance at the end of the intervention. Some that variability is due to the intervention (</a:t>
            </a:r>
            <a:r>
              <a:rPr lang="en-CA" sz="2000" dirty="0" err="1"/>
              <a:t>SS</a:t>
            </a:r>
            <a:r>
              <a:rPr lang="en-CA" sz="2000" baseline="-25000" dirty="0" err="1"/>
              <a:t>effect</a:t>
            </a:r>
            <a:r>
              <a:rPr lang="en-CA" sz="2000" dirty="0"/>
              <a:t>), but a lot of that variability is also due to baseline differences in our participants (</a:t>
            </a:r>
            <a:r>
              <a:rPr lang="en-CA" sz="2000" dirty="0" err="1"/>
              <a:t>SS</a:t>
            </a:r>
            <a:r>
              <a:rPr lang="en-CA" sz="2000" baseline="-25000" dirty="0" err="1"/>
              <a:t>baseline</a:t>
            </a:r>
            <a:r>
              <a:rPr lang="en-CA" sz="2000" dirty="0"/>
              <a:t>).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64660" y="3321789"/>
            <a:ext cx="4489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By accounting for baseline differences, we can more accurately (powerfully) assess the effect of our intervention.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74E28B-75C5-4467-8732-17401DFE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7696-B4FE-4C18-8966-B8B35C677244}" type="datetime1">
              <a:rPr lang="en-US" smtClean="0"/>
              <a:t>3/10/2021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786B8-18B6-4DF5-A898-C9AC4EAE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89863-FD46-42D2-AA7F-5AE8CA84C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355" y="3321789"/>
            <a:ext cx="4572000" cy="2405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282CE1C-4FE2-4370-9676-A18D3D407D1A}"/>
                  </a:ext>
                </a:extLst>
              </p:cNvPr>
              <p:cNvSpPr txBox="1"/>
              <p:nvPr/>
            </p:nvSpPr>
            <p:spPr>
              <a:xfrm>
                <a:off x="6919040" y="4711913"/>
                <a:ext cx="4380379" cy="8945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𝑒𝑓𝑓𝑒𝑐𝑡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𝑒𝑟𝑟𝑜𝑟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282CE1C-4FE2-4370-9676-A18D3D407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040" y="4711913"/>
                <a:ext cx="4380379" cy="894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575720" y="44624"/>
            <a:ext cx="475252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Total Variance in test scores.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575720" y="1052736"/>
            <a:ext cx="2304256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Variance explained by curriculum.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023992" y="1052736"/>
            <a:ext cx="2304256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Error Variance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-27384"/>
            <a:ext cx="168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Situation A: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87488" y="2348880"/>
            <a:ext cx="7920880" cy="2016224"/>
            <a:chOff x="-36512" y="2348880"/>
            <a:chExt cx="7920880" cy="2016224"/>
          </a:xfrm>
        </p:grpSpPr>
        <p:sp>
          <p:nvSpPr>
            <p:cNvPr id="6" name="Rounded Rectangle 5"/>
            <p:cNvSpPr/>
            <p:nvPr/>
          </p:nvSpPr>
          <p:spPr>
            <a:xfrm>
              <a:off x="2015208" y="2442592"/>
              <a:ext cx="47525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b="1" dirty="0"/>
                <a:t>Total Variance in radial error.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015208" y="3450704"/>
              <a:ext cx="2304256" cy="914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000" b="1" dirty="0"/>
                <a:t>Variance explained by curriculum.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463480" y="3450704"/>
              <a:ext cx="2304256" cy="914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2000" b="1" dirty="0"/>
                <a:t>Error Variance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36512" y="2348880"/>
              <a:ext cx="201622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b="1" dirty="0"/>
                <a:t>Situation B:</a:t>
              </a:r>
            </a:p>
            <a:p>
              <a:r>
                <a:rPr lang="en-CA" dirty="0"/>
                <a:t>Covariate is independent of IV.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868144" y="3450704"/>
              <a:ext cx="2016224" cy="914400"/>
            </a:xfrm>
            <a:prstGeom prst="roundRect">
              <a:avLst/>
            </a:prstGeom>
            <a:solidFill>
              <a:srgbClr val="C9492C">
                <a:alpha val="74118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000" b="1" dirty="0"/>
                <a:t>Variance explained by covariate.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87490" y="4797152"/>
            <a:ext cx="6804247" cy="2016224"/>
            <a:chOff x="-36511" y="4797152"/>
            <a:chExt cx="6804247" cy="2016224"/>
          </a:xfrm>
        </p:grpSpPr>
        <p:sp>
          <p:nvSpPr>
            <p:cNvPr id="11" name="Rounded Rectangle 10"/>
            <p:cNvSpPr/>
            <p:nvPr/>
          </p:nvSpPr>
          <p:spPr>
            <a:xfrm>
              <a:off x="2015208" y="4890864"/>
              <a:ext cx="47525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b="1" dirty="0"/>
                <a:t>Total Variance in radial error.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015208" y="5898976"/>
              <a:ext cx="2304256" cy="914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000" b="1" dirty="0"/>
                <a:t>Variance explained by curriculum.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463480" y="5898976"/>
              <a:ext cx="2304256" cy="914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000" b="1" dirty="0"/>
                <a:t>Error Variance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36511" y="4797152"/>
              <a:ext cx="2016224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b="1" dirty="0"/>
                <a:t>Situation C:</a:t>
              </a:r>
            </a:p>
            <a:p>
              <a:r>
                <a:rPr lang="en-CA" dirty="0"/>
                <a:t>Covariate is correlated with IV and DV.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419872" y="5898976"/>
              <a:ext cx="2016224" cy="914400"/>
            </a:xfrm>
            <a:prstGeom prst="roundRect">
              <a:avLst/>
            </a:prstGeom>
            <a:solidFill>
              <a:srgbClr val="C9492C">
                <a:alpha val="74902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000" b="1" dirty="0"/>
                <a:t>Variance explained by covariate.</a:t>
              </a:r>
            </a:p>
          </p:txBody>
        </p:sp>
      </p:grp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B4F85539-2A2F-4815-9FC5-F59017F4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9F70-862E-4858-9C83-3129C3CBA1B9}" type="datetime1">
              <a:rPr lang="en-US" smtClean="0"/>
              <a:t>3/10/2021</a:t>
            </a:fld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C7FA4602-9C4C-47CA-A4BA-394D559D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olorBlind (Dark)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921A7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10207</TotalTime>
  <Words>1205</Words>
  <Application>Microsoft Office PowerPoint</Application>
  <PresentationFormat>Widescreen</PresentationFormat>
  <Paragraphs>265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Office Theme</vt:lpstr>
      <vt:lpstr>Research Design and Analysis: Mixing Continuous and Categorical Predictors (ANCOVA).</vt:lpstr>
      <vt:lpstr>What makes participants different?</vt:lpstr>
      <vt:lpstr>Hypothetical Teaching Intervention</vt:lpstr>
      <vt:lpstr>Hypothetical Teaching Intervention</vt:lpstr>
      <vt:lpstr>What makes participants different?</vt:lpstr>
      <vt:lpstr>What makes participants different?</vt:lpstr>
      <vt:lpstr>What makes participants different?</vt:lpstr>
      <vt:lpstr>Analysis of Covariance (ANCOVA)</vt:lpstr>
      <vt:lpstr>PowerPoint Presentation</vt:lpstr>
      <vt:lpstr>Teaching Intervention</vt:lpstr>
      <vt:lpstr>Teaching Intervention</vt:lpstr>
      <vt:lpstr>Why is ANCOVA useful? </vt:lpstr>
      <vt:lpstr>ANCOVA Consideration #1.</vt:lpstr>
      <vt:lpstr>ANCOVA Consideration #1.</vt:lpstr>
      <vt:lpstr>ANCOVA consideration #2</vt:lpstr>
      <vt:lpstr>ANCOVA consideration #2</vt:lpstr>
      <vt:lpstr>ANCOVA consideration #2</vt:lpstr>
      <vt:lpstr>ANCOVA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1/f noise is really a signal? Exploring EEG power-spectra as a correlate of age-related cognitive decline.</dc:title>
  <dc:creator>Keith Lohse</dc:creator>
  <cp:lastModifiedBy>Keith Lohse</cp:lastModifiedBy>
  <cp:revision>525</cp:revision>
  <dcterms:created xsi:type="dcterms:W3CDTF">2020-09-05T16:34:05Z</dcterms:created>
  <dcterms:modified xsi:type="dcterms:W3CDTF">2021-03-10T19:52:45Z</dcterms:modified>
</cp:coreProperties>
</file>