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6" r:id="rId2"/>
    <p:sldId id="473" r:id="rId3"/>
    <p:sldId id="479" r:id="rId4"/>
    <p:sldId id="474" r:id="rId5"/>
    <p:sldId id="475" r:id="rId6"/>
    <p:sldId id="477" r:id="rId7"/>
    <p:sldId id="476" r:id="rId8"/>
    <p:sldId id="480" r:id="rId9"/>
    <p:sldId id="481" r:id="rId10"/>
    <p:sldId id="482" r:id="rId11"/>
    <p:sldId id="483" r:id="rId12"/>
    <p:sldId id="484" r:id="rId13"/>
    <p:sldId id="472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3" r:id="rId22"/>
    <p:sldId id="494" r:id="rId23"/>
    <p:sldId id="492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 Dillen, Linda" initials="VDL" lastIdx="10" clrIdx="0">
    <p:extLst>
      <p:ext uri="{19B8F6BF-5375-455C-9EA6-DF929625EA0E}">
        <p15:presenceInfo xmlns:p15="http://schemas.microsoft.com/office/powerpoint/2012/main" userId="S-1-5-21-3579272529-3368358661-2280984729-10107" providerId="AD"/>
      </p:ext>
    </p:extLst>
  </p:cmAuthor>
  <p:cmAuthor id="2" name="Keith Lohse" initials="KL" lastIdx="3" clrIdx="1">
    <p:extLst>
      <p:ext uri="{19B8F6BF-5375-455C-9EA6-DF929625EA0E}">
        <p15:presenceInfo xmlns:p15="http://schemas.microsoft.com/office/powerpoint/2012/main" userId="95cbd91f794eeec0" providerId="Windows Live"/>
      </p:ext>
    </p:extLst>
  </p:cmAuthor>
  <p:cmAuthor id="3" name="Lohse, Keith" initials="LK" lastIdx="1" clrIdx="2">
    <p:extLst>
      <p:ext uri="{19B8F6BF-5375-455C-9EA6-DF929625EA0E}">
        <p15:presenceInfo xmlns:p15="http://schemas.microsoft.com/office/powerpoint/2012/main" userId="S-1-5-21-3579272529-3368358661-2280984729-13190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66D"/>
    <a:srgbClr val="9E1D21"/>
    <a:srgbClr val="ADB9CA"/>
    <a:srgbClr val="520A0C"/>
    <a:srgbClr val="861822"/>
    <a:srgbClr val="00BFC4"/>
    <a:srgbClr val="F53D2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5322" autoAdjust="0"/>
  </p:normalViewPr>
  <p:slideViewPr>
    <p:cSldViewPr snapToGrid="0" snapToObjects="1">
      <p:cViewPr varScale="1">
        <p:scale>
          <a:sx n="105" d="100"/>
          <a:sy n="105" d="100"/>
        </p:scale>
        <p:origin x="64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23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23EC64-745C-4042-9A4B-CF9F9AA43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A0FC1-0C33-47C3-9DBC-0D9C9E9199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597664-70D7-407F-9FC7-5ADDC438E3EA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577B3-F736-4993-A72F-7C9C63104E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0C8AF-CAD9-48F7-AAC9-37C565A8D4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D8B94EA-1B3A-420D-9236-895ACB94E6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20112C-B128-4E86-B1DF-63B2E59CC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7817C-E86A-4F6B-99C1-8C3B7A19A3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4D347EA-A98C-4A03-B9C7-CA102FAFAB59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15647AF-A651-48BF-BB88-9641CEE9B1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3C3EA02-CE27-4B43-BCB7-F9AE7718C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73A15-4417-46AC-81A3-7B8155FA06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A6390-3866-4A74-AD39-AE0043A15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49FD344-AA60-45CE-8AA0-6746191A1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93BCE57-630B-4275-AD0A-C2A8C9F8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Program in Physical Therapy     </a:t>
            </a:r>
            <a:fld id="{12F12577-A9D0-425C-9EA3-21C6FB7229B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080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BDDE281B-1C27-43DD-9604-52FB09E018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59738" y="6254750"/>
            <a:ext cx="3914775" cy="457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Osaka" charset="-128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100" dirty="0">
                <a:solidFill>
                  <a:schemeClr val="bg1"/>
                </a:solidFill>
                <a:latin typeface="Verdana" charset="0"/>
              </a:rPr>
              <a:t>Program in Physical Therapy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496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2FCC8A-0508-4179-A37A-D214B7E44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Program in Physical Therapy     </a:t>
            </a:r>
            <a:fld id="{12F12577-A9D0-425C-9EA3-21C6FB7229B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515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24CD-2EDA-40C4-A631-E8E8841A332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F42B-484E-4128-9615-BF005B0B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9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90258818-114B-41B3-9152-B030228805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itle Placeholder 7">
            <a:extLst>
              <a:ext uri="{FF2B5EF4-FFF2-40B4-BE49-F238E27FC236}">
                <a16:creationId xmlns:a16="http://schemas.microsoft.com/office/drawing/2014/main" id="{15D80E15-6756-47A9-B7D5-C14A7D9330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5F0B1-17FC-4D9C-976F-625750F10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Program in Physical Therapy     </a:t>
            </a:r>
            <a:fld id="{12F12577-A9D0-425C-9EA3-21C6FB7229B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861822"/>
          </a:solidFill>
          <a:latin typeface="Georgia" charset="0"/>
          <a:ea typeface="Georgia" charset="0"/>
          <a:cs typeface="Georgia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861822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861822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861822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861822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861822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861822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861822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861822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lohse@wustl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2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2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hyperlink" Target="https://www.psychologie.hhu.de/arbeitsgruppen/allgemeine-psychologie-und-arbeitspsychologie/gpowe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www.psychologie.hhu.de/arbeitsgruppen/allgemeine-psychologie-und-arbeitspsychologie/gpower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ABA7-B198-41D3-A102-51CCAE2A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763" y="1276269"/>
            <a:ext cx="10509161" cy="2046605"/>
          </a:xfrm>
        </p:spPr>
        <p:txBody>
          <a:bodyPr/>
          <a:lstStyle/>
          <a:p>
            <a:r>
              <a:rPr lang="en-US" altLang="en-US" sz="4800" b="1" dirty="0"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Sample Size Planning Concepts: </a:t>
            </a:r>
            <a:br>
              <a:rPr lang="en-US" altLang="en-US" sz="4800" b="1" dirty="0"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4800" b="1" dirty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Statistical Intuitions</a:t>
            </a:r>
            <a:endParaRPr lang="en-US" sz="4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BD2F4-DF6C-4ABD-9362-59CB52CCF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771262"/>
            <a:ext cx="5029200" cy="1655762"/>
          </a:xfrm>
        </p:spPr>
        <p:txBody>
          <a:bodyPr/>
          <a:lstStyle/>
          <a:p>
            <a:r>
              <a:rPr lang="en-US" sz="2400" dirty="0">
                <a:latin typeface="Georgia" panose="02040502050405020303" pitchFamily="18" charset="0"/>
              </a:rPr>
              <a:t>Keith R. Lohse, PhD, </a:t>
            </a:r>
            <a:r>
              <a:rPr lang="en-US" sz="2400" dirty="0" err="1">
                <a:latin typeface="Georgia" panose="02040502050405020303" pitchFamily="18" charset="0"/>
              </a:rPr>
              <a:t>PStat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Associate Professor in Physical Therapy and   Neurology</a:t>
            </a:r>
          </a:p>
          <a:p>
            <a:r>
              <a:rPr lang="en-US" sz="1600" dirty="0">
                <a:latin typeface="Georgia" panose="02040502050405020303" pitchFamily="18" charset="0"/>
              </a:rPr>
              <a:t>e: </a:t>
            </a:r>
            <a:r>
              <a:rPr lang="en-US" sz="1600" dirty="0">
                <a:solidFill>
                  <a:schemeClr val="accent5"/>
                </a:solidFill>
                <a:latin typeface="Georgia" panose="02040502050405020303" pitchFamily="18" charset="0"/>
                <a:hlinkClick r:id="rId2"/>
              </a:rPr>
              <a:t>lohse@wustl.edu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6" name="Picture 5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22C9C247-0F4A-FDB4-1C05-4E3FA35C4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89" b="15741"/>
          <a:stretch/>
        </p:blipFill>
        <p:spPr>
          <a:xfrm>
            <a:off x="0" y="0"/>
            <a:ext cx="3657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0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dragon is a hypothetical “true effect”.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Approximately where does the dragon live? 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Approximately how big is it?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What are some potential risks?  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What kind of tools will we need?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8328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[</a:t>
            </a:r>
            <a:r>
              <a:rPr lang="en-US" i="1" dirty="0"/>
              <a:t>False negative</a:t>
            </a:r>
            <a:r>
              <a:rPr lang="en-US" dirty="0"/>
              <a:t>] what happens if we miss an effect that exists?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i="1" dirty="0"/>
              <a:t>False positive</a:t>
            </a:r>
            <a:r>
              <a:rPr lang="en-US" dirty="0"/>
              <a:t>] what happens if declare an effect and we’re wrong?</a:t>
            </a:r>
          </a:p>
          <a:p>
            <a:endParaRPr lang="en-US" dirty="0"/>
          </a:p>
          <a:p>
            <a:r>
              <a:rPr lang="en-US" dirty="0"/>
              <a:t>What are the costs associated with the study?</a:t>
            </a:r>
          </a:p>
        </p:txBody>
      </p:sp>
    </p:spTree>
    <p:extLst>
      <p:ext uri="{BB962C8B-B14F-4D97-AF65-F5344CB8AC3E}">
        <p14:creationId xmlns:p14="http://schemas.microsoft.com/office/powerpoint/2010/main" val="159031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dragon is a hypothetical “true effect”.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Approximately where does the dragon live? 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Approximately how big is it?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What are some potential risks?  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What kind of tools will we need?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8328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Do we have reliable and valid outcome measures?</a:t>
            </a:r>
          </a:p>
          <a:p>
            <a:endParaRPr lang="en-US" dirty="0"/>
          </a:p>
          <a:p>
            <a:r>
              <a:rPr lang="en-US" dirty="0"/>
              <a:t>What is the most cost-effective way to collect the data?</a:t>
            </a:r>
          </a:p>
          <a:p>
            <a:endParaRPr lang="en-US" dirty="0"/>
          </a:p>
          <a:p>
            <a:r>
              <a:rPr lang="en-US" dirty="0"/>
              <a:t>What is the most cost-effective way to do the intervention?</a:t>
            </a:r>
          </a:p>
        </p:txBody>
      </p:sp>
    </p:spTree>
    <p:extLst>
      <p:ext uri="{BB962C8B-B14F-4D97-AF65-F5344CB8AC3E}">
        <p14:creationId xmlns:p14="http://schemas.microsoft.com/office/powerpoint/2010/main" val="294435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effect am I trying to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Approximately where does the dragon live? 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Approximately how big is it?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What are some potential risks?  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What kind of tools will we need?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8328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If you can answer these questions, </a:t>
            </a:r>
            <a:r>
              <a:rPr lang="en-US" b="1" dirty="0">
                <a:solidFill>
                  <a:schemeClr val="accent1"/>
                </a:solidFill>
              </a:rPr>
              <a:t>you likely have more information than you think and you can design a better study!</a:t>
            </a:r>
          </a:p>
          <a:p>
            <a:endParaRPr lang="en-US" dirty="0"/>
          </a:p>
          <a:p>
            <a:r>
              <a:rPr lang="en-US" dirty="0"/>
              <a:t>The surest way to miss a dragon is to look in the wrong place, not look for long enough, and not know what a dragon looks like. </a:t>
            </a:r>
          </a:p>
        </p:txBody>
      </p:sp>
    </p:spTree>
    <p:extLst>
      <p:ext uri="{BB962C8B-B14F-4D97-AF65-F5344CB8AC3E}">
        <p14:creationId xmlns:p14="http://schemas.microsoft.com/office/powerpoint/2010/main" val="45308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A4E1-B729-A010-9377-56C2533E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Intuition #2: </a:t>
            </a:r>
            <a:br>
              <a:rPr lang="en-US" b="1" u="sng" dirty="0"/>
            </a:br>
            <a:r>
              <a:rPr lang="en-US" dirty="0"/>
              <a:t>How many observations do I need?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0A1F1-D492-08FE-6679-C010D4E96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Program in Physical Therapy     </a:t>
            </a:r>
            <a:fld id="{12F12577-A9D0-425C-9EA3-21C6FB7229B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637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observations do I need?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Program in Physical Therapy     </a:t>
            </a:r>
            <a:fld id="{12F12577-A9D0-425C-9EA3-21C6FB7229B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5A6BD2B-5E66-773B-F76B-634FB5AF1A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0338" y="1887739"/>
                <a:ext cx="4578531" cy="3429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𝑚𝑒𝑎𝑠𝑢𝑟𝑒𝑚𝑒𝑛𝑡𝑠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𝑛𝑜𝑖𝑠𝑒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𝑠𝑖𝑔𝑛𝑎𝑙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5A6BD2B-5E66-773B-F76B-634FB5AF1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338" y="1887739"/>
                <a:ext cx="4578531" cy="3429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28" y="1578428"/>
            <a:ext cx="36576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77" y="1969610"/>
            <a:ext cx="3657600" cy="274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335" y="2289678"/>
            <a:ext cx="3657600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95" y="2640643"/>
            <a:ext cx="36576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9926" y="3417800"/>
            <a:ext cx="4033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As I add observations, random noise cancels out and the true signal becomes clear. </a:t>
            </a:r>
          </a:p>
        </p:txBody>
      </p:sp>
    </p:spTree>
    <p:extLst>
      <p:ext uri="{BB962C8B-B14F-4D97-AF65-F5344CB8AC3E}">
        <p14:creationId xmlns:p14="http://schemas.microsoft.com/office/powerpoint/2010/main" val="32885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observations do I need?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Program in Physical Therapy     </a:t>
            </a:r>
            <a:fld id="{12F12577-A9D0-425C-9EA3-21C6FB7229B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5A6BD2B-5E66-773B-F76B-634FB5AF1A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75269" y="2308791"/>
                <a:ext cx="4578531" cy="3429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𝑠𝑑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𝑒𝑓𝑓𝑒𝑐𝑡</m:t>
                                  </m:r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dirty="0"/>
                  <a:t>Alternatively…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𝑒𝑓𝑓𝑒𝑐𝑡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𝑠𝑑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5A6BD2B-5E66-773B-F76B-634FB5AF1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5269" y="2308791"/>
                <a:ext cx="4578531" cy="3429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59446"/>
            <a:ext cx="5486400" cy="1722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5283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The same principle applies to drawing random samples from a population. </a:t>
            </a:r>
          </a:p>
        </p:txBody>
      </p:sp>
    </p:spTree>
    <p:extLst>
      <p:ext uri="{BB962C8B-B14F-4D97-AF65-F5344CB8AC3E}">
        <p14:creationId xmlns:p14="http://schemas.microsoft.com/office/powerpoint/2010/main" val="41208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observations do I need?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F42B-484E-4128-9615-BF005B0B3F46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8837"/>
            <a:ext cx="5486400" cy="3003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172" y="1583463"/>
            <a:ext cx="7115175" cy="3895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1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Visualizing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𝑒𝑓𝑓𝑒𝑐𝑡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F42B-484E-4128-9615-BF005B0B3F46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38837"/>
            <a:ext cx="4937760" cy="27035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67821" y="2483756"/>
            <a:ext cx="161005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Cohen’s d = 1.0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baseline="-25000" dirty="0">
                <a:solidFill>
                  <a:srgbClr val="000000"/>
                </a:solidFill>
              </a:rPr>
              <a:t>0.8</a:t>
            </a:r>
            <a:r>
              <a:rPr lang="en-US" dirty="0">
                <a:solidFill>
                  <a:srgbClr val="000000"/>
                </a:solidFill>
              </a:rPr>
              <a:t>=34</a:t>
            </a:r>
            <a:r>
              <a:rPr lang="en-US" dirty="0"/>
              <a:t> </a:t>
            </a: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3872849" y="3130087"/>
            <a:ext cx="490145" cy="104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09" y="3224349"/>
            <a:ext cx="5486400" cy="27432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993098" y="243346"/>
            <a:ext cx="2286000" cy="2659890"/>
            <a:chOff x="5993098" y="243346"/>
            <a:chExt cx="2286000" cy="265989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3098" y="617236"/>
              <a:ext cx="2286000" cy="22860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755585" y="24334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N=34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118236" y="237136"/>
            <a:ext cx="2286000" cy="2670658"/>
            <a:chOff x="7118236" y="237136"/>
            <a:chExt cx="2286000" cy="267065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8236" y="621794"/>
              <a:ext cx="2286000" cy="22860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919636" y="23713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N=34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84593" y="3346952"/>
            <a:ext cx="14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Cohen’s d =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18584" y="812953"/>
            <a:ext cx="18288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559258" y="243792"/>
            <a:ext cx="2286000" cy="2655332"/>
            <a:chOff x="9559258" y="243792"/>
            <a:chExt cx="2286000" cy="265533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58" y="613124"/>
              <a:ext cx="2286000" cy="22860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510140" y="243792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N=34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7972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Visualizing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𝑒𝑓𝑓𝑒𝑐𝑡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F42B-484E-4128-9615-BF005B0B3F4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38837"/>
            <a:ext cx="4937760" cy="27035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54184" y="2396670"/>
            <a:ext cx="161005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Cohen’s d = 0.5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baseline="-25000" dirty="0">
                <a:solidFill>
                  <a:srgbClr val="000000"/>
                </a:solidFill>
              </a:rPr>
              <a:t>0.8</a:t>
            </a:r>
            <a:r>
              <a:rPr lang="en-US" dirty="0">
                <a:solidFill>
                  <a:srgbClr val="000000"/>
                </a:solidFill>
              </a:rPr>
              <a:t>=128</a:t>
            </a:r>
            <a:r>
              <a:rPr lang="en-US" dirty="0"/>
              <a:t> </a:t>
            </a: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 flipH="1">
            <a:off x="2595154" y="3043001"/>
            <a:ext cx="64058" cy="104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76" y="3235938"/>
            <a:ext cx="54864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84593" y="3346952"/>
            <a:ext cx="161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Cohen’s d = 0.5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9898" y="241993"/>
            <a:ext cx="2286000" cy="2700910"/>
            <a:chOff x="6169898" y="241993"/>
            <a:chExt cx="2286000" cy="2700910"/>
          </a:xfrm>
        </p:grpSpPr>
        <p:sp>
          <p:nvSpPr>
            <p:cNvPr id="21" name="TextBox 20"/>
            <p:cNvSpPr txBox="1"/>
            <p:nvPr/>
          </p:nvSpPr>
          <p:spPr>
            <a:xfrm>
              <a:off x="6951669" y="241993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N=34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9898" y="656903"/>
              <a:ext cx="2286000" cy="22860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7292931" y="243792"/>
            <a:ext cx="2286000" cy="2700910"/>
            <a:chOff x="7292931" y="243792"/>
            <a:chExt cx="2286000" cy="2700910"/>
          </a:xfrm>
        </p:grpSpPr>
        <p:sp>
          <p:nvSpPr>
            <p:cNvPr id="22" name="TextBox 21"/>
            <p:cNvSpPr txBox="1"/>
            <p:nvPr/>
          </p:nvSpPr>
          <p:spPr>
            <a:xfrm>
              <a:off x="7997147" y="243792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N=34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931" y="658702"/>
              <a:ext cx="2286000" cy="2286000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8518584" y="812953"/>
            <a:ext cx="18288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743805" y="243792"/>
            <a:ext cx="2286000" cy="2700910"/>
            <a:chOff x="9743805" y="243792"/>
            <a:chExt cx="2286000" cy="2700910"/>
          </a:xfrm>
        </p:grpSpPr>
        <p:sp>
          <p:nvSpPr>
            <p:cNvPr id="23" name="TextBox 22"/>
            <p:cNvSpPr txBox="1"/>
            <p:nvPr/>
          </p:nvSpPr>
          <p:spPr>
            <a:xfrm>
              <a:off x="10530928" y="243792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N=34</a:t>
              </a:r>
              <a:endParaRPr lang="en-US" i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805" y="658702"/>
              <a:ext cx="2286000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83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Visualizing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𝑒𝑓𝑓𝑒𝑐𝑡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F42B-484E-4128-9615-BF005B0B3F46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38837"/>
            <a:ext cx="4937760" cy="27035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54184" y="2396670"/>
            <a:ext cx="161005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Cohen’s d = 0.5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baseline="-25000" dirty="0">
                <a:solidFill>
                  <a:srgbClr val="000000"/>
                </a:solidFill>
              </a:rPr>
              <a:t>0.8</a:t>
            </a:r>
            <a:r>
              <a:rPr lang="en-US" dirty="0">
                <a:solidFill>
                  <a:srgbClr val="000000"/>
                </a:solidFill>
              </a:rPr>
              <a:t>=128</a:t>
            </a:r>
            <a:r>
              <a:rPr lang="en-US" dirty="0"/>
              <a:t> </a:t>
            </a: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 flipH="1">
            <a:off x="2595154" y="3043001"/>
            <a:ext cx="64058" cy="104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76" y="3235938"/>
            <a:ext cx="54864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84593" y="3346952"/>
            <a:ext cx="161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Cohen’s d = 0.5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151422" y="241993"/>
            <a:ext cx="2286000" cy="2616733"/>
            <a:chOff x="6151422" y="241993"/>
            <a:chExt cx="2286000" cy="2616733"/>
          </a:xfrm>
        </p:grpSpPr>
        <p:sp>
          <p:nvSpPr>
            <p:cNvPr id="21" name="TextBox 20"/>
            <p:cNvSpPr txBox="1"/>
            <p:nvPr/>
          </p:nvSpPr>
          <p:spPr>
            <a:xfrm>
              <a:off x="6893160" y="241993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N=128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422" y="572726"/>
              <a:ext cx="2286000" cy="22860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7195747" y="243792"/>
            <a:ext cx="2286000" cy="2614934"/>
            <a:chOff x="7195747" y="243792"/>
            <a:chExt cx="2286000" cy="2614934"/>
          </a:xfrm>
        </p:grpSpPr>
        <p:sp>
          <p:nvSpPr>
            <p:cNvPr id="22" name="TextBox 21"/>
            <p:cNvSpPr txBox="1"/>
            <p:nvPr/>
          </p:nvSpPr>
          <p:spPr>
            <a:xfrm>
              <a:off x="7938638" y="24379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N=128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747" y="572726"/>
              <a:ext cx="2286000" cy="2286000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8518584" y="812953"/>
            <a:ext cx="18288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729528" y="243792"/>
            <a:ext cx="2286000" cy="2614934"/>
            <a:chOff x="9729528" y="243792"/>
            <a:chExt cx="2286000" cy="2614934"/>
          </a:xfrm>
        </p:grpSpPr>
        <p:sp>
          <p:nvSpPr>
            <p:cNvPr id="23" name="TextBox 22"/>
            <p:cNvSpPr txBox="1"/>
            <p:nvPr/>
          </p:nvSpPr>
          <p:spPr>
            <a:xfrm>
              <a:off x="10472419" y="24379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N=128</a:t>
              </a:r>
              <a:endParaRPr lang="en-US" i="1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9528" y="572726"/>
              <a:ext cx="2286000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59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 versus precise answers.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174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Statistical power and sample size calculations </a:t>
            </a:r>
            <a:r>
              <a:rPr lang="en-US" dirty="0"/>
              <a:t>can get complicated very quickly. </a:t>
            </a:r>
          </a:p>
          <a:p>
            <a:endParaRPr lang="en-US" dirty="0"/>
          </a:p>
          <a:p>
            <a:r>
              <a:rPr lang="en-US" dirty="0"/>
              <a:t>I highly recommend you </a:t>
            </a:r>
            <a:r>
              <a:rPr lang="en-US" b="1" dirty="0">
                <a:solidFill>
                  <a:schemeClr val="accent1"/>
                </a:solidFill>
              </a:rPr>
              <a:t>work with a statistician when designing the study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That said, we often can’t get perfect answers for our sample size calculations, so </a:t>
            </a:r>
            <a:r>
              <a:rPr lang="en-US" b="1" dirty="0">
                <a:solidFill>
                  <a:schemeClr val="accent1"/>
                </a:solidFill>
              </a:rPr>
              <a:t>it is important to build up some statistical intuitions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And then consider a range of assumptions when estimating the sample size. </a:t>
            </a:r>
          </a:p>
          <a:p>
            <a:pPr lvl="1"/>
            <a:r>
              <a:rPr lang="en-US" dirty="0"/>
              <a:t>Any power analysis is only as good as it’s assumptions!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Program in Physical Therapy     </a:t>
            </a:r>
            <a:fld id="{12F12577-A9D0-425C-9EA3-21C6FB7229B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992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52" y="3270774"/>
            <a:ext cx="54864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Visualizing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𝑒𝑓𝑓𝑒𝑐𝑡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F42B-484E-4128-9615-BF005B0B3F46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938837"/>
            <a:ext cx="4937760" cy="27035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54184" y="2396670"/>
            <a:ext cx="161005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Cohen’s d = 0.2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baseline="-25000" dirty="0">
                <a:solidFill>
                  <a:srgbClr val="000000"/>
                </a:solidFill>
              </a:rPr>
              <a:t>0.8</a:t>
            </a:r>
            <a:r>
              <a:rPr lang="en-US" dirty="0">
                <a:solidFill>
                  <a:srgbClr val="000000"/>
                </a:solidFill>
              </a:rPr>
              <a:t>=788</a:t>
            </a:r>
            <a:r>
              <a:rPr lang="en-US" dirty="0"/>
              <a:t> </a:t>
            </a: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 flipH="1">
            <a:off x="1497874" y="3043001"/>
            <a:ext cx="1161338" cy="82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84593" y="3346952"/>
            <a:ext cx="161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Cohen’s d = 0.2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4745" y="813525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Uh oh! Rather than recruit 800 people, can you do something to make the effect bigger or the variance smaller? </a:t>
            </a:r>
          </a:p>
          <a:p>
            <a:endParaRPr lang="en-US" dirty="0"/>
          </a:p>
          <a:p>
            <a:r>
              <a:rPr lang="en-US" dirty="0"/>
              <a:t>It is often more cost effective to improve effect/variance ratios through the design (if you can).</a:t>
            </a:r>
          </a:p>
        </p:txBody>
      </p:sp>
      <p:cxnSp>
        <p:nvCxnSpPr>
          <p:cNvPr id="25" name="Straight Arrow Connector 24"/>
          <p:cNvCxnSpPr>
            <a:stCxn id="10" idx="0"/>
            <a:endCxn id="11" idx="2"/>
          </p:cNvCxnSpPr>
          <p:nvPr/>
        </p:nvCxnSpPr>
        <p:spPr>
          <a:xfrm flipV="1">
            <a:off x="8955952" y="2567851"/>
            <a:ext cx="1993" cy="70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Two Sample T-Test: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𝑠𝑑</m:t>
                                </m:r>
                              </m:num>
                              <m:den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𝑒𝑓𝑓𝑒𝑐𝑡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389915"/>
                  </p:ext>
                </p:extLst>
              </p:nvPr>
            </p:nvGraphicFramePr>
            <p:xfrm>
              <a:off x="444361" y="1828892"/>
              <a:ext cx="4663272" cy="40402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4424">
                      <a:extLst>
                        <a:ext uri="{9D8B030D-6E8A-4147-A177-3AD203B41FA5}">
                          <a16:colId xmlns:a16="http://schemas.microsoft.com/office/drawing/2014/main" val="4193789225"/>
                        </a:ext>
                      </a:extLst>
                    </a:gridCol>
                    <a:gridCol w="1554424">
                      <a:extLst>
                        <a:ext uri="{9D8B030D-6E8A-4147-A177-3AD203B41FA5}">
                          <a16:colId xmlns:a16="http://schemas.microsoft.com/office/drawing/2014/main" val="1337379111"/>
                        </a:ext>
                      </a:extLst>
                    </a:gridCol>
                    <a:gridCol w="1554424">
                      <a:extLst>
                        <a:ext uri="{9D8B030D-6E8A-4147-A177-3AD203B41FA5}">
                          <a16:colId xmlns:a16="http://schemas.microsoft.com/office/drawing/2014/main" val="1839873050"/>
                        </a:ext>
                      </a:extLst>
                    </a:gridCol>
                  </a:tblGrid>
                  <a:tr h="6684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Cohen’s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Sample Size for 80%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𝑠𝑑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𝑒𝑓𝑓𝑒𝑐𝑡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3165416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3142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6303710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179564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718198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933407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9199300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420011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34097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035317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7919813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3652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389915"/>
                  </p:ext>
                </p:extLst>
              </p:nvPr>
            </p:nvGraphicFramePr>
            <p:xfrm>
              <a:off x="444361" y="1828892"/>
              <a:ext cx="4663272" cy="40402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4424">
                      <a:extLst>
                        <a:ext uri="{9D8B030D-6E8A-4147-A177-3AD203B41FA5}">
                          <a16:colId xmlns:a16="http://schemas.microsoft.com/office/drawing/2014/main" val="4193789225"/>
                        </a:ext>
                      </a:extLst>
                    </a:gridCol>
                    <a:gridCol w="1554424">
                      <a:extLst>
                        <a:ext uri="{9D8B030D-6E8A-4147-A177-3AD203B41FA5}">
                          <a16:colId xmlns:a16="http://schemas.microsoft.com/office/drawing/2014/main" val="1337379111"/>
                        </a:ext>
                      </a:extLst>
                    </a:gridCol>
                    <a:gridCol w="1554424">
                      <a:extLst>
                        <a:ext uri="{9D8B030D-6E8A-4147-A177-3AD203B41FA5}">
                          <a16:colId xmlns:a16="http://schemas.microsoft.com/office/drawing/2014/main" val="1839873050"/>
                        </a:ext>
                      </a:extLst>
                    </a:gridCol>
                  </a:tblGrid>
                  <a:tr h="6874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Cohen’s d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Sample Size for 80% Power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84" t="-2655" r="-1961" b="-498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31654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3142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630371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788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179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352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11.1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71819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6.25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9334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128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91993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90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2.78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42001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68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2.04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3409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41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1.56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03531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0.9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42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1.23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791981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36523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5325626" y="1828892"/>
                <a:ext cx="5875774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For an independent samples t-test, you need about 32x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𝑝𝑜𝑜𝑙𝑒𝑑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Estimated from G*Power, assumes two-tailed </a:t>
                </a:r>
                <a:r>
                  <a:rPr lang="el-GR" sz="2400" dirty="0"/>
                  <a:t>α</a:t>
                </a:r>
                <a:r>
                  <a:rPr lang="en-US" sz="2400" dirty="0"/>
                  <a:t>=0.5.</a:t>
                </a:r>
              </a:p>
              <a:p>
                <a:pPr lvl="1"/>
                <a:r>
                  <a:rPr lang="en-US" sz="2000" dirty="0">
                    <a:hlinkClick r:id="rId4"/>
                  </a:rPr>
                  <a:t>https://www.psychologie.hhu.de/arbeitsgruppen/allgemeine-psychologie-und-arbeitspsychologie/gpower</a:t>
                </a:r>
                <a:r>
                  <a:rPr lang="en-US" sz="20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26" y="1828892"/>
                <a:ext cx="5875774" cy="4351338"/>
              </a:xfrm>
              <a:prstGeom prst="rect">
                <a:avLst/>
              </a:prstGeom>
              <a:blipFill>
                <a:blip r:embed="rId5"/>
                <a:stretch>
                  <a:fillRect l="-1452" t="-1961" r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56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/>
                  <a:t>Paired Samples T-Test: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𝑠𝑑</m:t>
                                </m:r>
                              </m:num>
                              <m:den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𝑒𝑓𝑓𝑒𝑐𝑡</m:t>
                                </m:r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4861053"/>
                  </p:ext>
                </p:extLst>
              </p:nvPr>
            </p:nvGraphicFramePr>
            <p:xfrm>
              <a:off x="444361" y="1828892"/>
              <a:ext cx="4663272" cy="40402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4424">
                      <a:extLst>
                        <a:ext uri="{9D8B030D-6E8A-4147-A177-3AD203B41FA5}">
                          <a16:colId xmlns:a16="http://schemas.microsoft.com/office/drawing/2014/main" val="4193789225"/>
                        </a:ext>
                      </a:extLst>
                    </a:gridCol>
                    <a:gridCol w="1554424">
                      <a:extLst>
                        <a:ext uri="{9D8B030D-6E8A-4147-A177-3AD203B41FA5}">
                          <a16:colId xmlns:a16="http://schemas.microsoft.com/office/drawing/2014/main" val="1337379111"/>
                        </a:ext>
                      </a:extLst>
                    </a:gridCol>
                    <a:gridCol w="1554424">
                      <a:extLst>
                        <a:ext uri="{9D8B030D-6E8A-4147-A177-3AD203B41FA5}">
                          <a16:colId xmlns:a16="http://schemas.microsoft.com/office/drawing/2014/main" val="1839873050"/>
                        </a:ext>
                      </a:extLst>
                    </a:gridCol>
                  </a:tblGrid>
                  <a:tr h="6684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Cohen’s </a:t>
                          </a:r>
                          <a:r>
                            <a:rPr lang="en-US" sz="1600" dirty="0" err="1"/>
                            <a:t>d</a:t>
                          </a:r>
                          <a:r>
                            <a:rPr lang="en-US" sz="1600" baseline="-25000" dirty="0" err="1"/>
                            <a:t>z</a:t>
                          </a:r>
                          <a:endParaRPr lang="en-US" sz="16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Sample Size for 80%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𝑠𝑑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𝑒𝑓𝑓𝑒𝑐𝑡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3165416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6303710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179564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718198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933407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9199300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420011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34097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035317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7919813"/>
                      </a:ext>
                    </a:extLst>
                  </a:tr>
                  <a:tr h="32603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3652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4861053"/>
                  </p:ext>
                </p:extLst>
              </p:nvPr>
            </p:nvGraphicFramePr>
            <p:xfrm>
              <a:off x="444361" y="1828892"/>
              <a:ext cx="4663272" cy="40402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4424">
                      <a:extLst>
                        <a:ext uri="{9D8B030D-6E8A-4147-A177-3AD203B41FA5}">
                          <a16:colId xmlns:a16="http://schemas.microsoft.com/office/drawing/2014/main" val="4193789225"/>
                        </a:ext>
                      </a:extLst>
                    </a:gridCol>
                    <a:gridCol w="1554424">
                      <a:extLst>
                        <a:ext uri="{9D8B030D-6E8A-4147-A177-3AD203B41FA5}">
                          <a16:colId xmlns:a16="http://schemas.microsoft.com/office/drawing/2014/main" val="1337379111"/>
                        </a:ext>
                      </a:extLst>
                    </a:gridCol>
                    <a:gridCol w="1554424">
                      <a:extLst>
                        <a:ext uri="{9D8B030D-6E8A-4147-A177-3AD203B41FA5}">
                          <a16:colId xmlns:a16="http://schemas.microsoft.com/office/drawing/2014/main" val="1839873050"/>
                        </a:ext>
                      </a:extLst>
                    </a:gridCol>
                  </a:tblGrid>
                  <a:tr h="6874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Cohen’s </a:t>
                          </a:r>
                          <a:r>
                            <a:rPr lang="en-US" sz="1600" dirty="0" err="1" smtClean="0"/>
                            <a:t>d</a:t>
                          </a:r>
                          <a:r>
                            <a:rPr lang="en-US" sz="1600" baseline="-25000" dirty="0" err="1" smtClean="0"/>
                            <a:t>z</a:t>
                          </a:r>
                          <a:endParaRPr lang="en-US" sz="16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Sample Size for 80% Power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84" t="-2655" r="-1961" b="-498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31654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787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630371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179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90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11.1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71819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52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6.25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9334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91993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2.78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42001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19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2.04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3409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1.56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03531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0.9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1.23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791981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36523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5325626" y="1828892"/>
                <a:ext cx="5875774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For a dependent/paired samples t-test, you need about 9x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Note the standardized effect size is now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Cohen’s </a:t>
                </a:r>
                <a:r>
                  <a:rPr lang="en-US" sz="2400" b="1" dirty="0" err="1">
                    <a:solidFill>
                      <a:schemeClr val="accent1"/>
                    </a:solidFill>
                  </a:rPr>
                  <a:t>d_z</a:t>
                </a:r>
                <a:r>
                  <a:rPr lang="en-US" sz="24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Estimated from G*Power, assumes two-tailed </a:t>
                </a:r>
                <a:r>
                  <a:rPr lang="el-GR" sz="2400" dirty="0"/>
                  <a:t>α</a:t>
                </a:r>
                <a:r>
                  <a:rPr lang="en-US" sz="2400" dirty="0"/>
                  <a:t>=0.5.</a:t>
                </a:r>
              </a:p>
              <a:p>
                <a:pPr lvl="1"/>
                <a:r>
                  <a:rPr lang="en-US" sz="2000" dirty="0">
                    <a:hlinkClick r:id="rId4"/>
                  </a:rPr>
                  <a:t>https://www.psychologie.hhu.de/arbeitsgruppen/allgemeine-psychologie-und-arbeitspsychologie/gpower</a:t>
                </a:r>
                <a:r>
                  <a:rPr lang="en-US" sz="20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26" y="1828892"/>
                <a:ext cx="5875774" cy="4351338"/>
              </a:xfrm>
              <a:prstGeom prst="rect">
                <a:avLst/>
              </a:prstGeom>
              <a:blipFill>
                <a:blip r:embed="rId5"/>
                <a:stretch>
                  <a:fillRect l="-1452" t="-1961" r="-934" b="-1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81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Recap…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We have talked about the complexities of power analysis in different designs and why it is important to build up statistical intuitions. </a:t>
            </a:r>
          </a:p>
          <a:p>
            <a:endParaRPr lang="en-US" dirty="0"/>
          </a:p>
          <a:p>
            <a:r>
              <a:rPr lang="en-US" dirty="0"/>
              <a:t>We discussed important questions to ask yourself when deciding what kind of effect you are trying to study.</a:t>
            </a:r>
          </a:p>
          <a:p>
            <a:endParaRPr lang="en-US" dirty="0"/>
          </a:p>
          <a:p>
            <a:r>
              <a:rPr lang="en-US" dirty="0"/>
              <a:t>We introduced some rough ideas about how many observations you might need when trying to study different effects. </a:t>
            </a:r>
          </a:p>
          <a:p>
            <a:pPr lvl="1"/>
            <a:r>
              <a:rPr lang="en-US" dirty="0"/>
              <a:t>In subsequent videos, we are going to introduce simulations for more complex designs and avoid standardized effect sizes.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Program in Physical Therapy     </a:t>
            </a:r>
            <a:fld id="{12F12577-A9D0-425C-9EA3-21C6FB7229B6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18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 versus precise answers.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Building Intuition #1</a:t>
            </a:r>
            <a:r>
              <a:rPr lang="en-US" dirty="0"/>
              <a:t>: What kind of the effect am I trying to study?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Building Intuition #2</a:t>
            </a:r>
            <a:r>
              <a:rPr lang="en-US" dirty="0"/>
              <a:t>: How many observations do I need?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Program in Physical Therapy     </a:t>
            </a:r>
            <a:fld id="{12F12577-A9D0-425C-9EA3-21C6FB7229B6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10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Intuition #1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What kind of the effect am I trying to study?</a:t>
            </a:r>
          </a:p>
        </p:txBody>
      </p:sp>
    </p:spTree>
    <p:extLst>
      <p:ext uri="{BB962C8B-B14F-4D97-AF65-F5344CB8AC3E}">
        <p14:creationId xmlns:p14="http://schemas.microsoft.com/office/powerpoint/2010/main" val="272926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me find a dragon.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194" y="1690688"/>
            <a:ext cx="5771606" cy="4178889"/>
          </a:xfrm>
        </p:spPr>
        <p:txBody>
          <a:bodyPr/>
          <a:lstStyle/>
          <a:p>
            <a:r>
              <a:rPr lang="en-US" sz="2400" dirty="0"/>
              <a:t>Often, researchers will say something like </a:t>
            </a:r>
            <a:r>
              <a:rPr lang="en-US" sz="2400" b="1" dirty="0">
                <a:solidFill>
                  <a:schemeClr val="accent1"/>
                </a:solidFill>
              </a:rPr>
              <a:t>“we don’t know how big an effect is because we haven’t done the study yet”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/>
              <a:t>And therefor, no meaningful power analysis can be undertaken. </a:t>
            </a:r>
          </a:p>
          <a:p>
            <a:endParaRPr lang="en-US" sz="2400" dirty="0"/>
          </a:p>
          <a:p>
            <a:r>
              <a:rPr lang="en-US" sz="2400" dirty="0"/>
              <a:t>Let’s put this in another context and say “</a:t>
            </a:r>
            <a:r>
              <a:rPr lang="en-US" sz="2400" b="1" dirty="0">
                <a:solidFill>
                  <a:schemeClr val="accent1"/>
                </a:solidFill>
              </a:rPr>
              <a:t>I’m putting an expedition together to find a dragon</a:t>
            </a:r>
            <a:r>
              <a:rPr lang="en-US" sz="2400" dirty="0"/>
              <a:t>”. </a:t>
            </a:r>
          </a:p>
          <a:p>
            <a:pPr lvl="1"/>
            <a:r>
              <a:rPr lang="en-US" sz="2000" dirty="0"/>
              <a:t>"Here be dragons" (Latin: </a:t>
            </a:r>
            <a:r>
              <a:rPr lang="en-US" sz="2000" i="1" dirty="0"/>
              <a:t>hic </a:t>
            </a:r>
            <a:r>
              <a:rPr lang="en-US" sz="2000" i="1" dirty="0" err="1"/>
              <a:t>sunt</a:t>
            </a:r>
            <a:r>
              <a:rPr lang="en-US" sz="2000" i="1" dirty="0"/>
              <a:t> </a:t>
            </a:r>
            <a:r>
              <a:rPr lang="en-US" sz="2000" i="1" dirty="0" err="1"/>
              <a:t>dracones</a:t>
            </a:r>
            <a:r>
              <a:rPr lang="en-US" sz="2000" dirty="0"/>
              <a:t>) was a phrase used to indicate dangerous or unexplored territories in medieval maps.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Program in Physical Therapy     </a:t>
            </a:r>
            <a:fld id="{12F12577-A9D0-425C-9EA3-21C6FB7229B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72000" cy="26199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345516"/>
            <a:ext cx="4608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[https://www.nintendo.com/store/products/here-be-dragons-switch/] </a:t>
            </a:r>
          </a:p>
        </p:txBody>
      </p:sp>
    </p:spTree>
    <p:extLst>
      <p:ext uri="{BB962C8B-B14F-4D97-AF65-F5344CB8AC3E}">
        <p14:creationId xmlns:p14="http://schemas.microsoft.com/office/powerpoint/2010/main" val="24669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me find a dragon.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937504" cy="4178889"/>
          </a:xfrm>
        </p:spPr>
        <p:txBody>
          <a:bodyPr/>
          <a:lstStyle/>
          <a:p>
            <a:r>
              <a:rPr lang="en-US" sz="2400" dirty="0"/>
              <a:t>If I’m selling you on joining my expedition, you might reasonably have some questions. </a:t>
            </a:r>
          </a:p>
          <a:p>
            <a:pPr lvl="1"/>
            <a:r>
              <a:rPr lang="en-US" sz="2000" dirty="0"/>
              <a:t>Where does the dragon live? </a:t>
            </a:r>
          </a:p>
          <a:p>
            <a:pPr lvl="1"/>
            <a:r>
              <a:rPr lang="en-US" sz="2000" dirty="0"/>
              <a:t>How big is it?</a:t>
            </a:r>
          </a:p>
          <a:p>
            <a:pPr lvl="1"/>
            <a:r>
              <a:rPr lang="en-US" sz="2000" dirty="0"/>
              <a:t>What are the risks? </a:t>
            </a:r>
          </a:p>
          <a:p>
            <a:pPr lvl="1"/>
            <a:r>
              <a:rPr lang="en-US" sz="2000" dirty="0"/>
              <a:t>What tools will we need?</a:t>
            </a:r>
          </a:p>
          <a:p>
            <a:pPr lvl="1"/>
            <a:endParaRPr lang="en-US" sz="2000" dirty="0"/>
          </a:p>
          <a:p>
            <a:r>
              <a:rPr lang="en-US" sz="2400" dirty="0"/>
              <a:t>If my answer is, “we don’t know because no one has ever seen one”… </a:t>
            </a:r>
            <a:r>
              <a:rPr lang="en-US" sz="2400" b="1" dirty="0">
                <a:solidFill>
                  <a:schemeClr val="accent1"/>
                </a:solidFill>
              </a:rPr>
              <a:t>then my quest might seem like a waste of time.</a:t>
            </a:r>
            <a:r>
              <a:rPr lang="en-US" sz="2400" dirty="0"/>
              <a:t> 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Program in Physical Therapy     </a:t>
            </a:r>
            <a:fld id="{12F12577-A9D0-425C-9EA3-21C6FB7229B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86"/>
          <a:stretch/>
        </p:blipFill>
        <p:spPr>
          <a:xfrm>
            <a:off x="7660277" y="627926"/>
            <a:ext cx="3657600" cy="21418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3077" y="324681"/>
            <a:ext cx="4694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[https://www.dndbeyond.com/monsters/436652-desert-pseudodragon]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077" y="3045089"/>
            <a:ext cx="4572000" cy="2350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80904" y="5460225"/>
            <a:ext cx="4617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[https://www.dndbeyond.com/monsters/16784-ancient-white-dragon]</a:t>
            </a:r>
          </a:p>
        </p:txBody>
      </p:sp>
    </p:spTree>
    <p:extLst>
      <p:ext uri="{BB962C8B-B14F-4D97-AF65-F5344CB8AC3E}">
        <p14:creationId xmlns:p14="http://schemas.microsoft.com/office/powerpoint/2010/main" val="164995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me find a dragon.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So… researchers will say something like “we don’t know how big an effect is because we haven’t done the study yet”. </a:t>
            </a:r>
          </a:p>
          <a:p>
            <a:pPr lvl="1"/>
            <a:r>
              <a:rPr lang="en-US" sz="2000" dirty="0"/>
              <a:t>But asking “What is the precise effect?” is usually not the right question.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Good question</a:t>
            </a:r>
            <a:r>
              <a:rPr lang="en-US" sz="2400" dirty="0"/>
              <a:t>: “What is the smallest effect that would be reasonably important?” (</a:t>
            </a:r>
            <a:r>
              <a:rPr lang="en-US" sz="2400" i="1" dirty="0"/>
              <a:t>a priori</a:t>
            </a:r>
            <a:r>
              <a:rPr lang="en-US" sz="2400" dirty="0"/>
              <a:t> power)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Good question</a:t>
            </a:r>
            <a:r>
              <a:rPr lang="en-US" sz="2400" dirty="0"/>
              <a:t>: “Given the budget, what is the smallest effect we can reasonably study?” (</a:t>
            </a:r>
            <a:r>
              <a:rPr lang="en-US" sz="2400" i="1" dirty="0"/>
              <a:t>sensitivity</a:t>
            </a:r>
            <a:r>
              <a:rPr lang="en-US" sz="24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Program in Physical Therapy     </a:t>
            </a:r>
            <a:fld id="{12F12577-A9D0-425C-9EA3-21C6FB7229B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181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dragon is a hypothetical “true effect”.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Approximately where does the dragon live? 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Approximately how big is it?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What are some potential risks? 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What kind of tools will we need?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8328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Are there certain individuals/conditions in which we expect the effect to be strongest? </a:t>
            </a:r>
          </a:p>
          <a:p>
            <a:endParaRPr lang="en-US" dirty="0"/>
          </a:p>
          <a:p>
            <a:r>
              <a:rPr lang="en-US" dirty="0"/>
              <a:t>Can we use tighter exclusion/inclusion criteria to reduce variance?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dragon is a hypothetical “true effect”.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Approximately where does the dragon live? 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Approximately how big is it?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What are some potential risks? 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What kind of tools will we need?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8328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Is there a minimum value that would be important?</a:t>
            </a:r>
          </a:p>
          <a:p>
            <a:endParaRPr lang="en-US" dirty="0"/>
          </a:p>
          <a:p>
            <a:r>
              <a:rPr lang="en-US" dirty="0"/>
              <a:t>How much background noise (e.g., SD, residual variance) would we expect? </a:t>
            </a:r>
          </a:p>
          <a:p>
            <a:endParaRPr lang="en-US" dirty="0"/>
          </a:p>
          <a:p>
            <a:r>
              <a:rPr lang="en-US" dirty="0"/>
              <a:t>Be conservative and make a low-end estimate of the effect.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3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eith Wustl Palet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417"/>
      </a:accent1>
      <a:accent2>
        <a:srgbClr val="007360"/>
      </a:accent2>
      <a:accent3>
        <a:srgbClr val="3D3D3D"/>
      </a:accent3>
      <a:accent4>
        <a:srgbClr val="4D004A"/>
      </a:accent4>
      <a:accent5>
        <a:srgbClr val="3841C6"/>
      </a:accent5>
      <a:accent6>
        <a:srgbClr val="AB5F61"/>
      </a:accent6>
      <a:hlink>
        <a:srgbClr val="89C5BB"/>
      </a:hlink>
      <a:folHlink>
        <a:srgbClr val="ABAB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1337</Words>
  <Application>Microsoft Office PowerPoint</Application>
  <PresentationFormat>Widescreen</PresentationFormat>
  <Paragraphs>249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Georgia</vt:lpstr>
      <vt:lpstr>Verdana</vt:lpstr>
      <vt:lpstr>Office Theme</vt:lpstr>
      <vt:lpstr>Sample Size Planning Concepts:  Statistical Intuitions</vt:lpstr>
      <vt:lpstr>Intuitions versus precise answers. </vt:lpstr>
      <vt:lpstr>Intuitions versus precise answers. </vt:lpstr>
      <vt:lpstr>Intuition #1:  What kind of the effect am I trying to study?</vt:lpstr>
      <vt:lpstr>Help me find a dragon. </vt:lpstr>
      <vt:lpstr>Help me find a dragon. </vt:lpstr>
      <vt:lpstr>Help me find a dragon. </vt:lpstr>
      <vt:lpstr>The dragon is a hypothetical “true effect”. </vt:lpstr>
      <vt:lpstr>The dragon is a hypothetical “true effect”. </vt:lpstr>
      <vt:lpstr>The dragon is a hypothetical “true effect”. </vt:lpstr>
      <vt:lpstr>The dragon is a hypothetical “true effect”. </vt:lpstr>
      <vt:lpstr>What kind of effect am I trying to study?</vt:lpstr>
      <vt:lpstr>Intuition #2:  How many observations do I need?</vt:lpstr>
      <vt:lpstr>How many observations do I need?</vt:lpstr>
      <vt:lpstr>How many observations do I need?</vt:lpstr>
      <vt:lpstr>How many observations do I need?</vt:lpstr>
      <vt:lpstr>Visualizing effect/(sd )</vt:lpstr>
      <vt:lpstr>Visualizing effect/(sd )</vt:lpstr>
      <vt:lpstr>Visualizing effect/(sd )</vt:lpstr>
      <vt:lpstr>Visualizing effect/(sd )</vt:lpstr>
      <vt:lpstr>Two Sample T-Test: sample size∝(sd/(effect ))^2</vt:lpstr>
      <vt:lpstr>Paired Samples T-Test: sample size∝(sd/(effect ))^2</vt:lpstr>
      <vt:lpstr>To Recap…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Keith Lohse</cp:lastModifiedBy>
  <cp:revision>257</cp:revision>
  <dcterms:created xsi:type="dcterms:W3CDTF">2016-11-18T16:22:40Z</dcterms:created>
  <dcterms:modified xsi:type="dcterms:W3CDTF">2023-05-12T22:04:31Z</dcterms:modified>
</cp:coreProperties>
</file>