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85" r:id="rId3"/>
    <p:sldId id="286" r:id="rId4"/>
    <p:sldId id="287" r:id="rId5"/>
    <p:sldId id="308" r:id="rId6"/>
    <p:sldId id="263" r:id="rId7"/>
    <p:sldId id="307" r:id="rId8"/>
    <p:sldId id="306" r:id="rId9"/>
    <p:sldId id="305" r:id="rId10"/>
    <p:sldId id="304" r:id="rId11"/>
    <p:sldId id="324" r:id="rId12"/>
    <p:sldId id="281" r:id="rId13"/>
    <p:sldId id="282" r:id="rId14"/>
    <p:sldId id="289" r:id="rId15"/>
    <p:sldId id="290" r:id="rId16"/>
    <p:sldId id="298" r:id="rId17"/>
    <p:sldId id="309" r:id="rId18"/>
    <p:sldId id="310" r:id="rId19"/>
    <p:sldId id="311" r:id="rId20"/>
    <p:sldId id="303" r:id="rId21"/>
    <p:sldId id="325" r:id="rId22"/>
    <p:sldId id="296" r:id="rId23"/>
    <p:sldId id="315" r:id="rId24"/>
    <p:sldId id="316" r:id="rId25"/>
    <p:sldId id="317" r:id="rId26"/>
    <p:sldId id="318" r:id="rId27"/>
    <p:sldId id="323" r:id="rId28"/>
    <p:sldId id="295" r:id="rId29"/>
    <p:sldId id="319" r:id="rId30"/>
    <p:sldId id="261" r:id="rId31"/>
    <p:sldId id="312" r:id="rId32"/>
    <p:sldId id="32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50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2134" autoAdjust="0"/>
  </p:normalViewPr>
  <p:slideViewPr>
    <p:cSldViewPr snapToGrid="0" snapToObjects="1">
      <p:cViewPr varScale="1">
        <p:scale>
          <a:sx n="38" d="100"/>
          <a:sy n="38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2BEC3-98AC-452F-8924-958660D214AC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30C4A-F9D9-4566-AE7B-91EB47C0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89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38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01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9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B05A1-201A-4419-9933-777E2A11D29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387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B05A1-201A-4419-9933-777E2A11D29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681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79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97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33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endParaRPr lang="en-CA" dirty="0">
              <a:solidFill>
                <a:srgbClr val="404040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90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4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3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4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08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64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96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71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53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220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71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85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2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642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601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1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1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7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9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3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30C4A-F9D9-4566-AE7B-91EB47C06A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5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rsm_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80" y="4296296"/>
            <a:ext cx="8231658" cy="1034874"/>
          </a:xfrm>
        </p:spPr>
        <p:txBody>
          <a:bodyPr>
            <a:norm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55930E-F491-B54D-A46E-FAFCB72172EF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1D1A5-94F7-3846-A022-F51B8DCB0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55930E-F491-B54D-A46E-FAFCB72172EF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1D1A5-94F7-3846-A022-F51B8DCB0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55930E-F491-B54D-A46E-FAFCB72172EF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1D1A5-94F7-3846-A022-F51B8DCB0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55930E-F491-B54D-A46E-FAFCB72172EF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1D1A5-94F7-3846-A022-F51B8DCB0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55930E-F491-B54D-A46E-FAFCB72172EF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1D1A5-94F7-3846-A022-F51B8DCB0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55930E-F491-B54D-A46E-FAFCB72172EF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1D1A5-94F7-3846-A022-F51B8DCB0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55930E-F491-B54D-A46E-FAFCB72172EF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1D1A5-94F7-3846-A022-F51B8DCB0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55930E-F491-B54D-A46E-FAFCB72172EF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1D1A5-94F7-3846-A022-F51B8DCB0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55930E-F491-B54D-A46E-FAFCB72172EF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1D1A5-94F7-3846-A022-F51B8DCB0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55930E-F491-B54D-A46E-FAFCB72172EF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21D1A5-94F7-3846-A022-F51B8DCB0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rsm_2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52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997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Arial Unicode MS"/>
          <a:ea typeface="+mj-ea"/>
          <a:cs typeface="Arial Unicode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rgbClr val="404040"/>
          </a:solidFill>
          <a:latin typeface="Arial Unicode MS"/>
          <a:ea typeface="+mn-ea"/>
          <a:cs typeface="Arial Unicode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404040"/>
          </a:solidFill>
          <a:latin typeface="Arial Unicode MS"/>
          <a:ea typeface="+mn-ea"/>
          <a:cs typeface="Arial Unicode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04040"/>
          </a:solidFill>
          <a:latin typeface="Arial Unicode MS"/>
          <a:ea typeface="+mn-ea"/>
          <a:cs typeface="Arial Unicode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04040"/>
          </a:solidFill>
          <a:latin typeface="Arial Unicode MS"/>
          <a:ea typeface="+mn-ea"/>
          <a:cs typeface="Arial Unicode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404040"/>
          </a:solidFill>
          <a:latin typeface="Arial Unicode MS"/>
          <a:ea typeface="+mn-ea"/>
          <a:cs typeface="Arial Unicode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can.gc.ca/tables-tableaux/sum-som/l01/cst01/gdps04a-eng.ht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sj.com/articles/u-s-annual-oil-output-to-drop-for-first-time-in-eight-years-1444647601" TargetMode="External"/><Relationship Id="rId4" Type="http://schemas.openxmlformats.org/officeDocument/2006/relationships/hyperlink" Target="http://www.ssc.wisc.edu/~bhansen/progs/progs_threshold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a.ca/stats/quarterly-forecast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mf.org/external/pubs/ft/weo/2015/02/weodata/weorept.aspx?pr.x=52&amp;pr.y=3&amp;sy=2013&amp;ey=2020&amp;scsm=1&amp;ssd=1&amp;sort=country&amp;ds=.&amp;br=1&amp;c=156,132&amp;s=NGAP_NPGDP,PCPIPCH,LUR&amp;grp=0&amp;a=#cs1" TargetMode="External"/><Relationship Id="rId4" Type="http://schemas.openxmlformats.org/officeDocument/2006/relationships/hyperlink" Target="http://viewswire.eiu.com.ezproxy.lib.ryerson.ca/index.asp?layout=VWArticleVW3&amp;article_id=1136785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80" y="4087952"/>
            <a:ext cx="8231658" cy="1034874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Governor’s Challenge 2015</a:t>
            </a:r>
            <a:b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Ryerson University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/>
              <a:t>Forecasts: Output Gap </a:t>
            </a:r>
            <a:endParaRPr lang="en-CA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6" y="1489532"/>
            <a:ext cx="4070200" cy="24983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307" y="1489532"/>
            <a:ext cx="3888964" cy="2498321"/>
          </a:xfrm>
          <a:prstGeom prst="rect">
            <a:avLst/>
          </a:prstGeom>
        </p:spPr>
      </p:pic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885006"/>
              </p:ext>
            </p:extLst>
          </p:nvPr>
        </p:nvGraphicFramePr>
        <p:xfrm>
          <a:off x="457195" y="4206387"/>
          <a:ext cx="83390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7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7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Forecast</a:t>
                      </a:r>
                      <a:r>
                        <a:rPr lang="fr-FR" dirty="0" smtClean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-1.49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-0.83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-0.30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-0.17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IMF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-1.266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-1.336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-0.702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-0.324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457195" y="5410564"/>
            <a:ext cx="833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Bank of Canada </a:t>
            </a:r>
            <a:r>
              <a:rPr lang="fr-FR" dirty="0" err="1" smtClean="0"/>
              <a:t>expects</a:t>
            </a:r>
            <a:r>
              <a:rPr lang="fr-FR" dirty="0" smtClean="0"/>
              <a:t> output gap to close by 2017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8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b="1" dirty="0" smtClean="0"/>
              <a:t>Policy Strategy</a:t>
            </a:r>
            <a:endParaRPr lang="en-CA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BOC adjusts </a:t>
            </a:r>
            <a:r>
              <a:rPr lang="en-CA" dirty="0">
                <a:solidFill>
                  <a:schemeClr val="tx1"/>
                </a:solidFill>
              </a:rPr>
              <a:t>interest rate to keep inflation within target</a:t>
            </a:r>
            <a:r>
              <a:rPr lang="en-CA" dirty="0" smtClean="0">
                <a:solidFill>
                  <a:schemeClr val="tx1"/>
                </a:solidFill>
              </a:rPr>
              <a:t>.</a:t>
            </a: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Asymmetric shocks in Oil Prices, USD/CAD exchange rate and Housing Prices threatens inflation target. 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Output Gap also affected due to changes in potential GDP.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21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CA" sz="3200" b="1" dirty="0" smtClean="0"/>
              <a:t>Asymmetric Monetary Policy</a:t>
            </a:r>
            <a:endParaRPr lang="en-CA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20" y="1301674"/>
            <a:ext cx="8229600" cy="4296054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chemeClr val="tx1"/>
                </a:solidFill>
              </a:rPr>
              <a:t>Threshold </a:t>
            </a:r>
            <a:r>
              <a:rPr lang="en-CA" dirty="0" smtClean="0">
                <a:solidFill>
                  <a:schemeClr val="tx1"/>
                </a:solidFill>
              </a:rPr>
              <a:t>Regression Model of Taylor Rule.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CA" dirty="0" smtClean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en-CA" sz="2200" dirty="0">
              <a:solidFill>
                <a:schemeClr val="tx1"/>
              </a:solidFill>
            </a:endParaRPr>
          </a:p>
          <a:p>
            <a:pPr marL="400050"/>
            <a:endParaRPr lang="en-CA" sz="2400" dirty="0" smtClean="0">
              <a:solidFill>
                <a:schemeClr val="tx1"/>
              </a:solidFill>
            </a:endParaRPr>
          </a:p>
          <a:p>
            <a:pPr marL="400050"/>
            <a:r>
              <a:rPr lang="en-CA" sz="2400" dirty="0" smtClean="0">
                <a:solidFill>
                  <a:schemeClr val="tx1"/>
                </a:solidFill>
              </a:rPr>
              <a:t>Threshold </a:t>
            </a:r>
            <a:r>
              <a:rPr lang="en-CA" sz="2400" dirty="0">
                <a:solidFill>
                  <a:schemeClr val="tx1"/>
                </a:solidFill>
              </a:rPr>
              <a:t>Variables </a:t>
            </a:r>
            <a:r>
              <a:rPr lang="en-CA" sz="2400" dirty="0" smtClean="0">
                <a:solidFill>
                  <a:schemeClr val="tx1"/>
                </a:solidFill>
              </a:rPr>
              <a:t>considered for </a:t>
            </a:r>
            <a:r>
              <a:rPr lang="en-CA" sz="2400" i="1" dirty="0" smtClean="0">
                <a:solidFill>
                  <a:schemeClr val="tx1"/>
                </a:solidFill>
              </a:rPr>
              <a:t>x</a:t>
            </a:r>
            <a:r>
              <a:rPr lang="en-CA" sz="2400" dirty="0" smtClean="0">
                <a:solidFill>
                  <a:schemeClr val="tx1"/>
                </a:solidFill>
              </a:rPr>
              <a:t> are the one-quarter lag in the annual change in:</a:t>
            </a:r>
          </a:p>
          <a:p>
            <a:pPr marL="857250" lvl="1" indent="-342900">
              <a:buFont typeface="Wingdings" panose="05000000000000000000" pitchFamily="2" charset="2"/>
              <a:buChar char="§"/>
            </a:pPr>
            <a:r>
              <a:rPr lang="en-CA" dirty="0">
                <a:solidFill>
                  <a:schemeClr val="tx1"/>
                </a:solidFill>
              </a:rPr>
              <a:t>Energy </a:t>
            </a:r>
            <a:r>
              <a:rPr lang="en-CA" dirty="0" smtClean="0">
                <a:solidFill>
                  <a:schemeClr val="tx1"/>
                </a:solidFill>
              </a:rPr>
              <a:t>Prices</a:t>
            </a:r>
          </a:p>
          <a:p>
            <a:pPr marL="857250" lvl="1" indent="-342900">
              <a:buFont typeface="Wingdings" panose="05000000000000000000" pitchFamily="2" charset="2"/>
              <a:buChar char="§"/>
            </a:pPr>
            <a:r>
              <a:rPr lang="en-CA" dirty="0">
                <a:solidFill>
                  <a:schemeClr val="tx1"/>
                </a:solidFill>
              </a:rPr>
              <a:t>House </a:t>
            </a:r>
            <a:r>
              <a:rPr lang="en-CA" dirty="0" smtClean="0">
                <a:solidFill>
                  <a:schemeClr val="tx1"/>
                </a:solidFill>
              </a:rPr>
              <a:t>Prices</a:t>
            </a:r>
          </a:p>
          <a:p>
            <a:pPr marL="857250" lvl="1" indent="-342900">
              <a:buFont typeface="Wingdings" panose="05000000000000000000" pitchFamily="2" charset="2"/>
              <a:buChar char="§"/>
            </a:pPr>
            <a:r>
              <a:rPr lang="en-CA" dirty="0" smtClean="0">
                <a:solidFill>
                  <a:schemeClr val="tx1"/>
                </a:solidFill>
              </a:rPr>
              <a:t>CAD/USD </a:t>
            </a:r>
            <a:r>
              <a:rPr lang="en-CA" dirty="0">
                <a:solidFill>
                  <a:schemeClr val="tx1"/>
                </a:solidFill>
              </a:rPr>
              <a:t>FX </a:t>
            </a:r>
            <a:r>
              <a:rPr lang="en-CA" dirty="0" smtClean="0">
                <a:solidFill>
                  <a:schemeClr val="tx1"/>
                </a:solidFill>
              </a:rPr>
              <a:t>Rate</a:t>
            </a:r>
          </a:p>
          <a:p>
            <a:pPr marL="857250" lvl="1" indent="-342900">
              <a:buFont typeface="Wingdings" panose="05000000000000000000" pitchFamily="2" charset="2"/>
              <a:buChar char="§"/>
            </a:pPr>
            <a:r>
              <a:rPr lang="en-CA" dirty="0">
                <a:solidFill>
                  <a:schemeClr val="tx1"/>
                </a:solidFill>
              </a:rPr>
              <a:t>Core </a:t>
            </a:r>
            <a:r>
              <a:rPr lang="en-CA" dirty="0" smtClean="0">
                <a:solidFill>
                  <a:schemeClr val="tx1"/>
                </a:solidFill>
              </a:rPr>
              <a:t>Inflation</a:t>
            </a:r>
          </a:p>
          <a:p>
            <a:pPr marL="857250" lvl="1" indent="-342900">
              <a:buFont typeface="Wingdings" panose="05000000000000000000" pitchFamily="2" charset="2"/>
              <a:buChar char="§"/>
            </a:pPr>
            <a:r>
              <a:rPr lang="en-CA" dirty="0">
                <a:solidFill>
                  <a:schemeClr val="tx1"/>
                </a:solidFill>
              </a:rPr>
              <a:t>Output Gap</a:t>
            </a:r>
            <a:endParaRPr lang="en-CA" dirty="0" smtClean="0">
              <a:solidFill>
                <a:schemeClr val="tx1"/>
              </a:solidFill>
            </a:endParaRP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653476"/>
              </p:ext>
            </p:extLst>
          </p:nvPr>
        </p:nvGraphicFramePr>
        <p:xfrm>
          <a:off x="692150" y="1698625"/>
          <a:ext cx="74120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3" name="Equation" r:id="rId4" imgW="3022560" imgH="228600" progId="Equation.DSMT4">
                  <p:embed/>
                </p:oleObj>
              </mc:Choice>
              <mc:Fallback>
                <p:oleObj name="Equation" r:id="rId4" imgW="3022560" imgH="2286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698625"/>
                        <a:ext cx="7412038" cy="56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04898" y="3959116"/>
            <a:ext cx="115687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398875"/>
              </p:ext>
            </p:extLst>
          </p:nvPr>
        </p:nvGraphicFramePr>
        <p:xfrm>
          <a:off x="692150" y="2260600"/>
          <a:ext cx="74120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4" name="Equation" r:id="rId6" imgW="2958840" imgH="228600" progId="Equation.DSMT4">
                  <p:embed/>
                </p:oleObj>
              </mc:Choice>
              <mc:Fallback>
                <p:oleObj name="Equation" r:id="rId6" imgW="2958840" imgH="2286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2260600"/>
                        <a:ext cx="7412038" cy="573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03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CA" sz="3200" b="1" dirty="0" smtClean="0"/>
              <a:t>A</a:t>
            </a:r>
            <a:r>
              <a:rPr lang="en-US" sz="3200" b="1" dirty="0" err="1" smtClean="0"/>
              <a:t>nnual</a:t>
            </a:r>
            <a:r>
              <a:rPr lang="en-US" sz="3200" b="1" dirty="0" smtClean="0"/>
              <a:t> Change </a:t>
            </a:r>
            <a:r>
              <a:rPr lang="en-US" sz="3200" b="1" dirty="0"/>
              <a:t>in House </a:t>
            </a:r>
            <a:r>
              <a:rPr lang="en-US" sz="3200" b="1" dirty="0" smtClean="0"/>
              <a:t>Prices </a:t>
            </a:r>
            <a:br>
              <a:rPr lang="en-US" sz="3200" b="1" dirty="0" smtClean="0"/>
            </a:br>
            <a:r>
              <a:rPr lang="en-US" sz="3200" b="1" dirty="0" smtClean="0"/>
              <a:t>Best </a:t>
            </a:r>
            <a:r>
              <a:rPr lang="en-CA" sz="3200" b="1" dirty="0" smtClean="0"/>
              <a:t>for Estimating the Taylor Rule </a:t>
            </a:r>
            <a:endParaRPr lang="en-CA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>
                <a:solidFill>
                  <a:schemeClr val="tx1"/>
                </a:solidFill>
              </a:rPr>
              <a:t>The annual change in House Prices have a Threshold of </a:t>
            </a:r>
            <a:r>
              <a:rPr lang="en-CA" sz="2400" b="1" dirty="0" smtClean="0">
                <a:solidFill>
                  <a:schemeClr val="tx1"/>
                </a:solidFill>
              </a:rPr>
              <a:t>2.11% </a:t>
            </a:r>
            <a:r>
              <a:rPr lang="en-CA" sz="2400" dirty="0" smtClean="0">
                <a:solidFill>
                  <a:schemeClr val="tx1"/>
                </a:solidFill>
              </a:rPr>
              <a:t>gives best fit model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 smtClean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>
                <a:solidFill>
                  <a:schemeClr val="tx1"/>
                </a:solidFill>
              </a:rPr>
              <a:t>House price growth above threshold correlate with high inflation - Stemmed by increasing interest rate.</a:t>
            </a:r>
          </a:p>
          <a:p>
            <a:pPr lvl="1"/>
            <a:endParaRPr lang="en-CA" sz="2000" b="1" dirty="0" smtClean="0"/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792976"/>
              </p:ext>
            </p:extLst>
          </p:nvPr>
        </p:nvGraphicFramePr>
        <p:xfrm>
          <a:off x="635000" y="2532063"/>
          <a:ext cx="76533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3" name="Equation" r:id="rId4" imgW="3314520" imgH="228600" progId="Equation.DSMT4">
                  <p:embed/>
                </p:oleObj>
              </mc:Choice>
              <mc:Fallback>
                <p:oleObj name="Equation" r:id="rId4" imgW="3314520" imgH="2286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532063"/>
                        <a:ext cx="7653338" cy="560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357953"/>
              </p:ext>
            </p:extLst>
          </p:nvPr>
        </p:nvGraphicFramePr>
        <p:xfrm>
          <a:off x="636588" y="3067050"/>
          <a:ext cx="76517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4" name="Equation" r:id="rId6" imgW="3225600" imgH="228600" progId="Equation.DSMT4">
                  <p:embed/>
                </p:oleObj>
              </mc:Choice>
              <mc:Fallback>
                <p:oleObj name="Equation" r:id="rId6" imgW="3225600" imgH="2286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3067050"/>
                        <a:ext cx="7651750" cy="573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45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273337"/>
              </p:ext>
            </p:extLst>
          </p:nvPr>
        </p:nvGraphicFramePr>
        <p:xfrm>
          <a:off x="0" y="0"/>
          <a:ext cx="9144000" cy="6744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114237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53475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236243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05376828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1670478559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597624075"/>
                    </a:ext>
                  </a:extLst>
                </a:gridCol>
              </a:tblGrid>
              <a:tr h="5895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Core Inflation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Output gap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House </a:t>
                      </a:r>
                      <a:r>
                        <a:rPr lang="en-CA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 Growth Lag</a:t>
                      </a:r>
                      <a:endParaRPr lang="en-CA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C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Recommendation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00933"/>
                  </a:ext>
                </a:extLst>
              </a:tr>
              <a:tr h="59362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 Regression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3917798"/>
                  </a:ext>
                </a:extLst>
              </a:tr>
              <a:tr h="5032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2015Q4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-1.47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38709051"/>
                  </a:ext>
                </a:extLst>
              </a:tr>
              <a:tr h="5096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2016Q1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1.89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-1.20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35564213"/>
                  </a:ext>
                </a:extLst>
              </a:tr>
              <a:tr h="5032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2016Q2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-0.91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19740261"/>
                  </a:ext>
                </a:extLst>
              </a:tr>
              <a:tr h="5032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2016Q3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2.17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2007551"/>
                  </a:ext>
                </a:extLst>
              </a:tr>
              <a:tr h="5032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2016Q4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2.24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-0.53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9311729"/>
                  </a:ext>
                </a:extLst>
              </a:tr>
              <a:tr h="5032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2017Q1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-0.41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225905"/>
                  </a:ext>
                </a:extLst>
              </a:tr>
              <a:tr h="5032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2017Q2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27575154"/>
                  </a:ext>
                </a:extLst>
              </a:tr>
              <a:tr h="5032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2017Q3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2.34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-0.26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95558525"/>
                  </a:ext>
                </a:extLst>
              </a:tr>
              <a:tr h="5032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2017Q4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147250"/>
                  </a:ext>
                </a:extLst>
              </a:tr>
              <a:tr h="5032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2018Q1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2.30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80869152"/>
                  </a:ext>
                </a:extLst>
              </a:tr>
              <a:tr h="503212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2018Q2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78173531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572000" y="2774854"/>
            <a:ext cx="45720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15090" y="2806508"/>
                <a:ext cx="14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&gt;2.11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50" y="2239815"/>
                <a:ext cx="141525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65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b="1" dirty="0" smtClean="0"/>
              <a:t>Comparison of Forecasts</a:t>
            </a:r>
            <a:endParaRPr lang="en-CA" sz="32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037225"/>
              </p:ext>
            </p:extLst>
          </p:nvPr>
        </p:nvGraphicFramePr>
        <p:xfrm>
          <a:off x="1097279" y="1813560"/>
          <a:ext cx="6900989" cy="2910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470">
                  <a:extLst>
                    <a:ext uri="{9D8B030D-6E8A-4147-A177-3AD203B41FA5}">
                      <a16:colId xmlns:a16="http://schemas.microsoft.com/office/drawing/2014/main" val="2119006734"/>
                    </a:ext>
                  </a:extLst>
                </a:gridCol>
                <a:gridCol w="1926209">
                  <a:extLst>
                    <a:ext uri="{9D8B030D-6E8A-4147-A177-3AD203B41FA5}">
                      <a16:colId xmlns:a16="http://schemas.microsoft.com/office/drawing/2014/main" val="384106369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1077950636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2822278456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2379409258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3225742119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3017072272"/>
                    </a:ext>
                  </a:extLst>
                </a:gridCol>
              </a:tblGrid>
              <a:tr h="41746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Recommendation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20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RBC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2000" b="1" i="0" u="none" strike="noStrike" dirty="0">
                          <a:solidFill>
                            <a:srgbClr val="C49500"/>
                          </a:solidFill>
                          <a:effectLst/>
                          <a:latin typeface="Calibri" panose="020F0502020204030204" pitchFamily="34" charset="0"/>
                        </a:rPr>
                        <a:t>CIBC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2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TD</a:t>
                      </a:r>
                      <a:endParaRPr lang="en-CA" sz="2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BMO</a:t>
                      </a:r>
                      <a:endParaRPr lang="en-CA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20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Scotia</a:t>
                      </a:r>
                      <a:endParaRPr lang="en-CA" sz="2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34679705"/>
                  </a:ext>
                </a:extLst>
              </a:tr>
              <a:tr h="40603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Threshold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1065281"/>
                  </a:ext>
                </a:extLst>
              </a:tr>
              <a:tr h="417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 Q4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36135304"/>
                  </a:ext>
                </a:extLst>
              </a:tr>
              <a:tr h="417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 Q1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01828740"/>
                  </a:ext>
                </a:extLst>
              </a:tr>
              <a:tr h="417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 Q2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38532591"/>
                  </a:ext>
                </a:extLst>
              </a:tr>
              <a:tr h="417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 Q3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84858115"/>
                  </a:ext>
                </a:extLst>
              </a:tr>
              <a:tr h="417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 Q4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18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931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93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b="1" dirty="0"/>
              <a:t>Econometric Risks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0680"/>
            <a:ext cx="8229600" cy="3997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Standard error of forecasts increase over time, encompassing economy-wide risks.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Convergence to mean over longer periods.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Risk scenarios include unanticipated shocks in housing, oil and Canadian-US exchange rates.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63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b="1" dirty="0"/>
              <a:t>Scenario: Correction in Housing Prices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sz="2400" dirty="0" smtClean="0">
                <a:solidFill>
                  <a:schemeClr val="tx1"/>
                </a:solidFill>
              </a:rPr>
              <a:t>30% decline in residential unit sales, 50% decline in multi-unit (CD Howe).</a:t>
            </a:r>
          </a:p>
          <a:p>
            <a:r>
              <a:rPr lang="en-CA" sz="2400" dirty="0">
                <a:solidFill>
                  <a:schemeClr val="tx1"/>
                </a:solidFill>
              </a:rPr>
              <a:t>Estimated loss: $17 billion (1% GDP)</a:t>
            </a:r>
          </a:p>
          <a:p>
            <a:r>
              <a:rPr lang="en-CA" sz="2400" dirty="0">
                <a:solidFill>
                  <a:schemeClr val="tx1"/>
                </a:solidFill>
              </a:rPr>
              <a:t>May lead to lower output and inflation and would delay increases in interest rates. </a:t>
            </a:r>
          </a:p>
          <a:p>
            <a:r>
              <a:rPr lang="en-CA" sz="2400" dirty="0">
                <a:solidFill>
                  <a:schemeClr val="tx1"/>
                </a:solidFill>
              </a:rPr>
              <a:t>Use scenario for                     to decelerate interest rate hikes.</a:t>
            </a:r>
          </a:p>
          <a:p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15742" y="3653266"/>
                <a:ext cx="20134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0">
                          <a:latin typeface="Cambria Math" panose="02040503050406030204" pitchFamily="18" charset="0"/>
                        </a:rPr>
                        <m:t>≤2.11</m:t>
                      </m:r>
                    </m:oMath>
                  </m:oMathPara>
                </a14:m>
                <a:endParaRPr lang="en-CA" sz="24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42" y="3653266"/>
                <a:ext cx="2013457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60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/>
            </a:r>
            <a:br>
              <a:rPr lang="en-US" sz="3200" b="1" dirty="0"/>
            </a:br>
            <a:r>
              <a:rPr lang="en-CA" sz="3200" b="1" dirty="0"/>
              <a:t>Scenario: Decline in Oil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CA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Global oil producers to slash spending by $130b (OECD).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U.S. 9.2m </a:t>
            </a:r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bbl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/d in 2015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 8.9m b/d in 2016 (EIA).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Oil Prices may start increasing in 2016.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Direction of oil prices will have major effect on policy recommendations.</a:t>
            </a:r>
            <a:endParaRPr lang="en-CA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21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b="1" dirty="0" smtClean="0"/>
              <a:t>Scenario: Further Appreciation of USD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Global unrest and uncertainty: t</a:t>
            </a:r>
            <a:r>
              <a:rPr lang="en-US" dirty="0">
                <a:solidFill>
                  <a:schemeClr val="tx1"/>
                </a:solidFill>
              </a:rPr>
              <a:t>errorism</a:t>
            </a:r>
            <a:r>
              <a:rPr lang="en-US" dirty="0">
                <a:solidFill>
                  <a:schemeClr val="tx1"/>
                </a:solidFill>
                <a:latin typeface="Arial Unicode MS" charset="0"/>
              </a:rPr>
              <a:t>, civil wars, other sources of tension.</a:t>
            </a:r>
          </a:p>
          <a:p>
            <a:r>
              <a:rPr lang="en-CA" dirty="0">
                <a:solidFill>
                  <a:schemeClr val="tx1"/>
                </a:solidFill>
              </a:rPr>
              <a:t>Flight to quality: US Dollar.</a:t>
            </a:r>
          </a:p>
          <a:p>
            <a:r>
              <a:rPr lang="en-CA" dirty="0">
                <a:solidFill>
                  <a:schemeClr val="tx1"/>
                </a:solidFill>
              </a:rPr>
              <a:t>Increase in net exports from lower Canadian dollar.</a:t>
            </a:r>
          </a:p>
          <a:p>
            <a:r>
              <a:rPr lang="en-CA" dirty="0">
                <a:solidFill>
                  <a:schemeClr val="tx1"/>
                </a:solidFill>
              </a:rPr>
              <a:t>Increase in import prices, inflation.</a:t>
            </a:r>
          </a:p>
          <a:p>
            <a:r>
              <a:rPr lang="en-CA" dirty="0">
                <a:solidFill>
                  <a:schemeClr val="tx1"/>
                </a:solidFill>
              </a:rPr>
              <a:t>Accelerate interest rate increases.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09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/>
              <a:t>Presentation Overview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Recent Developments</a:t>
            </a:r>
          </a:p>
          <a:p>
            <a:pPr>
              <a:lnSpc>
                <a:spcPct val="16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Methodology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Forecasts</a:t>
            </a:r>
          </a:p>
          <a:p>
            <a:pPr>
              <a:lnSpc>
                <a:spcPct val="16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Policy Recommendation</a:t>
            </a:r>
          </a:p>
          <a:p>
            <a:pPr>
              <a:lnSpc>
                <a:spcPct val="16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Risks and Scenarios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8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b="1" dirty="0" smtClean="0"/>
              <a:t>Conclusion</a:t>
            </a:r>
            <a:endParaRPr lang="en-CA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7045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As growth picks up, output gap will close by 2018, while inflation remains stable at 2%.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Threshold regression to develop a modified Taylor Rule.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b="1" u="sng" dirty="0">
                <a:solidFill>
                  <a:schemeClr val="tx1"/>
                </a:solidFill>
              </a:rPr>
              <a:t>Policy Recommendation: hold rates at 0.5% until 2017, and raise to 1.5% by the end of 2018.</a:t>
            </a:r>
            <a:r>
              <a:rPr lang="en-CA" dirty="0">
                <a:solidFill>
                  <a:schemeClr val="tx1"/>
                </a:solidFill>
              </a:rPr>
              <a:t> 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Subject to unanticipated shocks.</a:t>
            </a:r>
          </a:p>
        </p:txBody>
      </p:sp>
    </p:spTree>
    <p:extLst>
      <p:ext uri="{BB962C8B-B14F-4D97-AF65-F5344CB8AC3E}">
        <p14:creationId xmlns:p14="http://schemas.microsoft.com/office/powerpoint/2010/main" val="27122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QUESTIONS?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4765" y="1283692"/>
            <a:ext cx="7943030" cy="42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7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b="1" dirty="0" smtClean="0"/>
              <a:t>APPENDIX</a:t>
            </a:r>
            <a:endParaRPr lang="en-CA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4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b="1" dirty="0" err="1" smtClean="0"/>
              <a:t>Forecast</a:t>
            </a:r>
            <a:r>
              <a:rPr lang="fr-FR" sz="3200" b="1" dirty="0" smtClean="0"/>
              <a:t>: </a:t>
            </a:r>
            <a:r>
              <a:rPr lang="fr-FR" sz="3200" b="1" dirty="0" err="1" smtClean="0"/>
              <a:t>Consumption</a:t>
            </a:r>
            <a:r>
              <a:rPr lang="fr-FR" sz="3200" b="1" dirty="0" smtClean="0"/>
              <a:t> </a:t>
            </a:r>
            <a:endParaRPr lang="en-CA" sz="32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4" y="1095615"/>
            <a:ext cx="4165355" cy="386500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95616"/>
            <a:ext cx="4446270" cy="386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b="1" dirty="0" err="1" smtClean="0"/>
              <a:t>Forecast</a:t>
            </a:r>
            <a:r>
              <a:rPr lang="fr-FR" sz="3200" b="1" dirty="0" smtClean="0"/>
              <a:t>: </a:t>
            </a:r>
            <a:r>
              <a:rPr lang="fr-FR" sz="3200" b="1" dirty="0" err="1" smtClean="0"/>
              <a:t>Government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Spending</a:t>
            </a:r>
            <a:r>
              <a:rPr lang="fr-FR" sz="3200" b="1" dirty="0" smtClean="0"/>
              <a:t> </a:t>
            </a:r>
            <a:endParaRPr lang="en-CA" sz="32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24" y="1177290"/>
            <a:ext cx="4173576" cy="3703319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90" y="1177290"/>
            <a:ext cx="4137659" cy="370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5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b="1" dirty="0" err="1" smtClean="0"/>
              <a:t>Forecast</a:t>
            </a:r>
            <a:r>
              <a:rPr lang="fr-FR" sz="3200" b="1" dirty="0" smtClean="0"/>
              <a:t>: Investment </a:t>
            </a:r>
            <a:r>
              <a:rPr lang="fr-FR" sz="3200" b="1" dirty="0" err="1" smtClean="0"/>
              <a:t>Spending</a:t>
            </a:r>
            <a:r>
              <a:rPr lang="fr-FR" sz="3200" b="1" dirty="0" smtClean="0"/>
              <a:t> </a:t>
            </a:r>
            <a:endParaRPr lang="en-CA" sz="32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150"/>
            <a:ext cx="4005335" cy="399732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64" y="1200150"/>
            <a:ext cx="4211076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b="1" dirty="0" err="1"/>
              <a:t>Models</a:t>
            </a:r>
            <a:r>
              <a:rPr lang="fr-FR" sz="3200" b="1" dirty="0"/>
              <a:t> </a:t>
            </a:r>
            <a:r>
              <a:rPr lang="fr-FR" sz="3200" b="1" dirty="0" err="1"/>
              <a:t>used</a:t>
            </a:r>
            <a:r>
              <a:rPr lang="fr-FR" sz="3200" b="1" dirty="0"/>
              <a:t> </a:t>
            </a:r>
            <a:r>
              <a:rPr lang="fr-FR" sz="3200" b="1"/>
              <a:t>for ARIMA Forecast </a:t>
            </a:r>
            <a:endParaRPr lang="en-US" sz="3200" b="1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000280"/>
              </p:ext>
            </p:extLst>
          </p:nvPr>
        </p:nvGraphicFramePr>
        <p:xfrm>
          <a:off x="1349297" y="1650382"/>
          <a:ext cx="6724185" cy="3679900"/>
        </p:xfrm>
        <a:graphic>
          <a:graphicData uri="http://schemas.openxmlformats.org/drawingml/2006/table">
            <a:tbl>
              <a:tblPr/>
              <a:tblGrid>
                <a:gridCol w="2241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GDP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ARIMA(4,0,6)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0.5775691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Consumption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ARIMA(4,0,5)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0.5877882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Government Spending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ARIMA(5,0,3)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0.6969494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Investment Spending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ARIMA(8,0,2)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2.158997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 Prices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ARIMA(1,0,7)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0.8840623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9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GDP Gap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ARIMA(1,0,3)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0.5389029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9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Export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9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 Price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99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CPI Inflation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ARIMA(5,0,7)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0.2769114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21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Estimating Threshold,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3997527"/>
          </a:xfrm>
        </p:spPr>
        <p:txBody>
          <a:bodyPr/>
          <a:lstStyle/>
          <a:p>
            <a:r>
              <a:rPr lang="en-CA" dirty="0" smtClean="0"/>
              <a:t>Trim data at 15%. Middle 70% of data.</a:t>
            </a:r>
          </a:p>
          <a:p>
            <a:r>
              <a:rPr lang="en-CA" dirty="0" smtClean="0"/>
              <a:t>Threshold estimated endogenously.</a:t>
            </a:r>
          </a:p>
          <a:p>
            <a:r>
              <a:rPr lang="en-CA" dirty="0" smtClean="0"/>
              <a:t>Run series of F tests (Hansen).</a:t>
            </a:r>
          </a:p>
          <a:p>
            <a:r>
              <a:rPr lang="en-CA" dirty="0" smtClean="0"/>
              <a:t>Lowest value of SSR, BIC, AIC provides best estimate of threshold.</a:t>
            </a:r>
          </a:p>
          <a:p>
            <a:endParaRPr lang="en-CA" dirty="0" smtClean="0"/>
          </a:p>
          <a:p>
            <a:r>
              <a:rPr lang="en-CA" dirty="0" smtClean="0"/>
              <a:t>Threshold Variable:</a:t>
            </a:r>
          </a:p>
          <a:p>
            <a:r>
              <a:rPr lang="en-CA" dirty="0" smtClean="0"/>
              <a:t>Threshold Value: </a:t>
            </a:r>
          </a:p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96550" y="373391"/>
                <a:ext cx="4568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+mj-ea"/>
                          <a:cs typeface="Arial Unicode MS"/>
                        </a:rPr>
                        <m:t>𝜏</m:t>
                      </m:r>
                    </m:oMath>
                  </m:oMathPara>
                </a14:m>
                <a:endParaRPr lang="en-CA" sz="2800" dirty="0">
                  <a:solidFill>
                    <a:schemeClr val="bg1"/>
                  </a:solidFill>
                  <a:latin typeface="Arial Unicode MS"/>
                  <a:ea typeface="+mj-ea"/>
                  <a:cs typeface="Arial Unicode MS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550" y="373391"/>
                <a:ext cx="45685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700385" y="4146471"/>
                <a:ext cx="89678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6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cs typeface="Arial Unicode MS"/>
                            </a:rPr>
                          </m:ctrlPr>
                        </m:sSubPr>
                        <m:e>
                          <m:r>
                            <a:rPr lang="en-CA" sz="26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cs typeface="Arial Unicode MS"/>
                            </a:rPr>
                            <m:t>𝐱</m:t>
                          </m:r>
                        </m:e>
                        <m:sub>
                          <m:r>
                            <a:rPr lang="en-CA" sz="26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cs typeface="Arial Unicode MS"/>
                            </a:rPr>
                            <m:t>𝐭</m:t>
                          </m:r>
                          <m:r>
                            <a:rPr lang="en-CA" sz="26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cs typeface="Arial Unicode MS"/>
                            </a:rPr>
                            <m:t>−</m:t>
                          </m:r>
                          <m:r>
                            <a:rPr lang="en-CA" sz="26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cs typeface="Arial Unicode M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A" sz="2600" dirty="0">
                  <a:solidFill>
                    <a:srgbClr val="404040"/>
                  </a:solidFill>
                  <a:latin typeface="Arial Unicode MS"/>
                  <a:cs typeface="Arial Unicode MS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385" y="4146471"/>
                <a:ext cx="89678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95757" y="4636365"/>
                <a:ext cx="44595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600" b="1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cs typeface="Arial Unicode MS"/>
                        </a:rPr>
                        <m:t>𝛕</m:t>
                      </m:r>
                    </m:oMath>
                  </m:oMathPara>
                </a14:m>
                <a:endParaRPr lang="en-CA" sz="2600" b="1" dirty="0">
                  <a:solidFill>
                    <a:srgbClr val="404040"/>
                  </a:solidFill>
                  <a:latin typeface="Arial Unicode MS"/>
                  <a:cs typeface="Arial Unicode MS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757" y="4636365"/>
                <a:ext cx="44595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0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b="1" dirty="0" smtClean="0"/>
              <a:t>Threshold Regressions</a:t>
            </a:r>
            <a:endParaRPr lang="en-CA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628" y="1197048"/>
            <a:ext cx="9076372" cy="40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b="1" dirty="0" smtClean="0"/>
              <a:t>Threshold Regressions</a:t>
            </a:r>
            <a:endParaRPr lang="en-CA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662" y="1463040"/>
            <a:ext cx="7784675" cy="3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>
                <a:cs typeface="Times New Roman" panose="02020603050405020304" pitchFamily="18" charset="0"/>
              </a:rPr>
              <a:t>Recent Developments</a:t>
            </a:r>
            <a:endParaRPr lang="en-US" sz="3200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The Decline of Oil Prices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>
                <a:solidFill>
                  <a:schemeClr val="tx1"/>
                </a:solidFill>
              </a:rPr>
              <a:t>Low energy prices a global concern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Causing problems in export sector 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⇒ C</a:t>
            </a:r>
            <a:r>
              <a:rPr lang="en-US" dirty="0" smtClean="0">
                <a:solidFill>
                  <a:schemeClr val="tx1"/>
                </a:solidFill>
              </a:rPr>
              <a:t>oncern to growth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Fall in oil prices has disinflationary effect on Canada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Oil and Gas: 9% of GDP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Shock reduced GDP growth by 1.25% in 2015 (Bank of Canada)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Works Cited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Devereux, M., Tomlin, B., &amp; Dong, W. (2015). Exchange Rate </a:t>
            </a:r>
            <a:r>
              <a:rPr lang="en-US" dirty="0" smtClean="0"/>
              <a:t>Pass-Through</a:t>
            </a:r>
            <a:r>
              <a:rPr lang="en-US" dirty="0"/>
              <a:t>, </a:t>
            </a:r>
            <a:r>
              <a:rPr lang="en-US" dirty="0" smtClean="0"/>
              <a:t>	Currency </a:t>
            </a:r>
            <a:r>
              <a:rPr lang="en-US" dirty="0"/>
              <a:t>of Invoicing and Market Share. Retrieved </a:t>
            </a:r>
            <a:r>
              <a:rPr lang="en-US" dirty="0" smtClean="0"/>
              <a:t>November 5</a:t>
            </a:r>
            <a:r>
              <a:rPr lang="en-US" dirty="0"/>
              <a:t>, </a:t>
            </a:r>
            <a:r>
              <a:rPr lang="en-US" dirty="0" smtClean="0"/>
              <a:t>2015</a:t>
            </a:r>
            <a:r>
              <a:rPr lang="en-US" dirty="0"/>
              <a:t>, </a:t>
            </a:r>
            <a:r>
              <a:rPr lang="en-US" dirty="0" smtClean="0"/>
              <a:t>from 	http</a:t>
            </a:r>
            <a:r>
              <a:rPr lang="en-US" dirty="0"/>
              <a:t>://</a:t>
            </a:r>
            <a:r>
              <a:rPr lang="en-US" dirty="0" smtClean="0"/>
              <a:t>www.bankofcanada.ca/2015/08/working-paper-2015-31/</a:t>
            </a:r>
          </a:p>
          <a:p>
            <a:r>
              <a:rPr lang="en-US" dirty="0"/>
              <a:t>Bank of Canada. (2015, </a:t>
            </a:r>
            <a:r>
              <a:rPr lang="en-US" dirty="0" smtClean="0"/>
              <a:t>October 21</a:t>
            </a:r>
            <a:r>
              <a:rPr lang="en-US" dirty="0"/>
              <a:t>). Monetary Policy Report October 2015. </a:t>
            </a:r>
            <a:r>
              <a:rPr lang="en-US" dirty="0" smtClean="0"/>
              <a:t>	Retrieved </a:t>
            </a:r>
            <a:r>
              <a:rPr lang="en-US" dirty="0"/>
              <a:t>November </a:t>
            </a:r>
            <a:r>
              <a:rPr lang="en-US" dirty="0" smtClean="0"/>
              <a:t>5</a:t>
            </a:r>
            <a:r>
              <a:rPr lang="en-US" dirty="0"/>
              <a:t>, 2015, from 	http://</a:t>
            </a:r>
            <a:r>
              <a:rPr lang="en-US" dirty="0" smtClean="0"/>
              <a:t>www.bankofcanada.ca/wp-	content/uploads/2015/10/mpr-2015-10-21.pdf</a:t>
            </a:r>
          </a:p>
          <a:p>
            <a:r>
              <a:rPr lang="en-US" dirty="0"/>
              <a:t>Marr, G. (2015, October 29). CMHC Warns That Canadian Housing Market is </a:t>
            </a:r>
            <a:r>
              <a:rPr lang="en-US" dirty="0" smtClean="0"/>
              <a:t>	Overvalued </a:t>
            </a:r>
            <a:r>
              <a:rPr lang="en-US" dirty="0"/>
              <a:t>in Most Major </a:t>
            </a:r>
            <a:r>
              <a:rPr lang="en-US" dirty="0" smtClean="0"/>
              <a:t>Cities</a:t>
            </a:r>
            <a:r>
              <a:rPr lang="en-US" dirty="0"/>
              <a:t>. Retrieved November 18, 2015, from </a:t>
            </a:r>
            <a:r>
              <a:rPr lang="en-US" dirty="0" smtClean="0"/>
              <a:t>	http</a:t>
            </a:r>
            <a:r>
              <a:rPr lang="en-US" dirty="0"/>
              <a:t>://</a:t>
            </a:r>
            <a:r>
              <a:rPr lang="en-US" dirty="0" smtClean="0"/>
              <a:t>business.financialpost.com/personal-finance/mortgages-real-estate/cmhc-	warns-that-</a:t>
            </a:r>
            <a:r>
              <a:rPr lang="en-US" dirty="0" err="1" smtClean="0"/>
              <a:t>canadian</a:t>
            </a:r>
            <a:r>
              <a:rPr lang="en-US" dirty="0" smtClean="0"/>
              <a:t>-housing-market-is-overvalued-in-</a:t>
            </a:r>
            <a:r>
              <a:rPr lang="en-US" dirty="0"/>
              <a:t>	most-cities</a:t>
            </a:r>
          </a:p>
          <a:p>
            <a:r>
              <a:rPr lang="en-US" dirty="0" err="1" smtClean="0"/>
              <a:t>Milstead</a:t>
            </a:r>
            <a:r>
              <a:rPr lang="en-US" dirty="0"/>
              <a:t>, D. (2015, September 19). The Bottom for </a:t>
            </a:r>
            <a:r>
              <a:rPr lang="en-US" dirty="0" smtClean="0"/>
              <a:t>Oil Prices </a:t>
            </a:r>
            <a:r>
              <a:rPr lang="en-US" dirty="0"/>
              <a:t>is </a:t>
            </a:r>
            <a:r>
              <a:rPr lang="en-US" dirty="0" smtClean="0"/>
              <a:t>as Clear as 	Mud</a:t>
            </a:r>
            <a:r>
              <a:rPr lang="en-US" dirty="0"/>
              <a:t>. </a:t>
            </a:r>
            <a:r>
              <a:rPr lang="en-US" i="1" dirty="0"/>
              <a:t>The Globe and Mail</a:t>
            </a:r>
            <a:r>
              <a:rPr lang="en-US" dirty="0"/>
              <a:t>, </a:t>
            </a:r>
            <a:r>
              <a:rPr lang="en-US" dirty="0" smtClean="0"/>
              <a:t>p</a:t>
            </a:r>
            <a:r>
              <a:rPr lang="en-US" dirty="0"/>
              <a:t>. </a:t>
            </a:r>
            <a:r>
              <a:rPr lang="en-US" dirty="0" smtClean="0"/>
              <a:t>B11</a:t>
            </a:r>
            <a:r>
              <a:rPr lang="en-US" dirty="0"/>
              <a:t>.</a:t>
            </a:r>
          </a:p>
          <a:p>
            <a:r>
              <a:rPr lang="en-US" dirty="0"/>
              <a:t>Parkinson, D. (2015, September 18). Fed Holds the Line </a:t>
            </a:r>
            <a:r>
              <a:rPr lang="en-US" dirty="0" smtClean="0"/>
              <a:t>on </a:t>
            </a:r>
            <a:r>
              <a:rPr lang="en-US" dirty="0"/>
              <a:t>Rates </a:t>
            </a:r>
            <a:r>
              <a:rPr lang="en-US" dirty="0" smtClean="0"/>
              <a:t>Amid 	Global 	Uncertainty</a:t>
            </a:r>
            <a:r>
              <a:rPr lang="en-US" dirty="0"/>
              <a:t>. </a:t>
            </a:r>
            <a:r>
              <a:rPr lang="en-US" i="1" dirty="0"/>
              <a:t>The Globe and Mail</a:t>
            </a:r>
            <a:r>
              <a:rPr lang="en-US" dirty="0"/>
              <a:t>, </a:t>
            </a:r>
            <a:r>
              <a:rPr lang="en-US" dirty="0" smtClean="0"/>
              <a:t>p</a:t>
            </a:r>
            <a:r>
              <a:rPr lang="en-US" dirty="0"/>
              <a:t>. B1.</a:t>
            </a:r>
            <a:endParaRPr lang="en-US" dirty="0" smtClean="0"/>
          </a:p>
          <a:p>
            <a:r>
              <a:rPr lang="en-US" dirty="0" err="1" smtClean="0"/>
              <a:t>Reboredo</a:t>
            </a:r>
            <a:r>
              <a:rPr lang="en-US" dirty="0" smtClean="0"/>
              <a:t>, J. (2012). Modelling Oil Price and Exchange Rate Co-	Movements. </a:t>
            </a:r>
            <a:r>
              <a:rPr lang="en-US" i="1" dirty="0" smtClean="0"/>
              <a:t>Journal of Policy Modeling,</a:t>
            </a:r>
            <a:r>
              <a:rPr lang="en-US" dirty="0" smtClean="0"/>
              <a:t> 419-440. 	doi:10.1016/j.jpolmod.2011.10.005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1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Works Cited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Statistics </a:t>
            </a:r>
            <a:r>
              <a:rPr lang="en-US" sz="2000" dirty="0" smtClean="0"/>
              <a:t>Canada. </a:t>
            </a:r>
            <a:r>
              <a:rPr lang="en-US" sz="2000" dirty="0"/>
              <a:t>(2015</a:t>
            </a:r>
            <a:r>
              <a:rPr lang="en-US" sz="2000" dirty="0" smtClean="0"/>
              <a:t>). </a:t>
            </a:r>
            <a:r>
              <a:rPr lang="en-US" sz="2000" dirty="0"/>
              <a:t>Gross domestic product at basic prices, by industry (monthly</a:t>
            </a:r>
            <a:r>
              <a:rPr lang="en-US" sz="2000" dirty="0" smtClean="0"/>
              <a:t>). Retrieved November 8, 2015, from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www.statcan.gc.ca/tables-tableaux/sum-som/l01/cst01/gdps04a-eng.htm</a:t>
            </a:r>
            <a:endParaRPr lang="en-CA" sz="2000" dirty="0" smtClean="0"/>
          </a:p>
          <a:p>
            <a:r>
              <a:rPr lang="en-CA" sz="2000" dirty="0" smtClean="0"/>
              <a:t>Enders</a:t>
            </a:r>
            <a:r>
              <a:rPr lang="en-CA" sz="2000" dirty="0"/>
              <a:t>, W. (2010). </a:t>
            </a:r>
            <a:r>
              <a:rPr lang="en-CA" sz="2000" i="1" dirty="0"/>
              <a:t>Applied econometric time </a:t>
            </a:r>
            <a:r>
              <a:rPr lang="en-CA" sz="2000" i="1" dirty="0" smtClean="0"/>
              <a:t>series </a:t>
            </a:r>
            <a:r>
              <a:rPr lang="en-CA" sz="2000" dirty="0" smtClean="0"/>
              <a:t>(Third edition</a:t>
            </a:r>
            <a:r>
              <a:rPr lang="en-CA" sz="2000" dirty="0"/>
              <a:t>. ed.) Wiley</a:t>
            </a:r>
            <a:r>
              <a:rPr lang="en-CA" sz="2000" dirty="0" smtClean="0"/>
              <a:t>.</a:t>
            </a:r>
          </a:p>
          <a:p>
            <a:r>
              <a:rPr lang="en-US" sz="2000" dirty="0" smtClean="0"/>
              <a:t>Hansen, B.E. </a:t>
            </a:r>
            <a:r>
              <a:rPr lang="en-US" sz="2000" dirty="0"/>
              <a:t>STATA programs; </a:t>
            </a:r>
            <a:r>
              <a:rPr lang="en-US" sz="2000" dirty="0">
                <a:hlinkClick r:id="rId4"/>
              </a:rPr>
              <a:t>http://www.ssc.wisc.edu/~</a:t>
            </a:r>
            <a:r>
              <a:rPr lang="en-US" sz="2000" dirty="0" smtClean="0">
                <a:hlinkClick r:id="rId4"/>
              </a:rPr>
              <a:t>bhansen/progs/progs_threshold.html</a:t>
            </a:r>
            <a:endParaRPr lang="en-US" sz="2000" dirty="0" smtClean="0"/>
          </a:p>
          <a:p>
            <a:r>
              <a:rPr lang="en-CA" sz="2000" dirty="0" err="1"/>
              <a:t>Faucon</a:t>
            </a:r>
            <a:r>
              <a:rPr lang="en-CA" sz="2000" dirty="0"/>
              <a:t>, B. OPEC Sees U.S. Oil Output Dropping Next Year. Wall Street </a:t>
            </a:r>
            <a:r>
              <a:rPr lang="en-CA" sz="2000" dirty="0" smtClean="0"/>
              <a:t>Journal</a:t>
            </a:r>
            <a:r>
              <a:rPr lang="en-CA" sz="2000" i="1" dirty="0" smtClean="0"/>
              <a:t>.</a:t>
            </a:r>
            <a:r>
              <a:rPr lang="en-CA" sz="2000" dirty="0">
                <a:solidFill>
                  <a:srgbClr val="666666"/>
                </a:solidFill>
                <a:latin typeface="Whitney SSm"/>
              </a:rPr>
              <a:t> </a:t>
            </a:r>
            <a:r>
              <a:rPr lang="en-CA" sz="2000" dirty="0"/>
              <a:t>October 12, </a:t>
            </a:r>
            <a:r>
              <a:rPr lang="en-CA" sz="2000" dirty="0" smtClean="0"/>
              <a:t>2015.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http</a:t>
            </a:r>
            <a:r>
              <a:rPr lang="en-US" sz="2000" dirty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www.wsj.com/articles/u-s-annual-oil-output-to-drop-for-first-time-in-eight-years-1444647601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b="1" dirty="0" smtClean="0"/>
              <a:t>Works </a:t>
            </a:r>
            <a:r>
              <a:rPr lang="fr-FR" sz="3200" b="1" dirty="0" err="1" smtClean="0"/>
              <a:t>Cited</a:t>
            </a:r>
            <a:r>
              <a:rPr lang="fr-FR" sz="3200" b="1" dirty="0" smtClean="0"/>
              <a:t> </a:t>
            </a:r>
            <a:endParaRPr lang="en-CA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000" dirty="0"/>
              <a:t>Canadian Real </a:t>
            </a:r>
            <a:r>
              <a:rPr lang="fr-FR" sz="2000" dirty="0" err="1"/>
              <a:t>Estate</a:t>
            </a:r>
            <a:r>
              <a:rPr lang="fr-FR" sz="2000" dirty="0"/>
              <a:t> Association . </a:t>
            </a:r>
            <a:r>
              <a:rPr lang="en-CA" sz="2000" dirty="0"/>
              <a:t>(2015). </a:t>
            </a:r>
            <a:r>
              <a:rPr lang="en-CA" sz="2000" i="1" dirty="0"/>
              <a:t>CREA Updates Resale Housing Forecast.</a:t>
            </a:r>
            <a:r>
              <a:rPr lang="en-CA" sz="2000" dirty="0"/>
              <a:t> </a:t>
            </a:r>
            <a:r>
              <a:rPr lang="fr-FR" sz="2000" dirty="0"/>
              <a:t>Récupéré sur CREA: </a:t>
            </a:r>
            <a:r>
              <a:rPr lang="fr-FR" sz="2000" dirty="0">
                <a:hlinkClick r:id="rId3"/>
              </a:rPr>
              <a:t>http://</a:t>
            </a:r>
            <a:r>
              <a:rPr lang="fr-FR" sz="2000" dirty="0" smtClean="0">
                <a:hlinkClick r:id="rId3"/>
              </a:rPr>
              <a:t>www.crea.ca/stats/quarterly-forecasts</a:t>
            </a:r>
            <a:endParaRPr lang="fr-FR" sz="2000" dirty="0" smtClean="0"/>
          </a:p>
          <a:p>
            <a:endParaRPr lang="en-CA" sz="2000" dirty="0"/>
          </a:p>
          <a:p>
            <a:r>
              <a:rPr lang="fr-FR" sz="2000" dirty="0"/>
              <a:t>The </a:t>
            </a:r>
            <a:r>
              <a:rPr lang="fr-FR" sz="2000" dirty="0" err="1"/>
              <a:t>Economist</a:t>
            </a:r>
            <a:r>
              <a:rPr lang="fr-FR" sz="2000" dirty="0"/>
              <a:t> Intelligence Unit Limited. </a:t>
            </a:r>
            <a:r>
              <a:rPr lang="en-CA" sz="2000" dirty="0"/>
              <a:t>(2015, Nov 13). </a:t>
            </a:r>
            <a:r>
              <a:rPr lang="en-CA" sz="2000" i="1" dirty="0"/>
              <a:t>Canada: 5-year forecast table.</a:t>
            </a:r>
            <a:r>
              <a:rPr lang="en-CA" sz="2000" dirty="0"/>
              <a:t> </a:t>
            </a:r>
            <a:r>
              <a:rPr lang="fr-FR" sz="2000" dirty="0"/>
              <a:t>Récupéré sur The </a:t>
            </a:r>
            <a:r>
              <a:rPr lang="fr-FR" sz="2000" dirty="0" err="1"/>
              <a:t>Economist</a:t>
            </a:r>
            <a:r>
              <a:rPr lang="fr-FR" sz="2000" dirty="0"/>
              <a:t> : </a:t>
            </a:r>
            <a:r>
              <a:rPr lang="fr-FR" sz="2000" dirty="0">
                <a:hlinkClick r:id="rId4"/>
              </a:rPr>
              <a:t>http://</a:t>
            </a:r>
            <a:r>
              <a:rPr lang="fr-FR" sz="2000" dirty="0" smtClean="0">
                <a:hlinkClick r:id="rId4"/>
              </a:rPr>
              <a:t>viewswire.eiu.com.ezproxy.lib.ryerson.ca/index.asp?layout=VWArticleVW3&amp;article_id=11367859</a:t>
            </a:r>
            <a:endParaRPr lang="fr-FR" sz="2000" dirty="0" smtClean="0"/>
          </a:p>
          <a:p>
            <a:r>
              <a:rPr lang="en-CA" sz="2000" dirty="0"/>
              <a:t>International Monetary Fund . (2015). </a:t>
            </a:r>
            <a:r>
              <a:rPr lang="en-CA" sz="2000" i="1" dirty="0"/>
              <a:t>Report for Selected Countries and Subjects.</a:t>
            </a:r>
            <a:r>
              <a:rPr lang="en-CA" sz="2000" dirty="0"/>
              <a:t> </a:t>
            </a:r>
            <a:r>
              <a:rPr lang="en-CA" sz="2000" dirty="0" err="1"/>
              <a:t>Récupéré</a:t>
            </a:r>
            <a:r>
              <a:rPr lang="en-CA" sz="2000"/>
              <a:t> sur International Monetary Fund : </a:t>
            </a:r>
            <a:r>
              <a:rPr lang="en-CA" sz="2000">
                <a:hlinkClick r:id="rId5"/>
              </a:rPr>
              <a:t>http://www.imf.org/external/pubs/ft/weo/2015/02/weodata/weorept.aspx?pr.x=52&amp;pr.y=3&amp;sy=2013&amp;ey=2020&amp;scsm=1&amp;ssd=1&amp;sort=country&amp;ds=.&amp;br=1&amp;c=156%2C132&amp;s=NGAP_NPGDP%2CPCPIPCH%2CLUR&amp;grp=0&amp;a=#</a:t>
            </a:r>
            <a:r>
              <a:rPr lang="en-CA" sz="2000" smtClean="0">
                <a:hlinkClick r:id="rId5"/>
              </a:rPr>
              <a:t>cs1</a:t>
            </a:r>
            <a:endParaRPr lang="en-CA" sz="2000" smtClean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410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>
                <a:cs typeface="Times New Roman" panose="02020603050405020304" pitchFamily="18" charset="0"/>
              </a:rPr>
              <a:t>Recent Developments</a:t>
            </a:r>
            <a:endParaRPr lang="en-US" sz="3200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286"/>
            <a:ext cx="8229600" cy="420044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The Decline of the CAD/USD Exchange Rate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</a:rPr>
              <a:t>Oil exporting countries such as Canada have seen a decline in their exchange rates due to the lower prices of oil (Bank of Canada).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C</a:t>
            </a:r>
            <a:r>
              <a:rPr lang="en-US" sz="2600" dirty="0" smtClean="0">
                <a:solidFill>
                  <a:schemeClr val="tx1"/>
                </a:solidFill>
              </a:rPr>
              <a:t>orrelation </a:t>
            </a:r>
            <a:r>
              <a:rPr lang="en-US" sz="2600" dirty="0">
                <a:solidFill>
                  <a:schemeClr val="tx1"/>
                </a:solidFill>
              </a:rPr>
              <a:t>between oil price and exchange </a:t>
            </a:r>
            <a:r>
              <a:rPr lang="en-US" sz="2600" dirty="0" smtClean="0">
                <a:solidFill>
                  <a:schemeClr val="tx1"/>
                </a:solidFill>
              </a:rPr>
              <a:t>rate around </a:t>
            </a:r>
            <a:r>
              <a:rPr lang="en-US" sz="2600" dirty="0">
                <a:solidFill>
                  <a:schemeClr val="tx1"/>
                </a:solidFill>
              </a:rPr>
              <a:t>0.4 in </a:t>
            </a:r>
            <a:r>
              <a:rPr lang="en-US" sz="2600" dirty="0" smtClean="0">
                <a:solidFill>
                  <a:schemeClr val="tx1"/>
                </a:solidFill>
              </a:rPr>
              <a:t>2008-2010 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Reboredo</a:t>
            </a:r>
            <a:r>
              <a:rPr lang="en-US" sz="2600" dirty="0">
                <a:solidFill>
                  <a:schemeClr val="tx1"/>
                </a:solidFill>
              </a:rPr>
              <a:t>, 2012</a:t>
            </a:r>
            <a:r>
              <a:rPr lang="en-US" sz="2600" dirty="0" smtClean="0">
                <a:solidFill>
                  <a:schemeClr val="tx1"/>
                </a:solidFill>
              </a:rPr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P</a:t>
            </a:r>
            <a:r>
              <a:rPr lang="en-US" sz="2600" dirty="0" smtClean="0">
                <a:solidFill>
                  <a:schemeClr val="tx1"/>
                </a:solidFill>
              </a:rPr>
              <a:t>ass-through of 59% means that the exchange rate has a significant effect on import prices (Devereux, Dong &amp; Tomlin, 2015).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</a:rPr>
              <a:t>Benefit: it will increase net exports.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</a:rPr>
              <a:t>Downside: it will increase inflation.</a:t>
            </a:r>
          </a:p>
          <a:p>
            <a:pPr lvl="1"/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0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/>
              <a:t>Recent Developments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Rapid Growth in Housing Prices and Increased Indebtedness in Canada a Cause for Concern.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olidFill>
                      <a:schemeClr val="tx1"/>
                    </a:solidFill>
                  </a:rPr>
                  <a:t>Lower interest rates in response to 2008 recession.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olidFill>
                      <a:schemeClr val="tx1"/>
                    </a:solidFill>
                  </a:rPr>
                  <a:t>Low interest rate environment a catalyst for increased indebtedness in Canada.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olidFill>
                      <a:schemeClr val="tx1"/>
                    </a:solidFill>
                  </a:rPr>
                  <a:t>House prices in ON and BC growing rapidly (Bank of Canada).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Potential for overvaluation and heightened interest rate risk.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Real Estate Sector: 12.9% of GDP (August 2015).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98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71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/>
              <a:t>Methodology</a:t>
            </a:r>
            <a:endParaRPr lang="en-CA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Use ARMA models to forecast: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growth </a:t>
            </a:r>
            <a:r>
              <a:rPr lang="en-US" dirty="0">
                <a:solidFill>
                  <a:schemeClr val="tx1"/>
                </a:solidFill>
              </a:rPr>
              <a:t>rate of </a:t>
            </a:r>
            <a:r>
              <a:rPr lang="en-US" dirty="0" smtClean="0">
                <a:solidFill>
                  <a:schemeClr val="tx1"/>
                </a:solidFill>
              </a:rPr>
              <a:t>GDP, </a:t>
            </a:r>
            <a:r>
              <a:rPr lang="en-US" dirty="0">
                <a:solidFill>
                  <a:schemeClr val="tx1"/>
                </a:solidFill>
              </a:rPr>
              <a:t>core CPI </a:t>
            </a:r>
            <a:r>
              <a:rPr lang="en-US" dirty="0" smtClean="0">
                <a:solidFill>
                  <a:schemeClr val="tx1"/>
                </a:solidFill>
              </a:rPr>
              <a:t>inflation, the </a:t>
            </a:r>
            <a:r>
              <a:rPr lang="en-US" dirty="0">
                <a:solidFill>
                  <a:schemeClr val="tx1"/>
                </a:solidFill>
              </a:rPr>
              <a:t>output </a:t>
            </a:r>
            <a:r>
              <a:rPr lang="en-US" dirty="0" smtClean="0">
                <a:solidFill>
                  <a:schemeClr val="tx1"/>
                </a:solidFill>
              </a:rPr>
              <a:t>gap and house prices;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consumption, investment, government spending, net exports, energy </a:t>
            </a:r>
            <a:r>
              <a:rPr lang="en-US" dirty="0" smtClean="0">
                <a:solidFill>
                  <a:schemeClr val="tx1"/>
                </a:solidFill>
              </a:rPr>
              <a:t>prices</a:t>
            </a:r>
          </a:p>
          <a:p>
            <a:pPr marL="285750"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Estimate Taylor Rule using Threshold </a:t>
            </a:r>
            <a:r>
              <a:rPr lang="en-US" sz="2600" dirty="0">
                <a:solidFill>
                  <a:schemeClr val="tx1"/>
                </a:solidFill>
              </a:rPr>
              <a:t>R</a:t>
            </a:r>
            <a:r>
              <a:rPr lang="en-US" sz="2600" dirty="0" smtClean="0">
                <a:solidFill>
                  <a:schemeClr val="tx1"/>
                </a:solidFill>
              </a:rPr>
              <a:t>egression model.</a:t>
            </a:r>
          </a:p>
          <a:p>
            <a:pPr marL="285750" lvl="1"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Use forecasts of core </a:t>
            </a:r>
            <a:r>
              <a:rPr lang="en-US" sz="2600" dirty="0">
                <a:solidFill>
                  <a:schemeClr val="tx1"/>
                </a:solidFill>
              </a:rPr>
              <a:t>CPI inflation and the output </a:t>
            </a:r>
            <a:r>
              <a:rPr lang="en-US" sz="2600" dirty="0" smtClean="0">
                <a:solidFill>
                  <a:schemeClr val="tx1"/>
                </a:solidFill>
              </a:rPr>
              <a:t>gap in the estimated Taylor Rule to make a policy recommendation for the interest rate.</a:t>
            </a:r>
            <a:endParaRPr lang="en-US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48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/>
              <a:t>Forecasts: Growth Rate of real GDP</a:t>
            </a:r>
            <a:endParaRPr lang="en-CA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9" y="1027036"/>
            <a:ext cx="4007461" cy="31861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054" y="1027113"/>
            <a:ext cx="4091746" cy="31861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4185" y="4402493"/>
            <a:ext cx="22190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6" name="Rectangle 5"/>
          <p:cNvSpPr/>
          <p:nvPr/>
        </p:nvSpPr>
        <p:spPr>
          <a:xfrm>
            <a:off x="277802" y="4443966"/>
            <a:ext cx="8319789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22655"/>
              </p:ext>
            </p:extLst>
          </p:nvPr>
        </p:nvGraphicFramePr>
        <p:xfrm>
          <a:off x="350529" y="4372206"/>
          <a:ext cx="83416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7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Forecast</a:t>
                      </a:r>
                      <a:r>
                        <a:rPr lang="fr-FR" dirty="0" smtClean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1.84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2.33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2.35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Bank</a:t>
                      </a:r>
                      <a:r>
                        <a:rPr lang="fr-FR" baseline="0" dirty="0" smtClean="0"/>
                        <a:t> of Canada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1.13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2.05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2.43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IMF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1.041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1.662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2.413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2.136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1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Forecasts: Growth </a:t>
            </a:r>
            <a:r>
              <a:rPr lang="en-US" sz="3600" b="1" dirty="0"/>
              <a:t>R</a:t>
            </a:r>
            <a:r>
              <a:rPr lang="en-US" sz="3600" b="1" dirty="0" smtClean="0"/>
              <a:t>ate of House </a:t>
            </a:r>
            <a:r>
              <a:rPr lang="en-US" sz="3600" b="1" dirty="0"/>
              <a:t>P</a:t>
            </a:r>
            <a:r>
              <a:rPr lang="en-US" sz="3600" b="1" dirty="0" smtClean="0"/>
              <a:t>rices </a:t>
            </a:r>
            <a:endParaRPr lang="en-CA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33485"/>
            <a:ext cx="3764604" cy="273812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06504"/>
            <a:ext cx="3908079" cy="2765105"/>
          </a:xfrm>
          <a:prstGeom prst="rect">
            <a:avLst/>
          </a:prstGeom>
        </p:spPr>
      </p:pic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54504"/>
              </p:ext>
            </p:extLst>
          </p:nvPr>
        </p:nvGraphicFramePr>
        <p:xfrm>
          <a:off x="457199" y="4196815"/>
          <a:ext cx="802288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45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3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Forecast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1.23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2.24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2.78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2.78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198" y="5099352"/>
            <a:ext cx="8022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Stronger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anticipated</a:t>
            </a:r>
            <a:r>
              <a:rPr lang="fr-FR" dirty="0"/>
              <a:t> </a:t>
            </a:r>
            <a:r>
              <a:rPr lang="fr-FR" dirty="0" err="1"/>
              <a:t>prices</a:t>
            </a:r>
            <a:r>
              <a:rPr lang="fr-FR" dirty="0"/>
              <a:t> </a:t>
            </a:r>
            <a:r>
              <a:rPr lang="fr-FR" dirty="0" err="1"/>
              <a:t>growth</a:t>
            </a:r>
            <a:r>
              <a:rPr lang="fr-FR" dirty="0"/>
              <a:t> in Ontario </a:t>
            </a:r>
            <a:r>
              <a:rPr lang="fr-FR" dirty="0" smtClean="0"/>
              <a:t>(17% in </a:t>
            </a:r>
            <a:r>
              <a:rPr lang="fr-FR" dirty="0"/>
              <a:t>T</a:t>
            </a:r>
            <a:r>
              <a:rPr lang="fr-FR" dirty="0" smtClean="0"/>
              <a:t>oronto </a:t>
            </a:r>
            <a:r>
              <a:rPr lang="fr-FR" dirty="0" err="1" smtClean="0"/>
              <a:t>alone</a:t>
            </a:r>
            <a:r>
              <a:rPr lang="fr-FR" dirty="0" smtClean="0"/>
              <a:t>) and </a:t>
            </a:r>
            <a:r>
              <a:rPr lang="fr-FR" dirty="0"/>
              <a:t>BC are </a:t>
            </a:r>
            <a:r>
              <a:rPr lang="fr-FR" dirty="0" err="1"/>
              <a:t>expected</a:t>
            </a:r>
            <a:r>
              <a:rPr lang="fr-FR" dirty="0"/>
              <a:t> to </a:t>
            </a:r>
            <a:r>
              <a:rPr lang="fr-FR" dirty="0" err="1"/>
              <a:t>increase</a:t>
            </a:r>
            <a:r>
              <a:rPr lang="fr-FR" dirty="0"/>
              <a:t> </a:t>
            </a:r>
            <a:r>
              <a:rPr lang="fr-FR" dirty="0" err="1"/>
              <a:t>nationwide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(CRNA, 2015)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177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/>
              <a:t>Forecasts: Core </a:t>
            </a:r>
            <a:r>
              <a:rPr lang="en-US" sz="3200" b="1" dirty="0"/>
              <a:t>CPI </a:t>
            </a:r>
            <a:r>
              <a:rPr lang="en-US" sz="3200" b="1" dirty="0" smtClean="0"/>
              <a:t>Inflation </a:t>
            </a:r>
            <a:endParaRPr lang="en-CA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039" y="1027113"/>
            <a:ext cx="4025761" cy="29416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1026802"/>
            <a:ext cx="3745147" cy="2920695"/>
          </a:xfrm>
          <a:prstGeom prst="rect">
            <a:avLst/>
          </a:prstGeom>
        </p:spPr>
      </p:pic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38974"/>
              </p:ext>
            </p:extLst>
          </p:nvPr>
        </p:nvGraphicFramePr>
        <p:xfrm>
          <a:off x="457202" y="4134477"/>
          <a:ext cx="8229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68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68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Forecast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2.14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2.07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2.26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2.28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272">
                <a:tc>
                  <a:txBody>
                    <a:bodyPr/>
                    <a:lstStyle/>
                    <a:p>
                      <a:r>
                        <a:rPr lang="fr-FR" dirty="0" smtClean="0"/>
                        <a:t>Bank of Canada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2.18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2.05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2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11454</TotalTime>
  <Words>1198</Words>
  <Application>Microsoft Office PowerPoint</Application>
  <PresentationFormat>On-screen Show (4:3)</PresentationFormat>
  <Paragraphs>372</Paragraphs>
  <Slides>32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 Unicode MS</vt:lpstr>
      <vt:lpstr>Arial</vt:lpstr>
      <vt:lpstr>Calibri</vt:lpstr>
      <vt:lpstr>Cambria Math</vt:lpstr>
      <vt:lpstr>Symbol</vt:lpstr>
      <vt:lpstr>Times New Roman</vt:lpstr>
      <vt:lpstr>Whitney SSm</vt:lpstr>
      <vt:lpstr>Wingdings</vt:lpstr>
      <vt:lpstr>Office Theme</vt:lpstr>
      <vt:lpstr>Equation</vt:lpstr>
      <vt:lpstr>Governor’s Challenge 2015 Ryerson University</vt:lpstr>
      <vt:lpstr>Presentation Overview</vt:lpstr>
      <vt:lpstr>Recent Developments</vt:lpstr>
      <vt:lpstr>Recent Developments</vt:lpstr>
      <vt:lpstr>Recent Developments</vt:lpstr>
      <vt:lpstr>Methodology</vt:lpstr>
      <vt:lpstr>Forecasts: Growth Rate of real GDP</vt:lpstr>
      <vt:lpstr>Forecasts: Growth Rate of House Prices </vt:lpstr>
      <vt:lpstr>Forecasts: Core CPI Inflation </vt:lpstr>
      <vt:lpstr>Forecasts: Output Gap </vt:lpstr>
      <vt:lpstr>Policy Strategy</vt:lpstr>
      <vt:lpstr>Asymmetric Monetary Policy</vt:lpstr>
      <vt:lpstr>Annual Change in House Prices  Best for Estimating the Taylor Rule </vt:lpstr>
      <vt:lpstr>PowerPoint Presentation</vt:lpstr>
      <vt:lpstr>Comparison of Forecasts</vt:lpstr>
      <vt:lpstr>Econometric Risks</vt:lpstr>
      <vt:lpstr>Scenario: Correction in Housing Prices </vt:lpstr>
      <vt:lpstr> Scenario: Decline in Oil Production</vt:lpstr>
      <vt:lpstr>Scenario: Further Appreciation of USD</vt:lpstr>
      <vt:lpstr>Conclusion</vt:lpstr>
      <vt:lpstr>QUESTIONS?</vt:lpstr>
      <vt:lpstr>APPENDIX</vt:lpstr>
      <vt:lpstr>Forecast: Consumption </vt:lpstr>
      <vt:lpstr>Forecast: Government Spending </vt:lpstr>
      <vt:lpstr>Forecast: Investment Spending </vt:lpstr>
      <vt:lpstr>Models used for ARIMA Forecast </vt:lpstr>
      <vt:lpstr>Estimating Threshold, </vt:lpstr>
      <vt:lpstr>Threshold Regressions</vt:lpstr>
      <vt:lpstr>Threshold Regressions</vt:lpstr>
      <vt:lpstr>Works Cited</vt:lpstr>
      <vt:lpstr>Works Cited</vt:lpstr>
      <vt:lpstr>Works Cited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</dc:creator>
  <cp:lastModifiedBy>Keith Qu</cp:lastModifiedBy>
  <cp:revision>438</cp:revision>
  <dcterms:created xsi:type="dcterms:W3CDTF">2010-05-28T13:09:10Z</dcterms:created>
  <dcterms:modified xsi:type="dcterms:W3CDTF">2015-11-26T15:27:30Z</dcterms:modified>
</cp:coreProperties>
</file>