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843F-9132-4E66-802B-67039287F658}" type="datetimeFigureOut">
              <a:rPr lang="zh-HK" altLang="en-US" smtClean="0"/>
              <a:t>25/5/2021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DD1-97CB-4258-B8B5-20E529ACDF5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8131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843F-9132-4E66-802B-67039287F658}" type="datetimeFigureOut">
              <a:rPr lang="zh-HK" altLang="en-US" smtClean="0"/>
              <a:t>25/5/2021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DD1-97CB-4258-B8B5-20E529ACDF5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346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843F-9132-4E66-802B-67039287F658}" type="datetimeFigureOut">
              <a:rPr lang="zh-HK" altLang="en-US" smtClean="0"/>
              <a:t>25/5/2021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DD1-97CB-4258-B8B5-20E529ACDF5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09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843F-9132-4E66-802B-67039287F658}" type="datetimeFigureOut">
              <a:rPr lang="zh-HK" altLang="en-US" smtClean="0"/>
              <a:t>25/5/2021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DD1-97CB-4258-B8B5-20E529ACDF5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246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843F-9132-4E66-802B-67039287F658}" type="datetimeFigureOut">
              <a:rPr lang="zh-HK" altLang="en-US" smtClean="0"/>
              <a:t>25/5/2021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DD1-97CB-4258-B8B5-20E529ACDF5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6951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843F-9132-4E66-802B-67039287F658}" type="datetimeFigureOut">
              <a:rPr lang="zh-HK" altLang="en-US" smtClean="0"/>
              <a:t>25/5/2021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DD1-97CB-4258-B8B5-20E529ACDF5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433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843F-9132-4E66-802B-67039287F658}" type="datetimeFigureOut">
              <a:rPr lang="zh-HK" altLang="en-US" smtClean="0"/>
              <a:t>25/5/2021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DD1-97CB-4258-B8B5-20E529ACDF5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8272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843F-9132-4E66-802B-67039287F658}" type="datetimeFigureOut">
              <a:rPr lang="zh-HK" altLang="en-US" smtClean="0"/>
              <a:t>25/5/2021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DD1-97CB-4258-B8B5-20E529ACDF5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7313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843F-9132-4E66-802B-67039287F658}" type="datetimeFigureOut">
              <a:rPr lang="zh-HK" altLang="en-US" smtClean="0"/>
              <a:t>25/5/2021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DD1-97CB-4258-B8B5-20E529ACDF5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0145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843F-9132-4E66-802B-67039287F658}" type="datetimeFigureOut">
              <a:rPr lang="zh-HK" altLang="en-US" smtClean="0"/>
              <a:t>25/5/2021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DD1-97CB-4258-B8B5-20E529ACDF5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4551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843F-9132-4E66-802B-67039287F658}" type="datetimeFigureOut">
              <a:rPr lang="zh-HK" altLang="en-US" smtClean="0"/>
              <a:t>25/5/2021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FDD1-97CB-4258-B8B5-20E529ACDF5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117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843F-9132-4E66-802B-67039287F658}" type="datetimeFigureOut">
              <a:rPr lang="zh-HK" altLang="en-US" smtClean="0"/>
              <a:t>25/5/2021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DFDD1-97CB-4258-B8B5-20E529ACDF5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0769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keith.tse@balliol-oxford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Cantonese clefts (</a:t>
            </a:r>
            <a:r>
              <a:rPr lang="zh-CN" altLang="en-US" dirty="0" smtClean="0"/>
              <a:t>係</a:t>
            </a:r>
            <a:r>
              <a:rPr lang="en-US" altLang="zh-CN" dirty="0" smtClean="0"/>
              <a:t>…</a:t>
            </a:r>
            <a:r>
              <a:rPr lang="zh-TW" altLang="en-US" dirty="0" smtClean="0"/>
              <a:t>嘅</a:t>
            </a:r>
            <a:r>
              <a:rPr lang="en-US" altLang="zh-TW" dirty="0" smtClean="0"/>
              <a:t>)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sz="2800" dirty="0"/>
              <a:t>Keith Tse (University of York)</a:t>
            </a:r>
          </a:p>
          <a:p>
            <a:r>
              <a:rPr lang="en-US" altLang="zh-CN" sz="2800" dirty="0" smtClean="0"/>
              <a:t>FoCaL-1, Chinese University of Hong Kong, </a:t>
            </a:r>
          </a:p>
          <a:p>
            <a:r>
              <a:rPr lang="en-US" altLang="zh-HK" sz="2800" dirty="0" smtClean="0"/>
              <a:t>31</a:t>
            </a:r>
            <a:r>
              <a:rPr lang="en-US" altLang="zh-HK" sz="2800" baseline="30000" dirty="0" smtClean="0"/>
              <a:t>st</a:t>
            </a:r>
            <a:r>
              <a:rPr lang="en-US" altLang="zh-HK" sz="2800" dirty="0" smtClean="0"/>
              <a:t> May 2018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23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3194"/>
            <a:ext cx="10515600" cy="1325563"/>
          </a:xfrm>
        </p:spPr>
        <p:txBody>
          <a:bodyPr/>
          <a:lstStyle/>
          <a:p>
            <a:r>
              <a:rPr lang="en-US" altLang="zh-HK" dirty="0"/>
              <a:t>Formation of </a:t>
            </a:r>
            <a:r>
              <a:rPr lang="en-US" altLang="zh-HK" i="1" dirty="0" err="1"/>
              <a:t>shi</a:t>
            </a:r>
            <a:r>
              <a:rPr lang="en-US" altLang="zh-HK" i="1" dirty="0"/>
              <a:t>-de </a:t>
            </a:r>
            <a:r>
              <a:rPr lang="en-US" altLang="zh-HK" dirty="0"/>
              <a:t>constructions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6" y="9245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400" dirty="0"/>
              <a:t>Recent analyses propose that </a:t>
            </a:r>
            <a:r>
              <a:rPr lang="en-US" altLang="zh-HK" sz="2400" dirty="0" err="1"/>
              <a:t>VOde</a:t>
            </a:r>
            <a:r>
              <a:rPr lang="en-US" altLang="zh-HK" sz="2400" dirty="0"/>
              <a:t> and </a:t>
            </a:r>
            <a:r>
              <a:rPr lang="en-US" altLang="zh-HK" sz="2400" dirty="0" err="1"/>
              <a:t>VdeO</a:t>
            </a:r>
            <a:r>
              <a:rPr lang="en-US" altLang="zh-HK" sz="2400" dirty="0"/>
              <a:t> are derived from two different types of relative clauses (</a:t>
            </a:r>
            <a:r>
              <a:rPr lang="en-US" altLang="zh-HK" sz="2400" dirty="0" err="1"/>
              <a:t>VOde</a:t>
            </a:r>
            <a:r>
              <a:rPr lang="en-US" altLang="zh-HK" sz="2400" dirty="0"/>
              <a:t>/</a:t>
            </a:r>
            <a:r>
              <a:rPr lang="en-US" altLang="zh-HK" sz="2400" dirty="0" err="1"/>
              <a:t>VdeO</a:t>
            </a:r>
            <a:r>
              <a:rPr lang="en-US" altLang="zh-HK" sz="2400" dirty="0"/>
              <a:t>) (Long and Xiao (2009, 2011), Han (2012)</a:t>
            </a:r>
            <a:r>
              <a:rPr lang="en-US" altLang="zh-TW" sz="2400" dirty="0"/>
              <a:t>, Zhan (2012), Long (2013)). </a:t>
            </a:r>
            <a:endParaRPr lang="zh-HK" alt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4" y="22501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sz="2400" dirty="0"/>
              <a:t>Following Aldridge (2006, 2008), early </a:t>
            </a:r>
            <a:r>
              <a:rPr lang="en-US" altLang="zh-HK" sz="2400" i="1" dirty="0" smtClean="0"/>
              <a:t>di </a:t>
            </a:r>
            <a:r>
              <a:rPr lang="en-US" altLang="zh-HK" sz="2400" dirty="0"/>
              <a:t>(&lt; </a:t>
            </a:r>
            <a:r>
              <a:rPr lang="en-US" altLang="zh-HK" sz="2400" i="1" dirty="0" err="1"/>
              <a:t>zhe</a:t>
            </a:r>
            <a:r>
              <a:rPr lang="en-US" altLang="zh-HK" sz="2400" dirty="0"/>
              <a:t>) is lower than </a:t>
            </a:r>
            <a:r>
              <a:rPr lang="en-US" altLang="zh-HK" sz="2400" i="1" dirty="0" err="1" smtClean="0"/>
              <a:t>zhi</a:t>
            </a:r>
            <a:r>
              <a:rPr lang="en-US" altLang="zh-HK" sz="2400" i="1" dirty="0" smtClean="0"/>
              <a:t> </a:t>
            </a:r>
            <a:r>
              <a:rPr lang="en-US" altLang="zh-HK" sz="2400" dirty="0" smtClean="0"/>
              <a:t>(D)</a:t>
            </a:r>
            <a:r>
              <a:rPr lang="en-US" altLang="zh-HK" sz="2400" i="1" dirty="0" smtClean="0"/>
              <a:t>- di/</a:t>
            </a:r>
            <a:r>
              <a:rPr lang="en-US" altLang="zh-HK" sz="2400" i="1" dirty="0" err="1" smtClean="0"/>
              <a:t>zhe</a:t>
            </a:r>
            <a:r>
              <a:rPr lang="en-US" altLang="zh-HK" sz="2400" i="1" dirty="0" smtClean="0"/>
              <a:t> </a:t>
            </a:r>
            <a:r>
              <a:rPr lang="en-US" altLang="zh-HK" sz="2400" dirty="0"/>
              <a:t>(n</a:t>
            </a:r>
            <a:r>
              <a:rPr lang="en-US" altLang="zh-HK" sz="2400" dirty="0" smtClean="0"/>
              <a:t>), which is reanalyzed as an </a:t>
            </a:r>
            <a:r>
              <a:rPr lang="en-US" altLang="zh-HK" sz="2400" dirty="0" err="1" smtClean="0"/>
              <a:t>adnominaliser</a:t>
            </a:r>
            <a:r>
              <a:rPr lang="en-US" altLang="zh-HK" sz="2400" dirty="0" smtClean="0"/>
              <a:t> </a:t>
            </a:r>
            <a:r>
              <a:rPr lang="en-US" altLang="zh-HK" sz="2400" i="1" dirty="0" smtClean="0"/>
              <a:t>de </a:t>
            </a:r>
            <a:r>
              <a:rPr lang="en-US" altLang="zh-HK" sz="2400" dirty="0" smtClean="0"/>
              <a:t>(D) (n &gt; D) (Yap (2010, 2012))</a:t>
            </a:r>
            <a:endParaRPr lang="zh-HK" alt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4" y="1854000"/>
            <a:ext cx="10888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sz="2400" i="1" dirty="0"/>
              <a:t>De </a:t>
            </a:r>
            <a:r>
              <a:rPr lang="en-US" altLang="zh-HK" sz="2400" dirty="0"/>
              <a:t>(&lt; </a:t>
            </a:r>
            <a:r>
              <a:rPr lang="en-US" altLang="zh-HK" sz="2400" i="1" dirty="0" err="1"/>
              <a:t>zhe</a:t>
            </a:r>
            <a:r>
              <a:rPr lang="en-US" altLang="zh-HK" sz="2400" dirty="0" smtClean="0"/>
              <a:t>) </a:t>
            </a:r>
            <a:endParaRPr lang="zh-HK" alt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838192" y="3799458"/>
            <a:ext cx="11145255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CLP						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CL			DP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			</a:t>
            </a:r>
            <a:endParaRPr lang="en-US" altLang="zh-TW" sz="2400" dirty="0" smtClean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TW" sz="2400" b="1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ge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D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nP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		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400" b="1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de/</a:t>
            </a:r>
            <a:r>
              <a:rPr lang="en-US" altLang="zh-TW" sz="2400" b="1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ge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n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NP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		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	</a:t>
            </a:r>
            <a:r>
              <a:rPr lang="en-US" altLang="zh-TW" sz="2400" b="1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di</a:t>
            </a:r>
            <a:endParaRPr lang="zh-TW" altLang="zh-HK" sz="2400" b="1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192" y="30223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sz="2400" i="1" dirty="0" smtClean="0"/>
              <a:t>Ge, </a:t>
            </a:r>
            <a:r>
              <a:rPr lang="en-US" altLang="zh-HK" sz="2400" dirty="0" smtClean="0"/>
              <a:t>on the other hand, is reanalyzed from an original classifier (CL) to an </a:t>
            </a:r>
            <a:r>
              <a:rPr lang="en-US" altLang="zh-HK" sz="2400" dirty="0" err="1" smtClean="0"/>
              <a:t>adnominaliser</a:t>
            </a:r>
            <a:r>
              <a:rPr lang="en-US" altLang="zh-HK" sz="2400" dirty="0" smtClean="0"/>
              <a:t> (D) (CL &gt; D) (Cao (1999)) </a:t>
            </a:r>
            <a:endParaRPr lang="zh-HK" altLang="en-US" sz="2400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108960" y="5886994"/>
            <a:ext cx="1654629" cy="51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88571" y="5275925"/>
            <a:ext cx="1654629" cy="44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2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HK" dirty="0" err="1"/>
              <a:t>VOde</a:t>
            </a:r>
            <a:r>
              <a:rPr lang="en-US" altLang="zh-HK" dirty="0"/>
              <a:t> </a:t>
            </a:r>
            <a:r>
              <a:rPr lang="en-US" altLang="zh-HK" dirty="0" smtClean="0"/>
              <a:t>/ </a:t>
            </a:r>
            <a:r>
              <a:rPr lang="en-US" altLang="zh-HK" dirty="0" err="1" smtClean="0"/>
              <a:t>VdeO</a:t>
            </a:r>
            <a:endParaRPr lang="zh-HK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898354"/>
            <a:ext cx="10515602" cy="175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zh-CN" alt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非</a:t>
            </a:r>
            <a:r>
              <a:rPr lang="en-US" altLang="zh-CN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菩薩</a:t>
            </a:r>
            <a:r>
              <a:rPr lang="en-US" altLang="zh-CN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zh-CN" alt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行藏</a:t>
            </a:r>
            <a:endParaRPr lang="en-GB" altLang="zh-HK" dirty="0" smtClean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altLang="zh-HK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NEG</a:t>
            </a:r>
            <a:r>
              <a:rPr lang="en-GB" altLang="zh-HK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SHI	</a:t>
            </a:r>
            <a:r>
              <a:rPr lang="en-GB" altLang="zh-HK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divine.beings</a:t>
            </a:r>
            <a:r>
              <a:rPr lang="en-GB" altLang="zh-HK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behaviour</a:t>
            </a:r>
            <a:endParaRPr lang="en-US" altLang="zh-HK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zh-CN" alt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此</a:t>
            </a:r>
            <a:r>
              <a:rPr lang="en-US" altLang="zh-CN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俗人</a:t>
            </a:r>
            <a:r>
              <a:rPr lang="en-US" altLang="zh-CN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做</a:t>
            </a:r>
            <a:r>
              <a:rPr lang="en-US" altLang="zh-CN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低</a:t>
            </a:r>
            <a:endParaRPr lang="en-GB" altLang="zh-HK" dirty="0" smtClean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altLang="zh-HK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This</a:t>
            </a:r>
            <a:r>
              <a:rPr lang="en-GB" altLang="zh-HK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COP	laymen	do	</a:t>
            </a:r>
            <a:r>
              <a:rPr lang="en-GB" altLang="zh-HK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DE	</a:t>
            </a:r>
            <a:r>
              <a:rPr lang="zh-CN" alt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敦煌變文記</a:t>
            </a:r>
            <a:endParaRPr lang="en-US" altLang="zh-HK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2649603"/>
            <a:ext cx="10266680" cy="786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zh-CN" altLang="en-US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悟空，</a:t>
            </a:r>
            <a:r>
              <a:rPr lang="en-US" altLang="zh-CN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你</a:t>
            </a:r>
            <a:r>
              <a:rPr lang="en-US" altLang="zh-CN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是</a:t>
            </a:r>
            <a:r>
              <a:rPr lang="en-US" altLang="zh-CN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哪</a:t>
            </a:r>
            <a:r>
              <a:rPr lang="en-US" altLang="zh-CN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世</a:t>
            </a:r>
            <a:r>
              <a:rPr lang="en-US" altLang="zh-CN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修來</a:t>
            </a:r>
            <a:r>
              <a:rPr lang="en-US" altLang="zh-CN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zh-CN" altLang="en-US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en-US" altLang="zh-CN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緣法</a:t>
            </a:r>
            <a:endParaRPr lang="en-US" altLang="zh-HK" sz="1600" dirty="0" smtClean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TW" sz="1600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Wukong</a:t>
            </a:r>
            <a:r>
              <a:rPr lang="en-US" altLang="zh-TW" sz="16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you	SHI	which	life	obtain-AFF		DE	</a:t>
            </a:r>
            <a:r>
              <a:rPr lang="en-US" altLang="zh-TW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enlightenment</a:t>
            </a:r>
            <a:r>
              <a:rPr lang="en-US" altLang="zh-TW" sz="16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西游記</a:t>
            </a:r>
            <a:endParaRPr lang="en-US" altLang="zh-TW" sz="16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354795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dirty="0" smtClean="0"/>
              <a:t>那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兩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個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人</a:t>
            </a:r>
            <a:r>
              <a:rPr lang="en-GB" altLang="zh-HK" sz="1600" dirty="0" smtClean="0"/>
              <a:t> </a:t>
            </a:r>
            <a:endParaRPr lang="zh-TW" altLang="zh-HK" sz="1600" dirty="0"/>
          </a:p>
          <a:p>
            <a:pPr marL="0" indent="0">
              <a:buNone/>
            </a:pPr>
            <a:r>
              <a:rPr lang="en-GB" altLang="zh-HK" sz="1600" dirty="0" smtClean="0"/>
              <a:t>those</a:t>
            </a:r>
            <a:r>
              <a:rPr lang="en-GB" altLang="zh-HK" sz="1600" dirty="0"/>
              <a:t>	two 	CL	people</a:t>
            </a:r>
            <a:endParaRPr lang="zh-TW" altLang="zh-HK" sz="1600" dirty="0"/>
          </a:p>
          <a:p>
            <a:pPr marL="0" indent="0">
              <a:buNone/>
            </a:pPr>
            <a:r>
              <a:rPr lang="zh-CN" altLang="en-US" sz="1600" dirty="0" smtClean="0"/>
              <a:t>是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如此如此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這般這般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使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手段</a:t>
            </a:r>
            <a:endParaRPr lang="en-GB" altLang="zh-HK" sz="1600" dirty="0" smtClean="0"/>
          </a:p>
          <a:p>
            <a:pPr marL="0" indent="0">
              <a:buNone/>
            </a:pPr>
            <a:r>
              <a:rPr lang="en-GB" altLang="zh-HK" sz="1600" dirty="0" smtClean="0"/>
              <a:t>SHI</a:t>
            </a:r>
            <a:r>
              <a:rPr lang="en-GB" altLang="zh-HK" sz="1600" dirty="0"/>
              <a:t>	thus	</a:t>
            </a:r>
            <a:r>
              <a:rPr lang="en-GB" altLang="zh-HK" sz="1600" dirty="0" smtClean="0"/>
              <a:t>so</a:t>
            </a:r>
            <a:r>
              <a:rPr lang="en-GB" altLang="zh-HK" sz="1600" dirty="0"/>
              <a:t>	</a:t>
            </a:r>
            <a:r>
              <a:rPr lang="en-GB" altLang="zh-HK" sz="1600" dirty="0" smtClean="0"/>
              <a:t>use</a:t>
            </a:r>
            <a:r>
              <a:rPr lang="en-GB" altLang="zh-HK" sz="1600" dirty="0"/>
              <a:t>	DE	</a:t>
            </a:r>
            <a:r>
              <a:rPr lang="en-GB" altLang="zh-HK" sz="1600" dirty="0" smtClean="0"/>
              <a:t>manipulation</a:t>
            </a:r>
            <a:r>
              <a:rPr lang="en-US" altLang="zh-HK" sz="1600" dirty="0"/>
              <a:t>	</a:t>
            </a:r>
            <a:r>
              <a:rPr lang="en-GB" altLang="zh-HK" sz="1600" dirty="0" smtClean="0"/>
              <a:t>(</a:t>
            </a:r>
            <a:r>
              <a:rPr lang="zh-CN" altLang="en-US" sz="1600" dirty="0"/>
              <a:t>元雜劇</a:t>
            </a:r>
            <a:r>
              <a:rPr lang="en-GB" altLang="zh-HK" sz="1600" dirty="0" smtClean="0"/>
              <a:t>)</a:t>
            </a:r>
            <a:endParaRPr lang="en-US" altLang="zh-HK" sz="1600" dirty="0"/>
          </a:p>
          <a:p>
            <a:pPr marL="0" indent="0">
              <a:buNone/>
            </a:pPr>
            <a:r>
              <a:rPr lang="zh-CN" altLang="en-US" sz="1600" dirty="0" smtClean="0"/>
              <a:t>娘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原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氣惱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上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起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病</a:t>
            </a:r>
            <a:endParaRPr lang="en-GB" altLang="zh-HK" sz="1600" dirty="0" smtClean="0"/>
          </a:p>
          <a:p>
            <a:pPr marL="0" indent="0">
              <a:buNone/>
            </a:pPr>
            <a:r>
              <a:rPr lang="en-GB" altLang="zh-HK" sz="1600" dirty="0" smtClean="0"/>
              <a:t>Mother</a:t>
            </a:r>
            <a:r>
              <a:rPr lang="en-GB" altLang="zh-HK" sz="1600" dirty="0"/>
              <a:t>	originally	SHI	angry-LOC		become	</a:t>
            </a:r>
            <a:r>
              <a:rPr lang="en-GB" altLang="zh-HK" sz="1600" dirty="0" smtClean="0"/>
              <a:t>DE</a:t>
            </a:r>
            <a:r>
              <a:rPr lang="en-GB" altLang="zh-HK" sz="1600" dirty="0"/>
              <a:t>	illness</a:t>
            </a:r>
            <a:endParaRPr lang="en-US" altLang="zh-HK" sz="1600" dirty="0"/>
          </a:p>
          <a:p>
            <a:pPr marL="0" indent="0">
              <a:buNone/>
            </a:pPr>
            <a:r>
              <a:rPr lang="en-GB" altLang="zh-HK" sz="1600" dirty="0"/>
              <a:t>‘It was originally through anger that my mother got the illness.’ </a:t>
            </a:r>
            <a:r>
              <a:rPr lang="en-GB" altLang="zh-HK" sz="1600" dirty="0" smtClean="0"/>
              <a:t>(</a:t>
            </a:r>
            <a:r>
              <a:rPr lang="zh-CN" altLang="en-US" sz="1600" dirty="0" smtClean="0"/>
              <a:t>元雜劇</a:t>
            </a:r>
            <a:r>
              <a:rPr lang="en-US" altLang="zh-CN" sz="1600" dirty="0" smtClean="0"/>
              <a:t>)</a:t>
            </a:r>
            <a:endParaRPr lang="zh-HK" alt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7636839" y="898354"/>
            <a:ext cx="19723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 smtClean="0"/>
              <a:t>VOde</a:t>
            </a:r>
            <a:endParaRPr lang="en-GB" sz="4400" b="1" dirty="0"/>
          </a:p>
        </p:txBody>
      </p:sp>
      <p:sp>
        <p:nvSpPr>
          <p:cNvPr id="10" name="Rectangle 9"/>
          <p:cNvSpPr/>
          <p:nvPr/>
        </p:nvSpPr>
        <p:spPr>
          <a:xfrm>
            <a:off x="9257092" y="3950118"/>
            <a:ext cx="19723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 smtClean="0"/>
              <a:t>VdeO</a:t>
            </a:r>
            <a:endParaRPr lang="en-GB" sz="44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594998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De </a:t>
            </a:r>
            <a:r>
              <a:rPr lang="en-US" dirty="0" smtClean="0"/>
              <a:t>loses its nominal characteristics and is reanalyzed as clausal (nominal &gt; clausal) (‘lateral’ </a:t>
            </a:r>
            <a:r>
              <a:rPr lang="en-US" dirty="0" err="1" smtClean="0"/>
              <a:t>grammaticalization</a:t>
            </a:r>
            <a:r>
              <a:rPr lang="en-US" dirty="0" smtClean="0"/>
              <a:t>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0833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build="p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HK" dirty="0" err="1" smtClean="0"/>
              <a:t>VOge</a:t>
            </a:r>
            <a:r>
              <a:rPr lang="en-US" altLang="zh-HK" dirty="0" smtClean="0"/>
              <a:t> / *</a:t>
            </a:r>
            <a:r>
              <a:rPr lang="en-US" altLang="zh-HK" dirty="0" err="1" smtClean="0"/>
              <a:t>VgeO</a:t>
            </a:r>
            <a:endParaRPr lang="zh-HK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898354"/>
            <a:ext cx="10515602" cy="1304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altLang="zh-HK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Wo	li	</a:t>
            </a:r>
            <a:r>
              <a:rPr lang="en-GB" altLang="zh-HK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laogong</a:t>
            </a:r>
            <a:r>
              <a:rPr lang="en-GB" altLang="zh-HK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…	</a:t>
            </a:r>
            <a:r>
              <a:rPr lang="en-GB" altLang="zh-HK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GB" altLang="zh-HK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shi</a:t>
            </a:r>
            <a:r>
              <a:rPr lang="en-GB" altLang="zh-HK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GB" altLang="zh-HK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qinghun</a:t>
            </a:r>
            <a:r>
              <a:rPr lang="en-GB" altLang="zh-HK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GB" altLang="zh-HK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ge</a:t>
            </a:r>
            <a:r>
              <a:rPr lang="en-GB" altLang="zh-HK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zh-CN" alt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我</a:t>
            </a:r>
            <a:r>
              <a:rPr lang="en-US" altLang="zh-CN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哩</a:t>
            </a:r>
            <a:r>
              <a:rPr lang="en-US" altLang="zh-CN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老公</a:t>
            </a:r>
            <a:r>
              <a:rPr lang="en-US" altLang="zh-CN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zh-CN" alt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清昏</a:t>
            </a:r>
            <a:r>
              <a:rPr lang="en-US" altLang="zh-CN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個</a:t>
            </a:r>
            <a:endParaRPr lang="en-GB" altLang="zh-HK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altLang="zh-HK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山歌</a:t>
            </a:r>
            <a:r>
              <a:rPr lang="en-GB" altLang="zh-HK" i="1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GB" altLang="zh-HK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Feng </a:t>
            </a:r>
            <a:r>
              <a:rPr lang="en-GB" altLang="zh-HK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Meng</a:t>
            </a:r>
            <a:r>
              <a:rPr lang="en-GB" altLang="zh-HK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Long) </a:t>
            </a:r>
            <a:endParaRPr lang="en-US" altLang="zh-HK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2660" y="2271582"/>
            <a:ext cx="10266680" cy="786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TW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Ni	</a:t>
            </a:r>
            <a:r>
              <a:rPr lang="en-US" altLang="zh-TW" sz="1600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shi</a:t>
            </a:r>
            <a:r>
              <a:rPr lang="en-US" altLang="zh-TW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xiaode</a:t>
            </a:r>
            <a:r>
              <a:rPr lang="en-US" altLang="zh-TW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ge</a:t>
            </a:r>
            <a:r>
              <a:rPr lang="en-US" altLang="zh-TW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zh-CN" altLang="en-US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你</a:t>
            </a:r>
            <a:r>
              <a:rPr lang="en-US" altLang="zh-CN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是</a:t>
            </a:r>
            <a:r>
              <a:rPr lang="en-US" altLang="zh-CN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曉得</a:t>
            </a:r>
            <a:r>
              <a:rPr lang="en-US" altLang="zh-CN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CN" altLang="en-US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個</a:t>
            </a:r>
            <a:r>
              <a:rPr lang="en-US" altLang="zh-CN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	</a:t>
            </a:r>
            <a:r>
              <a:rPr lang="en-US" altLang="zh-TW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CN" altLang="en-US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山歌</a:t>
            </a:r>
            <a:r>
              <a:rPr lang="en-US" altLang="zh-TW" sz="16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) </a:t>
            </a:r>
            <a:endParaRPr lang="en-US" altLang="zh-TW" sz="16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660" y="38806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Ni	</a:t>
            </a:r>
            <a:r>
              <a:rPr lang="en-US" sz="1800" dirty="0" err="1" smtClean="0"/>
              <a:t>hai</a:t>
            </a:r>
            <a:r>
              <a:rPr lang="en-US" sz="1800" dirty="0" smtClean="0"/>
              <a:t>	</a:t>
            </a:r>
            <a:r>
              <a:rPr lang="en-US" sz="1800" dirty="0" err="1" smtClean="0"/>
              <a:t>shi</a:t>
            </a:r>
            <a:r>
              <a:rPr lang="en-US" sz="1800" dirty="0" smtClean="0"/>
              <a:t>	</a:t>
            </a:r>
            <a:r>
              <a:rPr lang="en-US" sz="1800" dirty="0" err="1" smtClean="0"/>
              <a:t>qu</a:t>
            </a:r>
            <a:r>
              <a:rPr lang="en-US" sz="1800" dirty="0" smtClean="0"/>
              <a:t>	</a:t>
            </a:r>
            <a:r>
              <a:rPr lang="en-US" sz="1800" dirty="0" err="1" smtClean="0"/>
              <a:t>ge</a:t>
            </a:r>
            <a:r>
              <a:rPr lang="en-US" sz="1800" dirty="0" smtClean="0"/>
              <a:t>	</a:t>
            </a:r>
            <a:r>
              <a:rPr lang="en-US" sz="1800" dirty="0" err="1" smtClean="0"/>
              <a:t>tou</a:t>
            </a:r>
            <a:endParaRPr lang="en-US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我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還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取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個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頭</a:t>
            </a:r>
            <a:endParaRPr lang="en-GB" sz="1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00430" y="313312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Wo	</a:t>
            </a:r>
            <a:r>
              <a:rPr lang="en-US" sz="1800" dirty="0" err="1" smtClean="0"/>
              <a:t>shi</a:t>
            </a:r>
            <a:r>
              <a:rPr lang="en-US" sz="1800" dirty="0" smtClean="0"/>
              <a:t>	</a:t>
            </a:r>
            <a:r>
              <a:rPr lang="en-US" sz="1800" dirty="0" err="1" smtClean="0"/>
              <a:t>kan</a:t>
            </a:r>
            <a:r>
              <a:rPr lang="en-US" sz="1800" dirty="0" smtClean="0"/>
              <a:t>	</a:t>
            </a:r>
            <a:r>
              <a:rPr lang="en-US" sz="1800" dirty="0" err="1" smtClean="0"/>
              <a:t>ge</a:t>
            </a:r>
            <a:r>
              <a:rPr lang="en-US" sz="1800" dirty="0" smtClean="0"/>
              <a:t>	</a:t>
            </a:r>
            <a:r>
              <a:rPr lang="en-US" sz="1800" dirty="0" err="1" smtClean="0"/>
              <a:t>shu</a:t>
            </a:r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 smtClean="0"/>
              <a:t>我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看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個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人 （金瓶記</a:t>
            </a:r>
            <a:r>
              <a:rPr lang="en-US" altLang="zh-CN" sz="1800" dirty="0" smtClean="0"/>
              <a:t>)</a:t>
            </a:r>
            <a:r>
              <a:rPr lang="en-US" sz="1800" dirty="0" smtClean="0"/>
              <a:t> </a:t>
            </a:r>
            <a:endParaRPr lang="en-GB" sz="1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62660" y="486602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Ge </a:t>
            </a:r>
            <a:r>
              <a:rPr lang="en-US" dirty="0" smtClean="0"/>
              <a:t>has inherent definiteness as a numeral classifier (individualizer (+</a:t>
            </a:r>
            <a:r>
              <a:rPr lang="en-US" dirty="0" err="1" smtClean="0"/>
              <a:t>def</a:t>
            </a:r>
            <a:r>
              <a:rPr lang="en-US" dirty="0" smtClean="0"/>
              <a:t>)) (</a:t>
            </a:r>
            <a:r>
              <a:rPr lang="en-US" dirty="0" err="1" smtClean="0"/>
              <a:t>Bisang</a:t>
            </a:r>
            <a:r>
              <a:rPr lang="en-US" dirty="0" smtClean="0"/>
              <a:t> (2012)), which prevents it from being reanalyzed as a sentence-medial clausal particle (*</a:t>
            </a:r>
            <a:r>
              <a:rPr lang="en-US" dirty="0" err="1" smtClean="0"/>
              <a:t>VgeO</a:t>
            </a:r>
            <a:r>
              <a:rPr lang="en-US" dirty="0" smtClean="0"/>
              <a:t>). </a:t>
            </a:r>
            <a:endParaRPr lang="en-GB" i="1" dirty="0"/>
          </a:p>
        </p:txBody>
      </p:sp>
      <p:sp>
        <p:nvSpPr>
          <p:cNvPr id="12" name="Rectangle 11"/>
          <p:cNvSpPr/>
          <p:nvPr/>
        </p:nvSpPr>
        <p:spPr>
          <a:xfrm>
            <a:off x="7636839" y="898354"/>
            <a:ext cx="19723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 smtClean="0"/>
              <a:t>VO</a:t>
            </a:r>
            <a:r>
              <a:rPr lang="en-US" altLang="zh-CN" sz="4400" b="1" dirty="0" err="1" smtClean="0"/>
              <a:t>ge</a:t>
            </a:r>
            <a:endParaRPr lang="en-GB" sz="4400" b="1" dirty="0"/>
          </a:p>
        </p:txBody>
      </p:sp>
      <p:sp>
        <p:nvSpPr>
          <p:cNvPr id="13" name="Rectangle 12"/>
          <p:cNvSpPr/>
          <p:nvPr/>
        </p:nvSpPr>
        <p:spPr>
          <a:xfrm>
            <a:off x="8488574" y="2895333"/>
            <a:ext cx="19723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*</a:t>
            </a:r>
            <a:r>
              <a:rPr lang="en-US" sz="4400" b="1" dirty="0" err="1" smtClean="0"/>
              <a:t>VgeO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712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 build="p"/>
      <p:bldP spid="9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De/</a:t>
            </a:r>
            <a:r>
              <a:rPr lang="en-US" i="1" dirty="0" err="1" smtClean="0"/>
              <a:t>ge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microparametric</a:t>
            </a:r>
            <a:r>
              <a:rPr lang="en-US" dirty="0" smtClean="0"/>
              <a:t> cleft variations)</a:t>
            </a:r>
            <a:endParaRPr lang="en-GB" i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361058"/>
            <a:ext cx="11145255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CLP						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CL			DP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			</a:t>
            </a:r>
            <a:endParaRPr lang="en-US" altLang="zh-TW" sz="2400" dirty="0" smtClean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TW" sz="2400" b="1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ge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D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nP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		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[+</a:t>
            </a:r>
            <a:r>
              <a:rPr lang="en-US" altLang="zh-TW" sz="2400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def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]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400" b="1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de/</a:t>
            </a:r>
            <a:r>
              <a:rPr lang="en-US" altLang="zh-TW" sz="2400" b="1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ge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n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NP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		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	</a:t>
            </a:r>
            <a:r>
              <a:rPr lang="en-US" altLang="zh-TW" sz="2400" b="1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di</a:t>
            </a:r>
            <a:endParaRPr lang="zh-TW" altLang="zh-HK" sz="2400" b="1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6745" y="4274684"/>
            <a:ext cx="11145255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CP						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			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			</a:t>
            </a:r>
            <a:endParaRPr lang="en-US" altLang="zh-TW" sz="2400" dirty="0" smtClean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TW" sz="2400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400" b="1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e/</a:t>
            </a:r>
            <a:r>
              <a:rPr lang="en-US" altLang="zh-TW" sz="2400" b="1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ge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T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v</a:t>
            </a:r>
            <a:r>
              <a:rPr lang="en-US" altLang="zh-TW" sz="2400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		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v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VP</a:t>
            </a:r>
            <a:r>
              <a:rPr lang="en-US" altLang="zh-TW" sz="24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			</a:t>
            </a:r>
            <a:r>
              <a:rPr lang="en-US" altLang="zh-TW" sz="2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	</a:t>
            </a:r>
            <a:r>
              <a:rPr lang="en-US" altLang="zh-TW" sz="2400" b="1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de/*</a:t>
            </a:r>
            <a:r>
              <a:rPr lang="en-US" altLang="zh-TW" sz="2400" b="1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ge</a:t>
            </a:r>
            <a:endParaRPr lang="zh-TW" altLang="zh-HK" sz="2400" b="1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46172" y="3961770"/>
            <a:ext cx="8708" cy="43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662852" y="3192329"/>
            <a:ext cx="31280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‘Lateral’</a:t>
            </a:r>
            <a:endParaRPr lang="en-GB" sz="44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46745" y="1767840"/>
            <a:ext cx="1034604" cy="252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81349" y="1767840"/>
            <a:ext cx="1733005" cy="278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830286" y="2299063"/>
            <a:ext cx="1036320" cy="252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4354" y="2290354"/>
            <a:ext cx="1776549" cy="296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746172" y="2830286"/>
            <a:ext cx="923108" cy="296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51863" y="2821577"/>
            <a:ext cx="1802674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297578" y="4676503"/>
            <a:ext cx="870856" cy="287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68434" y="4676503"/>
            <a:ext cx="1828800" cy="28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048001" y="5270617"/>
            <a:ext cx="949233" cy="23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97234" y="5270617"/>
            <a:ext cx="1802675" cy="285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98571" y="5799909"/>
            <a:ext cx="953589" cy="250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99909" y="5799909"/>
            <a:ext cx="1828800" cy="250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6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would like to place special thanks to the University of York for funding and supporting my research. Also, thanks to Professors Edith Aldridge, Alain </a:t>
            </a:r>
            <a:r>
              <a:rPr lang="en-US" dirty="0" err="1" smtClean="0"/>
              <a:t>Peyraube</a:t>
            </a:r>
            <a:r>
              <a:rPr lang="en-US" dirty="0" smtClean="0"/>
              <a:t>, Walter </a:t>
            </a:r>
            <a:r>
              <a:rPr lang="en-US" dirty="0" err="1" smtClean="0"/>
              <a:t>Bisang</a:t>
            </a:r>
            <a:r>
              <a:rPr lang="en-US" dirty="0" smtClean="0"/>
              <a:t>, Feng Sheng-Li and Stephen Matthews for providing me their expert opinion and advice on historical Chinese. </a:t>
            </a:r>
            <a:r>
              <a:rPr lang="zh-CN" altLang="en-US" dirty="0" smtClean="0"/>
              <a:t>錯誤自負</a:t>
            </a:r>
            <a:r>
              <a:rPr lang="en-US" altLang="zh-CN" dirty="0" smtClean="0"/>
              <a:t>.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8225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Forthcoming paper (2018): ‘Diachronic formation of Chinese cleft constructions’. All references can be obtained from me (</a:t>
            </a:r>
            <a:r>
              <a:rPr lang="en-US" dirty="0" smtClean="0">
                <a:hlinkClick r:id="rId2"/>
              </a:rPr>
              <a:t>keith.tse@balliol-oxford.com</a:t>
            </a:r>
            <a:r>
              <a:rPr lang="en-US" dirty="0" smtClean="0"/>
              <a:t>).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3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Tse (2017, 2018)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996"/>
          </a:xfrm>
        </p:spPr>
        <p:txBody>
          <a:bodyPr/>
          <a:lstStyle/>
          <a:p>
            <a:pPr marL="0" indent="0">
              <a:buNone/>
            </a:pPr>
            <a:r>
              <a:rPr lang="en-US" altLang="zh-HK" dirty="0"/>
              <a:t>Tse (2017a)</a:t>
            </a:r>
            <a:r>
              <a:rPr lang="en-US" altLang="zh-TW" dirty="0"/>
              <a:t>: Diachronic formation of Chinese </a:t>
            </a:r>
            <a:r>
              <a:rPr lang="en-US" altLang="zh-TW" i="1" dirty="0" err="1"/>
              <a:t>shi</a:t>
            </a:r>
            <a:r>
              <a:rPr lang="en-US" altLang="zh-TW" i="1" dirty="0"/>
              <a:t>-de </a:t>
            </a:r>
            <a:r>
              <a:rPr lang="en-US" altLang="zh-TW" dirty="0"/>
              <a:t>constructions (IACL-25, University of Budapest, Hungary, 27</a:t>
            </a:r>
            <a:r>
              <a:rPr lang="en-US" altLang="zh-TW" baseline="30000" dirty="0"/>
              <a:t>th</a:t>
            </a:r>
            <a:r>
              <a:rPr lang="en-US" altLang="zh-TW" dirty="0"/>
              <a:t> June 2017)</a:t>
            </a:r>
            <a:endParaRPr lang="zh-HK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903620"/>
            <a:ext cx="10515600" cy="139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/>
              <a:t>Tse (2017b)</a:t>
            </a:r>
            <a:r>
              <a:rPr lang="en-US" altLang="zh-TW" dirty="0"/>
              <a:t>: Diachronic formation of Chinese </a:t>
            </a:r>
            <a:r>
              <a:rPr lang="en-US" altLang="zh-TW" i="1" dirty="0" err="1"/>
              <a:t>shi</a:t>
            </a:r>
            <a:r>
              <a:rPr lang="en-US" altLang="zh-TW" i="1" dirty="0"/>
              <a:t>-de </a:t>
            </a:r>
            <a:r>
              <a:rPr lang="en-US" altLang="zh-TW" dirty="0"/>
              <a:t>constructions (Mandarin and dialects)  (Isoctal-2, University of Milano-Bicocca, Milan, Italy, 16</a:t>
            </a:r>
            <a:r>
              <a:rPr lang="en-US" altLang="zh-TW" baseline="30000" dirty="0"/>
              <a:t>th</a:t>
            </a:r>
            <a:r>
              <a:rPr lang="en-US" altLang="zh-TW" dirty="0"/>
              <a:t> December2017)</a:t>
            </a:r>
            <a:endParaRPr lang="zh-HK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377279"/>
            <a:ext cx="10515600" cy="107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/>
              <a:t>(Mandarin and dialects) </a:t>
            </a:r>
            <a:endParaRPr lang="zh-HK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328025"/>
            <a:ext cx="10515600" cy="107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/>
              <a:t>Tse (2018)</a:t>
            </a:r>
            <a:r>
              <a:rPr lang="en-US" altLang="zh-TW" dirty="0"/>
              <a:t>: Diachronic formation of Chinese </a:t>
            </a:r>
            <a:r>
              <a:rPr lang="en-US" altLang="zh-TW" i="1" dirty="0" err="1"/>
              <a:t>shi</a:t>
            </a:r>
            <a:r>
              <a:rPr lang="en-US" altLang="zh-TW" i="1" dirty="0"/>
              <a:t>-de </a:t>
            </a:r>
            <a:r>
              <a:rPr lang="en-US" altLang="zh-TW" dirty="0"/>
              <a:t>constructions (IACL-25, University of Budapest, Hungary, 27</a:t>
            </a:r>
            <a:r>
              <a:rPr lang="en-US" altLang="zh-TW" baseline="30000" dirty="0"/>
              <a:t>th</a:t>
            </a:r>
            <a:r>
              <a:rPr lang="en-US" altLang="zh-TW" dirty="0"/>
              <a:t> June 2017)</a:t>
            </a:r>
            <a:endParaRPr lang="zh-HK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32158" y="5406021"/>
            <a:ext cx="7559842" cy="107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/>
              <a:t>Dialectal variation of Chinese cleft (</a:t>
            </a:r>
            <a:r>
              <a:rPr lang="en-US" altLang="zh-HK" i="1" dirty="0" err="1"/>
              <a:t>shi</a:t>
            </a:r>
            <a:r>
              <a:rPr lang="en-US" altLang="zh-HK" i="1" dirty="0"/>
              <a:t>-de</a:t>
            </a:r>
            <a:r>
              <a:rPr lang="en-US" altLang="zh-HK" dirty="0"/>
              <a:t>) constructions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767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Chinese cleft (</a:t>
            </a:r>
            <a:r>
              <a:rPr lang="en-US" altLang="zh-HK" i="1" dirty="0" err="1" smtClean="0"/>
              <a:t>shi</a:t>
            </a:r>
            <a:r>
              <a:rPr lang="en-US" altLang="zh-HK" i="1" dirty="0" smtClean="0"/>
              <a:t>-de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…</a:t>
            </a:r>
            <a:r>
              <a:rPr lang="zh-CN" altLang="en-US" dirty="0" smtClean="0"/>
              <a:t>的</a:t>
            </a:r>
            <a:r>
              <a:rPr lang="en-US" altLang="zh-HK" dirty="0" smtClean="0"/>
              <a:t>) </a:t>
            </a:r>
            <a:r>
              <a:rPr lang="en-US" altLang="zh-HK" dirty="0"/>
              <a:t>constructions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342"/>
            <a:ext cx="10515600" cy="580691"/>
          </a:xfrm>
        </p:spPr>
        <p:txBody>
          <a:bodyPr/>
          <a:lstStyle/>
          <a:p>
            <a:pPr marL="0" indent="0">
              <a:buNone/>
            </a:pPr>
            <a:r>
              <a:rPr lang="en-US" altLang="zh-HK" dirty="0"/>
              <a:t>Chinese cleft constructions (copula </a:t>
            </a:r>
            <a:r>
              <a:rPr lang="en-US" altLang="zh-HK" i="1" dirty="0" err="1"/>
              <a:t>shi</a:t>
            </a:r>
            <a:r>
              <a:rPr lang="en-US" altLang="zh-HK" i="1" dirty="0"/>
              <a:t> </a:t>
            </a:r>
            <a:r>
              <a:rPr lang="en-US" altLang="zh-HK" dirty="0"/>
              <a:t>+ </a:t>
            </a:r>
            <a:r>
              <a:rPr lang="en-US" altLang="zh-HK" dirty="0" err="1"/>
              <a:t>adnominaliser</a:t>
            </a:r>
            <a:r>
              <a:rPr lang="en-US" altLang="zh-HK" dirty="0"/>
              <a:t> </a:t>
            </a:r>
            <a:r>
              <a:rPr lang="en-US" altLang="zh-HK" i="1" dirty="0"/>
              <a:t>de</a:t>
            </a:r>
            <a:r>
              <a:rPr lang="en-US" altLang="zh-HK" dirty="0" smtClean="0"/>
              <a:t>) (Mandarin)</a:t>
            </a:r>
            <a:endParaRPr lang="zh-HK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903329"/>
            <a:ext cx="11353800" cy="107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/>
              <a:t>Subject	</a:t>
            </a:r>
            <a:r>
              <a:rPr lang="en-US" altLang="zh-HK" i="1" dirty="0" err="1"/>
              <a:t>shi</a:t>
            </a:r>
            <a:r>
              <a:rPr lang="en-US" altLang="zh-HK" i="1" dirty="0"/>
              <a:t> 	</a:t>
            </a:r>
            <a:r>
              <a:rPr lang="en-US" altLang="zh-HK" dirty="0"/>
              <a:t>cleft-focus (adjacent) 	cleft-presupposition	</a:t>
            </a:r>
            <a:r>
              <a:rPr lang="en-US" altLang="zh-HK" i="1" dirty="0"/>
              <a:t>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/>
              <a:t>(Paul and Whitman (2008), Hole (2011))</a:t>
            </a:r>
            <a:endParaRPr lang="zh-HK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81325"/>
            <a:ext cx="10515600" cy="107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i="1" dirty="0"/>
              <a:t>De</a:t>
            </a:r>
            <a:r>
              <a:rPr lang="en-US" altLang="zh-HK" dirty="0"/>
              <a:t>- </a:t>
            </a:r>
            <a:r>
              <a:rPr lang="en-US" altLang="zh-HK" dirty="0" err="1"/>
              <a:t>VOde</a:t>
            </a:r>
            <a:r>
              <a:rPr lang="en-US" altLang="zh-HK" dirty="0"/>
              <a:t>/</a:t>
            </a:r>
            <a:r>
              <a:rPr lang="en-US" altLang="zh-HK" dirty="0" err="1"/>
              <a:t>VdeO</a:t>
            </a:r>
            <a:r>
              <a:rPr lang="en-US" altLang="zh-HK" dirty="0"/>
              <a:t>   (Simpson and Wu (2002))</a:t>
            </a:r>
            <a:endParaRPr lang="zh-HK" altLang="en-US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4889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/>
              <a:t>Wo	</a:t>
            </a:r>
            <a:r>
              <a:rPr lang="en-US" altLang="zh-HK" dirty="0" err="1"/>
              <a:t>shi</a:t>
            </a:r>
            <a:r>
              <a:rPr lang="en-US" altLang="zh-HK" dirty="0"/>
              <a:t>	</a:t>
            </a:r>
            <a:r>
              <a:rPr lang="en-US" altLang="zh-HK" dirty="0" err="1"/>
              <a:t>zuotian</a:t>
            </a:r>
            <a:r>
              <a:rPr lang="en-US" altLang="zh-HK" dirty="0"/>
              <a:t>	</a:t>
            </a:r>
            <a:r>
              <a:rPr lang="en-US" altLang="zh-HK" dirty="0" err="1"/>
              <a:t>mai</a:t>
            </a:r>
            <a:r>
              <a:rPr lang="en-US" altLang="zh-HK" dirty="0"/>
              <a:t>	</a:t>
            </a:r>
            <a:r>
              <a:rPr lang="en-US" altLang="zh-HK" dirty="0" err="1"/>
              <a:t>piao</a:t>
            </a:r>
            <a:r>
              <a:rPr lang="en-US" altLang="zh-HK" dirty="0"/>
              <a:t>	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/>
              <a:t>I	SHI	yesterday 	buy	ticket	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‘It was yesterday that I bought the ticket.’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/>
              <a:t>Wo	</a:t>
            </a:r>
            <a:r>
              <a:rPr lang="en-US" altLang="zh-HK" dirty="0" err="1"/>
              <a:t>shi</a:t>
            </a:r>
            <a:r>
              <a:rPr lang="en-US" altLang="zh-HK" dirty="0"/>
              <a:t>	</a:t>
            </a:r>
            <a:r>
              <a:rPr lang="en-US" altLang="zh-HK" dirty="0" err="1"/>
              <a:t>zuotian</a:t>
            </a:r>
            <a:r>
              <a:rPr lang="en-US" altLang="zh-HK" dirty="0"/>
              <a:t>	</a:t>
            </a:r>
            <a:r>
              <a:rPr lang="en-US" altLang="zh-HK" dirty="0" err="1"/>
              <a:t>mai</a:t>
            </a:r>
            <a:r>
              <a:rPr lang="en-US" altLang="zh-HK" dirty="0"/>
              <a:t>	de	</a:t>
            </a:r>
            <a:r>
              <a:rPr lang="en-US" altLang="zh-HK" dirty="0" err="1"/>
              <a:t>piao</a:t>
            </a:r>
            <a:endParaRPr lang="en-US" altLang="zh-H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/>
              <a:t>I	SHI	yesterday	buy	DE	ticket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/>
              <a:t>‘It was yesterday that I bought the ticket.’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/>
              <a:t>(Simpson and Wu (S&amp;W) (2002:169))</a:t>
            </a:r>
            <a:endParaRPr lang="zh-HK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96760" y="3420459"/>
            <a:ext cx="5095240" cy="343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/>
              <a:t>*</a:t>
            </a:r>
            <a:r>
              <a:rPr lang="en-US" altLang="zh-HK" dirty="0" err="1"/>
              <a:t>VgeO</a:t>
            </a:r>
            <a:r>
              <a:rPr lang="en-US" altLang="zh-HK" dirty="0"/>
              <a:t> (southern dialects)</a:t>
            </a:r>
          </a:p>
          <a:p>
            <a:pPr marL="0" indent="0">
              <a:buNone/>
            </a:pPr>
            <a:r>
              <a:rPr lang="en-US" altLang="zh-HK" sz="2000" dirty="0"/>
              <a:t>*</a:t>
            </a:r>
            <a:r>
              <a:rPr lang="en-US" altLang="zh-HK" sz="2000" dirty="0" err="1"/>
              <a:t>zoengsaam</a:t>
            </a:r>
            <a:r>
              <a:rPr lang="en-US" altLang="zh-HK" sz="2000" dirty="0"/>
              <a:t>	</a:t>
            </a:r>
            <a:r>
              <a:rPr lang="en-US" altLang="zh-HK" sz="2000" dirty="0" err="1"/>
              <a:t>hai</a:t>
            </a:r>
            <a:r>
              <a:rPr lang="en-US" altLang="zh-HK" sz="2000" dirty="0"/>
              <a:t> 	</a:t>
            </a:r>
            <a:r>
              <a:rPr lang="en-US" altLang="zh-HK" sz="2000" dirty="0" err="1"/>
              <a:t>kamjat</a:t>
            </a:r>
            <a:endParaRPr lang="en-US" altLang="zh-HK" sz="2000" dirty="0"/>
          </a:p>
          <a:p>
            <a:pPr marL="0" indent="0">
              <a:buNone/>
            </a:pPr>
            <a:r>
              <a:rPr lang="en-US" altLang="zh-HK" sz="2000" dirty="0"/>
              <a:t>Name		COP	yesterday</a:t>
            </a:r>
          </a:p>
          <a:p>
            <a:pPr marL="0" indent="0">
              <a:buNone/>
            </a:pPr>
            <a:r>
              <a:rPr lang="en-US" altLang="zh-HK" sz="2000" dirty="0" err="1"/>
              <a:t>daa</a:t>
            </a:r>
            <a:r>
              <a:rPr lang="en-US" altLang="zh-HK" sz="2000" dirty="0"/>
              <a:t> 	</a:t>
            </a:r>
            <a:r>
              <a:rPr lang="en-US" altLang="zh-HK" sz="2000" dirty="0" err="1"/>
              <a:t>ge</a:t>
            </a:r>
            <a:r>
              <a:rPr lang="en-US" altLang="zh-HK" sz="2000" dirty="0"/>
              <a:t> 	</a:t>
            </a:r>
            <a:r>
              <a:rPr lang="en-US" altLang="zh-HK" sz="2000" dirty="0" err="1"/>
              <a:t>dinbo</a:t>
            </a:r>
            <a:endParaRPr lang="en-US" altLang="zh-HK" sz="2000" dirty="0"/>
          </a:p>
          <a:p>
            <a:pPr marL="0" indent="0">
              <a:buNone/>
            </a:pPr>
            <a:r>
              <a:rPr lang="en-US" altLang="zh-HK" sz="2000" dirty="0"/>
              <a:t>Send	GE	telegram</a:t>
            </a:r>
          </a:p>
          <a:p>
            <a:pPr marL="0" indent="0">
              <a:buNone/>
            </a:pPr>
            <a:r>
              <a:rPr lang="en-US" altLang="zh-HK" sz="2000" dirty="0"/>
              <a:t>‘It was yesterday that </a:t>
            </a:r>
            <a:r>
              <a:rPr lang="en-US" altLang="zh-HK" sz="2000" dirty="0" err="1"/>
              <a:t>Zoengsaam</a:t>
            </a:r>
            <a:r>
              <a:rPr lang="en-US" altLang="zh-HK" sz="2000" dirty="0"/>
              <a:t> </a:t>
            </a:r>
          </a:p>
          <a:p>
            <a:pPr marL="0" indent="0">
              <a:buNone/>
            </a:pPr>
            <a:r>
              <a:rPr lang="en-US" altLang="zh-HK" sz="2000" dirty="0"/>
              <a:t>sent the telegram.’ (Lee and </a:t>
            </a:r>
            <a:r>
              <a:rPr lang="en-US" altLang="zh-HK" sz="2000" dirty="0" err="1"/>
              <a:t>Yiu</a:t>
            </a:r>
            <a:r>
              <a:rPr lang="en-US" altLang="zh-HK" sz="2000" dirty="0"/>
              <a:t> (1998</a:t>
            </a:r>
            <a:r>
              <a:rPr lang="en-US" altLang="zh-TW" sz="2000" dirty="0"/>
              <a:t>:11), </a:t>
            </a:r>
          </a:p>
          <a:p>
            <a:pPr marL="0" indent="0">
              <a:buNone/>
            </a:pPr>
            <a:r>
              <a:rPr lang="en-US" altLang="zh-TW" sz="2000" dirty="0"/>
              <a:t>                                    </a:t>
            </a:r>
            <a:r>
              <a:rPr lang="en-US" altLang="zh-TW" sz="2000" dirty="0" err="1"/>
              <a:t>cf</a:t>
            </a:r>
            <a:r>
              <a:rPr lang="en-US" altLang="zh-TW" sz="2000" dirty="0"/>
              <a:t> Tang (2011))</a:t>
            </a:r>
            <a:endParaRPr lang="zh-HK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HK" dirty="0"/>
          </a:p>
          <a:p>
            <a:pPr marL="0" indent="0">
              <a:buFont typeface="Arial" panose="020B0604020202020204" pitchFamily="34" charset="0"/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8208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Chinese </a:t>
            </a:r>
            <a:r>
              <a:rPr lang="en-US" altLang="zh-HK" dirty="0" smtClean="0"/>
              <a:t>dialectal cleft (COP + SFP) constructions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342"/>
            <a:ext cx="10515600" cy="580691"/>
          </a:xfrm>
        </p:spPr>
        <p:txBody>
          <a:bodyPr/>
          <a:lstStyle/>
          <a:p>
            <a:pPr marL="0" indent="0">
              <a:buNone/>
            </a:pPr>
            <a:r>
              <a:rPr lang="en-US" altLang="zh-HK" dirty="0"/>
              <a:t>Chinese cleft constructions (copula </a:t>
            </a:r>
            <a:r>
              <a:rPr lang="en-US" altLang="zh-HK" i="1" dirty="0" smtClean="0"/>
              <a:t> </a:t>
            </a:r>
            <a:r>
              <a:rPr lang="en-US" altLang="zh-HK" dirty="0"/>
              <a:t>+ </a:t>
            </a:r>
            <a:r>
              <a:rPr lang="en-US" altLang="zh-HK" dirty="0" smtClean="0"/>
              <a:t>clausal particle (SFP) </a:t>
            </a:r>
            <a:r>
              <a:rPr lang="en-US" altLang="zh-HK" i="1" dirty="0" smtClean="0"/>
              <a:t>de/</a:t>
            </a:r>
            <a:r>
              <a:rPr lang="en-US" altLang="zh-HK" i="1" dirty="0" err="1" smtClean="0"/>
              <a:t>ge</a:t>
            </a:r>
            <a:r>
              <a:rPr lang="en-US" altLang="zh-HK" dirty="0" smtClean="0"/>
              <a:t>) </a:t>
            </a:r>
            <a:endParaRPr lang="zh-HK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903329"/>
            <a:ext cx="11353800" cy="107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 smtClean="0"/>
              <a:t>Null hypothesis: </a:t>
            </a:r>
            <a:r>
              <a:rPr lang="en-US" altLang="zh-HK" i="1" dirty="0" smtClean="0"/>
              <a:t>de/</a:t>
            </a:r>
            <a:r>
              <a:rPr lang="en-US" altLang="zh-HK" i="1" dirty="0" err="1" smtClean="0"/>
              <a:t>ge</a:t>
            </a:r>
            <a:r>
              <a:rPr lang="en-US" altLang="zh-HK" i="1" dirty="0" smtClean="0"/>
              <a:t> </a:t>
            </a:r>
            <a:r>
              <a:rPr lang="en-US" altLang="zh-HK" dirty="0" smtClean="0"/>
              <a:t>are categorically the same (</a:t>
            </a:r>
            <a:r>
              <a:rPr lang="en-US" altLang="zh-HK" dirty="0" err="1" smtClean="0"/>
              <a:t>adnominaliser</a:t>
            </a:r>
            <a:r>
              <a:rPr lang="en-US" altLang="zh-HK" dirty="0" smtClean="0"/>
              <a:t> (possessive))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K" i="1" dirty="0"/>
              <a:t> </a:t>
            </a:r>
            <a:r>
              <a:rPr lang="en-US" altLang="zh-HK" i="1" dirty="0" smtClean="0"/>
              <a:t>                             </a:t>
            </a:r>
            <a:r>
              <a:rPr lang="en-US" altLang="zh-HK" dirty="0" smtClean="0"/>
              <a:t>Nominal &gt; clausal (‘lateral’ </a:t>
            </a:r>
            <a:r>
              <a:rPr lang="en-US" altLang="zh-HK" dirty="0" err="1" smtClean="0"/>
              <a:t>grammaticalization</a:t>
            </a:r>
            <a:r>
              <a:rPr lang="en-US" altLang="zh-HK" dirty="0" smtClean="0"/>
              <a:t> (S&amp;W (2002)) </a:t>
            </a:r>
            <a:endParaRPr lang="zh-HK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81325"/>
            <a:ext cx="10515600" cy="107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i="1" dirty="0"/>
              <a:t>De</a:t>
            </a:r>
            <a:r>
              <a:rPr lang="en-US" altLang="zh-HK" dirty="0"/>
              <a:t>- </a:t>
            </a:r>
            <a:r>
              <a:rPr lang="en-US" altLang="zh-HK" dirty="0" err="1" smtClean="0"/>
              <a:t>VOde</a:t>
            </a:r>
            <a:r>
              <a:rPr lang="en-US" altLang="zh-HK" dirty="0" smtClean="0"/>
              <a:t>/</a:t>
            </a:r>
            <a:r>
              <a:rPr lang="en-US" altLang="zh-HK" dirty="0" err="1" smtClean="0"/>
              <a:t>VdeO</a:t>
            </a:r>
            <a:r>
              <a:rPr lang="en-US" altLang="zh-HK" dirty="0" smtClean="0"/>
              <a:t> / </a:t>
            </a:r>
            <a:r>
              <a:rPr lang="en-US" altLang="zh-HK" i="1" dirty="0" err="1" smtClean="0"/>
              <a:t>ge</a:t>
            </a:r>
            <a:r>
              <a:rPr lang="en-US" altLang="zh-HK" dirty="0" smtClean="0"/>
              <a:t>- </a:t>
            </a:r>
            <a:r>
              <a:rPr lang="en-US" altLang="zh-HK" dirty="0" err="1" smtClean="0"/>
              <a:t>VOge</a:t>
            </a:r>
            <a:r>
              <a:rPr lang="en-US" altLang="zh-HK" b="1" dirty="0" smtClean="0"/>
              <a:t>/*</a:t>
            </a:r>
            <a:r>
              <a:rPr lang="en-US" altLang="zh-HK" b="1" dirty="0" err="1" smtClean="0"/>
              <a:t>VgeO</a:t>
            </a:r>
            <a:endParaRPr lang="zh-HK" altLang="en-US" b="1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423634"/>
            <a:ext cx="10515600" cy="4516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 smtClean="0"/>
              <a:t>Argument: </a:t>
            </a:r>
            <a:r>
              <a:rPr lang="en-US" altLang="zh-HK" i="1" dirty="0" smtClean="0"/>
              <a:t>de/</a:t>
            </a:r>
            <a:r>
              <a:rPr lang="en-US" altLang="zh-HK" i="1" dirty="0" err="1" smtClean="0"/>
              <a:t>ge</a:t>
            </a:r>
            <a:r>
              <a:rPr lang="en-US" altLang="zh-HK" i="1" dirty="0" smtClean="0"/>
              <a:t> </a:t>
            </a:r>
            <a:r>
              <a:rPr lang="en-US" altLang="zh-HK" dirty="0" smtClean="0"/>
              <a:t>are different</a:t>
            </a:r>
            <a:endParaRPr lang="zh-HK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875237"/>
            <a:ext cx="11353800" cy="343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i="1" dirty="0" smtClean="0"/>
              <a:t>De </a:t>
            </a:r>
            <a:r>
              <a:rPr lang="en-US" altLang="zh-HK" dirty="0" smtClean="0"/>
              <a:t>(</a:t>
            </a:r>
            <a:r>
              <a:rPr lang="zh-CN" altLang="en-US" dirty="0" smtClean="0"/>
              <a:t>的</a:t>
            </a:r>
            <a:r>
              <a:rPr lang="en-US" altLang="zh-CN" dirty="0" smtClean="0"/>
              <a:t>) &lt; Medieval Chinese </a:t>
            </a:r>
            <a:r>
              <a:rPr lang="zh-CN" altLang="en-US" dirty="0" smtClean="0"/>
              <a:t>底 </a:t>
            </a:r>
            <a:r>
              <a:rPr lang="en-US" altLang="zh-CN" dirty="0" smtClean="0"/>
              <a:t>(&lt;Classical Chinese </a:t>
            </a:r>
            <a:r>
              <a:rPr lang="zh-CN" altLang="en-US" dirty="0" smtClean="0"/>
              <a:t>者</a:t>
            </a:r>
            <a:r>
              <a:rPr lang="en-US" altLang="zh-CN" dirty="0" smtClean="0"/>
              <a:t>) (Lu (1943), Cao (1999), Liu (2008)) (n &gt; D) (Aldridge (2008), Yap (2010))</a:t>
            </a:r>
            <a:endParaRPr lang="zh-HK" altLang="en-US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769149"/>
            <a:ext cx="11353800" cy="343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i="1" dirty="0" smtClean="0"/>
              <a:t>Ge </a:t>
            </a:r>
            <a:r>
              <a:rPr lang="en-US" altLang="zh-HK" dirty="0" smtClean="0"/>
              <a:t>(</a:t>
            </a:r>
            <a:r>
              <a:rPr lang="zh-CN" altLang="en-US" dirty="0" smtClean="0"/>
              <a:t>的</a:t>
            </a:r>
            <a:r>
              <a:rPr lang="en-US" altLang="zh-CN" dirty="0" smtClean="0"/>
              <a:t>) &lt; Classifier </a:t>
            </a:r>
            <a:r>
              <a:rPr lang="zh-CN" altLang="en-US" dirty="0" smtClean="0"/>
              <a:t>個 </a:t>
            </a:r>
            <a:r>
              <a:rPr lang="en-US" altLang="zh-CN" dirty="0" smtClean="0"/>
              <a:t>(&lt;Classical Chinese </a:t>
            </a:r>
            <a:r>
              <a:rPr lang="zh-CN" altLang="en-US" dirty="0" smtClean="0"/>
              <a:t>棝</a:t>
            </a:r>
            <a:r>
              <a:rPr lang="en-US" altLang="zh-CN" dirty="0" smtClean="0"/>
              <a:t>/</a:t>
            </a:r>
            <a:r>
              <a:rPr lang="zh-CN" altLang="en-US" dirty="0" smtClean="0"/>
              <a:t>固</a:t>
            </a:r>
            <a:r>
              <a:rPr lang="en-US" altLang="zh-CN" dirty="0" smtClean="0"/>
              <a:t>) (</a:t>
            </a:r>
            <a:r>
              <a:rPr lang="en-US" altLang="zh-CN" dirty="0" err="1" smtClean="0"/>
              <a:t>Bisang</a:t>
            </a:r>
            <a:r>
              <a:rPr lang="en-US" altLang="zh-CN" dirty="0" smtClean="0"/>
              <a:t> (2012), Cao (1999))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 smtClean="0"/>
              <a:t>(CL &gt; D) </a:t>
            </a:r>
            <a:endParaRPr lang="zh-HK" alt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5650194"/>
            <a:ext cx="11353800" cy="343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i="1" dirty="0" smtClean="0"/>
              <a:t>De</a:t>
            </a:r>
            <a:r>
              <a:rPr lang="en-US" altLang="zh-HK" dirty="0" smtClean="0"/>
              <a:t> (n) / </a:t>
            </a:r>
            <a:r>
              <a:rPr lang="en-US" altLang="zh-HK" i="1" dirty="0" err="1" smtClean="0"/>
              <a:t>ge</a:t>
            </a:r>
            <a:r>
              <a:rPr lang="en-US" altLang="zh-HK" dirty="0" smtClean="0"/>
              <a:t> (CL): different types of ‘lateral’ </a:t>
            </a:r>
            <a:r>
              <a:rPr lang="en-US" altLang="zh-HK" dirty="0" err="1" smtClean="0"/>
              <a:t>grammaticalization</a:t>
            </a:r>
            <a:r>
              <a:rPr lang="en-US" altLang="zh-HK" dirty="0" smtClean="0"/>
              <a:t> (nominal &gt; clausal (Simpson and Wu (2002)) where </a:t>
            </a:r>
            <a:r>
              <a:rPr lang="en-US" altLang="zh-HK" i="1" dirty="0" err="1" smtClean="0"/>
              <a:t>ge</a:t>
            </a:r>
            <a:r>
              <a:rPr lang="en-US" altLang="zh-HK" i="1" dirty="0" smtClean="0"/>
              <a:t> </a:t>
            </a:r>
            <a:r>
              <a:rPr lang="en-US" altLang="zh-HK" dirty="0" smtClean="0"/>
              <a:t>pre-empts </a:t>
            </a:r>
            <a:r>
              <a:rPr lang="en-US" altLang="zh-HK" b="1" dirty="0" smtClean="0"/>
              <a:t>*</a:t>
            </a:r>
            <a:r>
              <a:rPr lang="en-US" altLang="zh-HK" b="1" dirty="0" err="1" smtClean="0"/>
              <a:t>VgeO</a:t>
            </a:r>
            <a:endParaRPr lang="zh-HK" altLang="en-US" b="1" dirty="0"/>
          </a:p>
        </p:txBody>
      </p:sp>
    </p:spTree>
    <p:extLst>
      <p:ext uri="{BB962C8B-B14F-4D97-AF65-F5344CB8AC3E}">
        <p14:creationId xmlns:p14="http://schemas.microsoft.com/office/powerpoint/2010/main" val="414241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HK" dirty="0" smtClean="0"/>
              <a:t>Cleft </a:t>
            </a:r>
            <a:r>
              <a:rPr lang="en-US" altLang="zh-HK" dirty="0" err="1" smtClean="0"/>
              <a:t>contructions</a:t>
            </a:r>
            <a:r>
              <a:rPr lang="en-US" altLang="zh-HK" dirty="0" smtClean="0"/>
              <a:t> (copula + clause) </a:t>
            </a:r>
            <a:endParaRPr lang="zh-HK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8531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i="1" dirty="0" smtClean="0"/>
              <a:t>Shi/</a:t>
            </a:r>
            <a:r>
              <a:rPr lang="en-US" altLang="zh-HK" i="1" dirty="0" err="1" smtClean="0"/>
              <a:t>hai</a:t>
            </a:r>
            <a:r>
              <a:rPr lang="en-US" altLang="zh-HK" i="1" dirty="0" smtClean="0"/>
              <a:t> </a:t>
            </a:r>
            <a:r>
              <a:rPr lang="en-US" altLang="zh-HK" dirty="0"/>
              <a:t>– </a:t>
            </a:r>
            <a:r>
              <a:rPr lang="en-US" altLang="zh-HK" dirty="0" smtClean="0"/>
              <a:t>either verb (copula) (S&amp;W </a:t>
            </a:r>
            <a:r>
              <a:rPr lang="en-US" altLang="zh-HK" dirty="0"/>
              <a:t>(2002), Paul and Whitman </a:t>
            </a:r>
            <a:r>
              <a:rPr lang="en-US" altLang="zh-TW" dirty="0"/>
              <a:t>(2008), Cheng (2008)) </a:t>
            </a:r>
            <a:r>
              <a:rPr lang="en-US" altLang="zh-HK" dirty="0"/>
              <a:t>or </a:t>
            </a:r>
            <a:r>
              <a:rPr lang="en-US" altLang="zh-HK" dirty="0" smtClean="0"/>
              <a:t>focus </a:t>
            </a:r>
            <a:r>
              <a:rPr lang="en-US" altLang="zh-HK" dirty="0"/>
              <a:t>head (</a:t>
            </a:r>
            <a:r>
              <a:rPr lang="en-US" altLang="zh-HK" dirty="0" err="1"/>
              <a:t>Teng</a:t>
            </a:r>
            <a:r>
              <a:rPr lang="en-US" altLang="zh-HK" dirty="0"/>
              <a:t> (1979), Lee (2005), Cheung (2013))). </a:t>
            </a:r>
            <a:endParaRPr lang="zh-HK" altLang="en-US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5963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i="1" dirty="0"/>
              <a:t>Shi </a:t>
            </a:r>
            <a:r>
              <a:rPr lang="en-US" altLang="zh-HK" dirty="0"/>
              <a:t>is verbal: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/>
              <a:t> </a:t>
            </a:r>
            <a:endParaRPr lang="zh-HK" altLang="en-US" i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9804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sz="1600" i="1" dirty="0"/>
              <a:t>Shi </a:t>
            </a:r>
            <a:r>
              <a:rPr lang="en-US" altLang="zh-HK" sz="1600" dirty="0"/>
              <a:t>undergoes A-</a:t>
            </a:r>
            <a:r>
              <a:rPr lang="en-US" altLang="zh-HK" sz="1600" dirty="0" err="1"/>
              <a:t>bu</a:t>
            </a:r>
            <a:r>
              <a:rPr lang="en-US" altLang="zh-HK" sz="1600" dirty="0"/>
              <a:t>-A alternation in question formation: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K" sz="1600" dirty="0"/>
              <a:t>Ni	</a:t>
            </a:r>
            <a:r>
              <a:rPr lang="en-US" altLang="zh-HK" sz="1600" dirty="0" err="1"/>
              <a:t>shi-bu</a:t>
            </a:r>
            <a:r>
              <a:rPr lang="en-US" altLang="zh-HK" sz="1600" dirty="0"/>
              <a:t>	-</a:t>
            </a:r>
            <a:r>
              <a:rPr lang="en-US" altLang="zh-HK" sz="1600" dirty="0" err="1"/>
              <a:t>shi</a:t>
            </a:r>
            <a:r>
              <a:rPr lang="en-US" altLang="zh-HK" sz="1600" dirty="0"/>
              <a:t>	</a:t>
            </a:r>
            <a:r>
              <a:rPr lang="en-US" altLang="zh-HK" sz="1600" dirty="0" err="1"/>
              <a:t>zuotian</a:t>
            </a:r>
            <a:r>
              <a:rPr lang="en-US" altLang="zh-HK" sz="1600" dirty="0"/>
              <a:t>	</a:t>
            </a:r>
            <a:r>
              <a:rPr lang="en-US" altLang="zh-HK" sz="1600" dirty="0" err="1"/>
              <a:t>lai</a:t>
            </a:r>
            <a:r>
              <a:rPr lang="en-US" altLang="zh-HK" sz="1600" dirty="0"/>
              <a:t>	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K" sz="1600" dirty="0"/>
              <a:t>You	SHI-NEG-SHI	yesterday	come	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K" sz="1600" dirty="0"/>
              <a:t>‘Was it yesterday that you came?’ (S&amp;W (2002:196</a:t>
            </a:r>
            <a:r>
              <a:rPr lang="en-US" altLang="zh-HK" sz="1600" dirty="0" smtClean="0"/>
              <a:t>))</a:t>
            </a:r>
          </a:p>
          <a:p>
            <a:pPr marL="0" indent="0">
              <a:buNone/>
            </a:pPr>
            <a:r>
              <a:rPr lang="en-US" altLang="zh-HK" sz="1600" i="1" dirty="0"/>
              <a:t>Shi </a:t>
            </a:r>
            <a:r>
              <a:rPr lang="en-US" altLang="zh-HK" sz="1600" dirty="0"/>
              <a:t>can be modified by </a:t>
            </a:r>
            <a:r>
              <a:rPr lang="en-US" altLang="zh-HK" sz="1600" dirty="0" err="1"/>
              <a:t>negators</a:t>
            </a:r>
            <a:r>
              <a:rPr lang="en-US" altLang="zh-HK" sz="1600" dirty="0"/>
              <a:t> and adverbs </a:t>
            </a:r>
            <a:r>
              <a:rPr lang="en-US" altLang="zh-TW" sz="1600" dirty="0"/>
              <a:t>: </a:t>
            </a:r>
          </a:p>
          <a:p>
            <a:pPr marL="0" indent="0">
              <a:buNone/>
            </a:pPr>
            <a:r>
              <a:rPr lang="en-US" altLang="zh-HK" sz="1600" dirty="0"/>
              <a:t>You/</a:t>
            </a:r>
            <a:r>
              <a:rPr lang="en-US" altLang="zh-HK" sz="1600" dirty="0" err="1"/>
              <a:t>bu</a:t>
            </a:r>
            <a:r>
              <a:rPr lang="en-US" altLang="zh-HK" sz="1600" dirty="0"/>
              <a:t>	</a:t>
            </a:r>
            <a:r>
              <a:rPr lang="en-US" altLang="zh-HK" sz="1600" dirty="0" err="1"/>
              <a:t>shi</a:t>
            </a:r>
            <a:r>
              <a:rPr lang="en-US" altLang="zh-HK" sz="1600" dirty="0"/>
              <a:t>	ta		</a:t>
            </a:r>
            <a:r>
              <a:rPr lang="en-US" altLang="zh-HK" sz="1600" dirty="0" err="1"/>
              <a:t>jiejie</a:t>
            </a:r>
            <a:r>
              <a:rPr lang="en-US" altLang="zh-HK" sz="1600" dirty="0"/>
              <a:t>	kai	de	men</a:t>
            </a:r>
          </a:p>
          <a:p>
            <a:pPr marL="0" indent="0">
              <a:buNone/>
            </a:pPr>
            <a:r>
              <a:rPr lang="en-US" altLang="zh-HK" sz="1600" dirty="0"/>
              <a:t>again./NEG	SHI	his/her	sister	open	DE	door</a:t>
            </a:r>
          </a:p>
          <a:p>
            <a:pPr marL="0" indent="0">
              <a:buNone/>
            </a:pPr>
            <a:r>
              <a:rPr lang="en-US" altLang="zh-HK" sz="1600" dirty="0"/>
              <a:t>‘It was again/not his/her sister who opened the door.’ (Paul and Whitman (2008:439))</a:t>
            </a:r>
            <a:endParaRPr lang="zh-HK" altLang="en-US" sz="1600" dirty="0"/>
          </a:p>
          <a:p>
            <a:pPr marL="0" indent="0">
              <a:buNone/>
            </a:pPr>
            <a:r>
              <a:rPr lang="en-US" altLang="zh-HK" sz="1600" i="1" dirty="0"/>
              <a:t>Shi </a:t>
            </a:r>
            <a:r>
              <a:rPr lang="en-US" altLang="zh-HK" sz="1600" dirty="0"/>
              <a:t>also displays temporal distinctions: </a:t>
            </a:r>
          </a:p>
          <a:p>
            <a:pPr marL="0" indent="0">
              <a:buNone/>
            </a:pPr>
            <a:r>
              <a:rPr lang="en-US" altLang="zh-HK" sz="1600" dirty="0" err="1"/>
              <a:t>Mingtian</a:t>
            </a:r>
            <a:r>
              <a:rPr lang="en-US" altLang="zh-HK" sz="1600" dirty="0"/>
              <a:t> 	hui 		</a:t>
            </a:r>
            <a:r>
              <a:rPr lang="en-US" altLang="zh-HK" sz="1600" dirty="0" err="1"/>
              <a:t>shi</a:t>
            </a:r>
            <a:r>
              <a:rPr lang="en-US" altLang="zh-HK" sz="1600" dirty="0"/>
              <a:t>	wo	</a:t>
            </a:r>
            <a:r>
              <a:rPr lang="en-US" altLang="zh-HK" sz="1600" dirty="0" err="1"/>
              <a:t>zai</a:t>
            </a:r>
            <a:r>
              <a:rPr lang="en-US" altLang="zh-HK" sz="1600" dirty="0"/>
              <a:t>	</a:t>
            </a:r>
            <a:r>
              <a:rPr lang="en-US" altLang="zh-HK" sz="1600" dirty="0" err="1"/>
              <a:t>gongyuan</a:t>
            </a:r>
            <a:r>
              <a:rPr lang="en-US" altLang="zh-HK" sz="1600" dirty="0"/>
              <a:t>-li</a:t>
            </a:r>
          </a:p>
          <a:p>
            <a:pPr marL="0" indent="0">
              <a:buNone/>
            </a:pPr>
            <a:r>
              <a:rPr lang="en-US" altLang="zh-HK" sz="1600" dirty="0"/>
              <a:t>Tomorrow	FUT.AUX	SHI	I	at	park-LOC	</a:t>
            </a:r>
          </a:p>
          <a:p>
            <a:pPr marL="0" indent="0">
              <a:buNone/>
            </a:pPr>
            <a:r>
              <a:rPr lang="en-US" altLang="zh-HK" sz="1600" dirty="0" err="1"/>
              <a:t>yao</a:t>
            </a:r>
            <a:r>
              <a:rPr lang="en-US" altLang="zh-HK" sz="1600" dirty="0"/>
              <a:t>	</a:t>
            </a:r>
            <a:r>
              <a:rPr lang="en-US" altLang="zh-HK" sz="1600" dirty="0" err="1"/>
              <a:t>jian</a:t>
            </a:r>
            <a:r>
              <a:rPr lang="en-US" altLang="zh-HK" sz="1600" dirty="0"/>
              <a:t>	ta	de </a:t>
            </a:r>
          </a:p>
          <a:p>
            <a:pPr marL="0" indent="0">
              <a:buNone/>
            </a:pPr>
            <a:r>
              <a:rPr lang="en-US" altLang="zh-HK" sz="1600" dirty="0"/>
              <a:t>FUT.AUX	see	him/her	DE</a:t>
            </a:r>
          </a:p>
          <a:p>
            <a:pPr marL="0" indent="0">
              <a:buNone/>
            </a:pPr>
            <a:r>
              <a:rPr lang="en-US" altLang="zh-HK" sz="1600" dirty="0"/>
              <a:t>‘Tomorrow it will be I who will see him in the park.’ (adapted from Cheng (1983:76))</a:t>
            </a:r>
          </a:p>
          <a:p>
            <a:pPr marL="0" indent="0">
              <a:buNone/>
            </a:pPr>
            <a:endParaRPr lang="zh-HK" altLang="en-US" sz="16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HK" sz="1600" dirty="0"/>
          </a:p>
        </p:txBody>
      </p:sp>
      <p:sp>
        <p:nvSpPr>
          <p:cNvPr id="12" name="Rectangle 11"/>
          <p:cNvSpPr/>
          <p:nvPr/>
        </p:nvSpPr>
        <p:spPr>
          <a:xfrm>
            <a:off x="6561221" y="1846266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HK" sz="4400" b="1" dirty="0" smtClean="0"/>
              <a:t>Mandarin / Cantonese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5597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HK" dirty="0" smtClean="0"/>
              <a:t>Cleft constructions (copula + clause) (2)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16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HK" dirty="0"/>
              <a:t>As </a:t>
            </a:r>
            <a:r>
              <a:rPr lang="en-US" altLang="zh-HK" i="1" dirty="0" err="1" smtClean="0"/>
              <a:t>shi</a:t>
            </a:r>
            <a:r>
              <a:rPr lang="en-US" altLang="zh-HK" i="1" dirty="0" smtClean="0"/>
              <a:t>/</a:t>
            </a:r>
            <a:r>
              <a:rPr lang="en-US" altLang="zh-HK" i="1" dirty="0" err="1" smtClean="0"/>
              <a:t>hai</a:t>
            </a:r>
            <a:r>
              <a:rPr lang="en-US" altLang="zh-HK" i="1" dirty="0" smtClean="0"/>
              <a:t> </a:t>
            </a:r>
            <a:r>
              <a:rPr lang="en-US" altLang="zh-HK" dirty="0"/>
              <a:t>is </a:t>
            </a:r>
            <a:r>
              <a:rPr lang="en-US" altLang="zh-HK" dirty="0" err="1"/>
              <a:t>analysed</a:t>
            </a:r>
            <a:r>
              <a:rPr lang="en-US" altLang="zh-HK" dirty="0"/>
              <a:t> as a copula verb, it </a:t>
            </a:r>
            <a:r>
              <a:rPr lang="en-US" altLang="zh-HK" dirty="0" smtClean="0"/>
              <a:t>may </a:t>
            </a:r>
            <a:r>
              <a:rPr lang="en-US" altLang="zh-HK" dirty="0"/>
              <a:t>have focal effects (u-</a:t>
            </a:r>
            <a:r>
              <a:rPr lang="en-US" altLang="zh-HK" dirty="0" err="1"/>
              <a:t>foc</a:t>
            </a:r>
            <a:r>
              <a:rPr lang="en-US" altLang="zh-HK" dirty="0"/>
              <a:t>) which assigns focus to its complement (Cheng (2008), </a:t>
            </a:r>
            <a:r>
              <a:rPr lang="en-US" altLang="zh-HK" dirty="0" err="1"/>
              <a:t>Meng</a:t>
            </a:r>
            <a:r>
              <a:rPr lang="en-US" altLang="zh-HK" dirty="0"/>
              <a:t> (2014)). </a:t>
            </a:r>
            <a:endParaRPr lang="zh-HK" altLang="en-US" dirty="0"/>
          </a:p>
        </p:txBody>
      </p:sp>
      <p:sp>
        <p:nvSpPr>
          <p:cNvPr id="4" name="矩形 4"/>
          <p:cNvSpPr/>
          <p:nvPr/>
        </p:nvSpPr>
        <p:spPr>
          <a:xfrm>
            <a:off x="838200" y="1912341"/>
            <a:ext cx="1135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Cross-linguistically </a:t>
            </a:r>
            <a:r>
              <a:rPr lang="en-US" sz="2800" dirty="0"/>
              <a:t>cleft constructions are often formed with the copula assigning focus to its relative clause complement (</a:t>
            </a:r>
            <a:r>
              <a:rPr lang="en-US" sz="2800" dirty="0" err="1"/>
              <a:t>cf</a:t>
            </a:r>
            <a:r>
              <a:rPr lang="en-US" sz="2800" dirty="0"/>
              <a:t> </a:t>
            </a:r>
            <a:r>
              <a:rPr lang="en-US" sz="2800" i="1" dirty="0"/>
              <a:t>it-</a:t>
            </a:r>
            <a:r>
              <a:rPr lang="en-US" sz="2800" dirty="0"/>
              <a:t>clefts). </a:t>
            </a:r>
            <a:endParaRPr lang="en-GB" sz="2800" dirty="0"/>
          </a:p>
        </p:txBody>
      </p:sp>
      <p:sp>
        <p:nvSpPr>
          <p:cNvPr id="5" name="矩形 4"/>
          <p:cNvSpPr/>
          <p:nvPr/>
        </p:nvSpPr>
        <p:spPr>
          <a:xfrm>
            <a:off x="838200" y="2760728"/>
            <a:ext cx="112138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In Chinese, the relative clause comes before the head noun, in European </a:t>
            </a:r>
            <a:r>
              <a:rPr lang="en-GB" sz="2800" i="1" dirty="0" smtClean="0"/>
              <a:t>it-</a:t>
            </a:r>
            <a:r>
              <a:rPr lang="en-GB" sz="2800" dirty="0" smtClean="0"/>
              <a:t>cleft, the relative </a:t>
            </a:r>
            <a:r>
              <a:rPr lang="en-GB" sz="2800" dirty="0"/>
              <a:t>clause comes after the head </a:t>
            </a:r>
            <a:r>
              <a:rPr lang="en-GB" sz="2800" dirty="0" smtClean="0"/>
              <a:t>noun. </a:t>
            </a:r>
            <a:endParaRPr lang="en-GB" sz="2800" dirty="0"/>
          </a:p>
        </p:txBody>
      </p:sp>
      <p:sp>
        <p:nvSpPr>
          <p:cNvPr id="6" name="矩形 4"/>
          <p:cNvSpPr/>
          <p:nvPr/>
        </p:nvSpPr>
        <p:spPr>
          <a:xfrm>
            <a:off x="838200" y="5404464"/>
            <a:ext cx="1135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 dirty="0"/>
              <a:t>It-</a:t>
            </a:r>
            <a:r>
              <a:rPr lang="en-GB" sz="2800" dirty="0"/>
              <a:t>cleft: </a:t>
            </a:r>
          </a:p>
          <a:p>
            <a:r>
              <a:rPr lang="en-GB" sz="2800" dirty="0"/>
              <a:t>It	was	CLINTON	who won. </a:t>
            </a:r>
          </a:p>
          <a:p>
            <a:r>
              <a:rPr lang="en-GB" sz="2800" dirty="0"/>
              <a:t>PRO	COP	cleft-focus	cleft-presupposition (</a:t>
            </a:r>
            <a:r>
              <a:rPr lang="en-GB" sz="2800" dirty="0" err="1"/>
              <a:t>Hedberg</a:t>
            </a:r>
            <a:r>
              <a:rPr lang="en-GB" sz="2800" dirty="0"/>
              <a:t> (2000:891)</a:t>
            </a:r>
          </a:p>
        </p:txBody>
      </p:sp>
      <p:sp>
        <p:nvSpPr>
          <p:cNvPr id="7" name="矩形 4"/>
          <p:cNvSpPr/>
          <p:nvPr/>
        </p:nvSpPr>
        <p:spPr>
          <a:xfrm>
            <a:off x="838200" y="3588582"/>
            <a:ext cx="116382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 dirty="0"/>
              <a:t>Shi-de</a:t>
            </a:r>
            <a:r>
              <a:rPr lang="en-GB" sz="2800" dirty="0"/>
              <a:t>: </a:t>
            </a:r>
          </a:p>
          <a:p>
            <a:r>
              <a:rPr lang="en-GB" sz="2800" dirty="0"/>
              <a:t>Wo	</a:t>
            </a:r>
            <a:r>
              <a:rPr lang="en-GB" sz="2800" dirty="0" err="1"/>
              <a:t>shi</a:t>
            </a:r>
            <a:r>
              <a:rPr lang="en-GB" sz="2800" dirty="0"/>
              <a:t>	</a:t>
            </a:r>
            <a:r>
              <a:rPr lang="en-GB" sz="2800" dirty="0" smtClean="0"/>
              <a:t>ZUOTIAN</a:t>
            </a:r>
            <a:r>
              <a:rPr lang="en-GB" sz="2800" dirty="0"/>
              <a:t>	</a:t>
            </a:r>
            <a:r>
              <a:rPr lang="en-GB" sz="2800" dirty="0" err="1"/>
              <a:t>mai</a:t>
            </a:r>
            <a:r>
              <a:rPr lang="en-GB" sz="2800" dirty="0"/>
              <a:t>	</a:t>
            </a:r>
            <a:r>
              <a:rPr lang="en-GB" sz="2800" dirty="0" err="1"/>
              <a:t>piao</a:t>
            </a:r>
            <a:r>
              <a:rPr lang="en-GB" sz="2800" dirty="0"/>
              <a:t>	de </a:t>
            </a:r>
          </a:p>
          <a:p>
            <a:r>
              <a:rPr lang="en-GB" sz="2800" dirty="0"/>
              <a:t>SUBJ	COP	cleft-focus	cleft-presupposition (Hole and Zimmermann (2013</a:t>
            </a:r>
            <a:r>
              <a:rPr lang="en-US" altLang="zh-TW" sz="2800" dirty="0"/>
              <a:t>:306)</a:t>
            </a:r>
            <a:r>
              <a:rPr lang="en-GB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016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HK" i="1" dirty="0"/>
              <a:t>De </a:t>
            </a:r>
            <a:r>
              <a:rPr lang="en-US" altLang="zh-HK" dirty="0" smtClean="0"/>
              <a:t>/ </a:t>
            </a:r>
            <a:r>
              <a:rPr lang="en-US" altLang="zh-HK" dirty="0" err="1" smtClean="0"/>
              <a:t>ge</a:t>
            </a:r>
            <a:endParaRPr lang="zh-HK" alt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62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HK" dirty="0" err="1" smtClean="0"/>
              <a:t>VOde</a:t>
            </a:r>
            <a:r>
              <a:rPr lang="en-US" altLang="zh-HK" dirty="0" smtClean="0"/>
              <a:t>-</a:t>
            </a:r>
            <a:endParaRPr lang="en-US" altLang="zh-HK" dirty="0"/>
          </a:p>
          <a:p>
            <a:pPr marL="0" indent="0">
              <a:buNone/>
            </a:pPr>
            <a:r>
              <a:rPr lang="en-US" altLang="zh-HK" dirty="0" err="1"/>
              <a:t>VdeO</a:t>
            </a:r>
            <a:r>
              <a:rPr lang="en-US" altLang="zh-HK" dirty="0"/>
              <a:t>-  </a:t>
            </a:r>
            <a:endParaRPr lang="zh-HK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96979" y="8876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/>
              <a:t>Narrow/broad </a:t>
            </a:r>
            <a:r>
              <a:rPr lang="en-US" altLang="zh-HK" dirty="0" smtClean="0"/>
              <a:t>focus, all </a:t>
            </a:r>
            <a:r>
              <a:rPr lang="en-US" altLang="zh-HK" dirty="0"/>
              <a:t>TAM markers, </a:t>
            </a:r>
            <a:r>
              <a:rPr lang="en-US" altLang="zh-HK" dirty="0" err="1"/>
              <a:t>negators</a:t>
            </a:r>
            <a:r>
              <a:rPr lang="en-US" altLang="zh-HK" dirty="0"/>
              <a:t> and </a:t>
            </a:r>
            <a:r>
              <a:rPr lang="en-US" altLang="zh-HK" i="1" dirty="0" err="1" smtClean="0"/>
              <a:t>dou</a:t>
            </a:r>
            <a:r>
              <a:rPr lang="en-US" altLang="zh-HK" i="1" dirty="0" smtClean="0"/>
              <a:t> </a:t>
            </a:r>
            <a:r>
              <a:rPr lang="en-US" altLang="zh-HK" dirty="0" smtClean="0"/>
              <a:t>(Fung (2000))</a:t>
            </a:r>
            <a:endParaRPr lang="zh-HK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96979" y="13469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HK" dirty="0"/>
              <a:t>Past tense, narrow focus only, no </a:t>
            </a:r>
            <a:r>
              <a:rPr lang="en-US" altLang="zh-HK" dirty="0" smtClean="0"/>
              <a:t>TAM/</a:t>
            </a:r>
            <a:r>
              <a:rPr lang="en-US" altLang="zh-HK" dirty="0" err="1" smtClean="0"/>
              <a:t>negator</a:t>
            </a:r>
            <a:r>
              <a:rPr lang="en-US" altLang="zh-HK" dirty="0" smtClean="0"/>
              <a:t>/</a:t>
            </a:r>
            <a:r>
              <a:rPr lang="en-US" altLang="zh-HK" i="1" dirty="0" err="1" smtClean="0"/>
              <a:t>dou</a:t>
            </a:r>
            <a:r>
              <a:rPr lang="en-US" altLang="zh-HK" i="1" dirty="0" smtClean="0"/>
              <a:t> </a:t>
            </a:r>
            <a:r>
              <a:rPr lang="en-US" altLang="zh-HK" dirty="0" smtClean="0"/>
              <a:t>(Paul and Whitman (2008))</a:t>
            </a:r>
            <a:endParaRPr lang="zh-HK" altLang="en-US" dirty="0"/>
          </a:p>
        </p:txBody>
      </p:sp>
      <p:sp>
        <p:nvSpPr>
          <p:cNvPr id="7" name="矩形 4"/>
          <p:cNvSpPr/>
          <p:nvPr/>
        </p:nvSpPr>
        <p:spPr>
          <a:xfrm>
            <a:off x="838200" y="2006540"/>
            <a:ext cx="1135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Sentence-final </a:t>
            </a:r>
            <a:r>
              <a:rPr lang="en-US" sz="2800" i="1" dirty="0" smtClean="0"/>
              <a:t>de/</a:t>
            </a:r>
            <a:r>
              <a:rPr lang="en-US" sz="2800" i="1" dirty="0" err="1" smtClean="0"/>
              <a:t>ge</a:t>
            </a:r>
            <a:r>
              <a:rPr lang="en-US" sz="2800" i="1" dirty="0" smtClean="0"/>
              <a:t> </a:t>
            </a:r>
            <a:r>
              <a:rPr lang="en-US" sz="2800" dirty="0"/>
              <a:t>seems to have wider </a:t>
            </a:r>
            <a:r>
              <a:rPr lang="en-US" sz="2800" b="1" dirty="0"/>
              <a:t>scope</a:t>
            </a:r>
            <a:r>
              <a:rPr lang="en-US" sz="2800" dirty="0"/>
              <a:t>, as it allows a wider range of clausal material. </a:t>
            </a:r>
            <a:endParaRPr lang="en-GB" sz="2800" dirty="0"/>
          </a:p>
        </p:txBody>
      </p:sp>
      <p:sp>
        <p:nvSpPr>
          <p:cNvPr id="8" name="矩形 4"/>
          <p:cNvSpPr/>
          <p:nvPr/>
        </p:nvSpPr>
        <p:spPr>
          <a:xfrm>
            <a:off x="3326566" y="2425795"/>
            <a:ext cx="1135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 dirty="0" smtClean="0"/>
              <a:t>De/</a:t>
            </a:r>
            <a:r>
              <a:rPr lang="en-GB" sz="2800" i="1" dirty="0" err="1" smtClean="0"/>
              <a:t>ge</a:t>
            </a:r>
            <a:r>
              <a:rPr lang="en-GB" sz="2800" i="1" dirty="0" smtClean="0"/>
              <a:t> </a:t>
            </a:r>
            <a:r>
              <a:rPr lang="en-GB" sz="2800" dirty="0"/>
              <a:t>is a sentence-final particle denoting clausal Force </a:t>
            </a:r>
            <a:endParaRPr lang="en-GB" sz="2800" i="1" dirty="0"/>
          </a:p>
        </p:txBody>
      </p:sp>
      <p:sp>
        <p:nvSpPr>
          <p:cNvPr id="9" name="矩形 4"/>
          <p:cNvSpPr/>
          <p:nvPr/>
        </p:nvSpPr>
        <p:spPr>
          <a:xfrm>
            <a:off x="838200" y="2768269"/>
            <a:ext cx="1135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Verbal suffix </a:t>
            </a:r>
            <a:r>
              <a:rPr lang="en-GB" sz="2800" i="1" dirty="0"/>
              <a:t>de </a:t>
            </a:r>
            <a:r>
              <a:rPr lang="en-GB" sz="2800" dirty="0"/>
              <a:t>marks past tense (T(past)) and is affixed onto the verb via V-to-v movement (</a:t>
            </a:r>
            <a:r>
              <a:rPr lang="en-GB" sz="2800" dirty="0" err="1"/>
              <a:t>cf</a:t>
            </a:r>
            <a:r>
              <a:rPr lang="en-GB" sz="2800" dirty="0"/>
              <a:t> Lin (2001)). </a:t>
            </a:r>
            <a:r>
              <a:rPr lang="en-GB" sz="2800" i="1" dirty="0"/>
              <a:t> </a:t>
            </a:r>
            <a:endParaRPr lang="en-GB" sz="2800" dirty="0"/>
          </a:p>
        </p:txBody>
      </p:sp>
      <p:sp>
        <p:nvSpPr>
          <p:cNvPr id="10" name="矩形 4"/>
          <p:cNvSpPr/>
          <p:nvPr/>
        </p:nvSpPr>
        <p:spPr>
          <a:xfrm>
            <a:off x="5320259" y="3099349"/>
            <a:ext cx="1135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Affix-hopping- (T(past) to little v </a:t>
            </a:r>
            <a:r>
              <a:rPr lang="en-GB" sz="2800" dirty="0" smtClean="0"/>
              <a:t>(English </a:t>
            </a:r>
            <a:r>
              <a:rPr lang="en-GB" sz="2800" dirty="0"/>
              <a:t>(Pollock (1989))</a:t>
            </a:r>
          </a:p>
        </p:txBody>
      </p:sp>
      <p:sp>
        <p:nvSpPr>
          <p:cNvPr id="11" name="矩形 4"/>
          <p:cNvSpPr/>
          <p:nvPr/>
        </p:nvSpPr>
        <p:spPr>
          <a:xfrm>
            <a:off x="838200" y="3530236"/>
            <a:ext cx="1135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English affix-hopping pre-empts all auxiliaries, tense markers and </a:t>
            </a:r>
            <a:r>
              <a:rPr lang="en-US" altLang="zh-TW" sz="2800" dirty="0" err="1"/>
              <a:t>negator</a:t>
            </a:r>
            <a:r>
              <a:rPr lang="en-US" altLang="zh-TW" sz="2800" dirty="0"/>
              <a:t> </a:t>
            </a:r>
            <a:r>
              <a:rPr lang="en-US" altLang="zh-TW" sz="2800" i="1" dirty="0"/>
              <a:t>not</a:t>
            </a:r>
            <a:endParaRPr lang="en-GB" sz="2800" dirty="0"/>
          </a:p>
        </p:txBody>
      </p:sp>
      <p:sp>
        <p:nvSpPr>
          <p:cNvPr id="12" name="矩形 4"/>
          <p:cNvSpPr/>
          <p:nvPr/>
        </p:nvSpPr>
        <p:spPr>
          <a:xfrm>
            <a:off x="838200" y="3998156"/>
            <a:ext cx="1135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As sentence-final </a:t>
            </a:r>
            <a:r>
              <a:rPr lang="en-GB" sz="2800" i="1" dirty="0"/>
              <a:t>de </a:t>
            </a:r>
            <a:r>
              <a:rPr lang="en-GB" sz="2800" dirty="0"/>
              <a:t>(C) has scope over the whole embedded clause, it allows A’-movement </a:t>
            </a:r>
            <a:r>
              <a:rPr lang="en-GB" sz="2800" dirty="0" smtClean="0"/>
              <a:t>(focus) for </a:t>
            </a:r>
            <a:r>
              <a:rPr lang="en-GB" sz="2800" dirty="0"/>
              <a:t>both individual constituents in the embedded clause (narrow) and the entire clause (broad) (</a:t>
            </a:r>
            <a:r>
              <a:rPr lang="en-GB" sz="2800" dirty="0" err="1"/>
              <a:t>cf</a:t>
            </a:r>
            <a:r>
              <a:rPr lang="en-GB" sz="2800" dirty="0"/>
              <a:t> Hole (2011), </a:t>
            </a:r>
            <a:r>
              <a:rPr lang="en-GB" sz="2800" dirty="0" err="1"/>
              <a:t>Meng</a:t>
            </a:r>
            <a:r>
              <a:rPr lang="en-GB" sz="2800" dirty="0"/>
              <a:t> (2014))</a:t>
            </a:r>
          </a:p>
        </p:txBody>
      </p:sp>
      <p:sp>
        <p:nvSpPr>
          <p:cNvPr id="13" name="矩形 4"/>
          <p:cNvSpPr/>
          <p:nvPr/>
        </p:nvSpPr>
        <p:spPr>
          <a:xfrm>
            <a:off x="838200" y="5354763"/>
            <a:ext cx="1135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Verbal suffix </a:t>
            </a:r>
            <a:r>
              <a:rPr lang="en-GB" sz="2800" i="1" dirty="0"/>
              <a:t>de </a:t>
            </a:r>
            <a:r>
              <a:rPr lang="en-GB" sz="2800" dirty="0"/>
              <a:t>(T(past)) does not have scope over the whole clause and hence disallows </a:t>
            </a:r>
            <a:r>
              <a:rPr lang="en-GB" sz="2800" dirty="0" smtClean="0"/>
              <a:t>A’-movement to the entire clause (broad focus).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0221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HK" i="1" dirty="0"/>
              <a:t>De </a:t>
            </a:r>
            <a:r>
              <a:rPr lang="en-US" altLang="zh-HK" dirty="0"/>
              <a:t>(2)</a:t>
            </a:r>
            <a:endParaRPr lang="zh-HK" alt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6116"/>
            <a:ext cx="12192000" cy="5781884"/>
          </a:xfrm>
        </p:spPr>
        <p:txBody>
          <a:bodyPr/>
          <a:lstStyle/>
          <a:p>
            <a:pPr marL="0" indent="0">
              <a:buNone/>
            </a:pPr>
            <a:r>
              <a:rPr lang="en-US" altLang="zh-HK" dirty="0"/>
              <a:t>	</a:t>
            </a:r>
            <a:r>
              <a:rPr lang="en-US" altLang="zh-TW" dirty="0" err="1"/>
              <a:t>PredP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SpecPred</a:t>
            </a:r>
            <a:r>
              <a:rPr lang="en-US" altLang="zh-TW" dirty="0"/>
              <a:t>		</a:t>
            </a:r>
            <a:r>
              <a:rPr lang="en-US" altLang="zh-TW" dirty="0" err="1"/>
              <a:t>Pred</a:t>
            </a:r>
            <a:r>
              <a:rPr lang="en-US" altLang="zh-TW" dirty="0"/>
              <a:t>’</a:t>
            </a:r>
          </a:p>
          <a:p>
            <a:pPr marL="0" indent="0">
              <a:buNone/>
            </a:pPr>
            <a:r>
              <a:rPr lang="en-US" altLang="zh-TW" dirty="0"/>
              <a:t>(Subject)	</a:t>
            </a:r>
            <a:r>
              <a:rPr lang="en-US" altLang="zh-TW" dirty="0" err="1"/>
              <a:t>Pred</a:t>
            </a:r>
            <a:r>
              <a:rPr lang="en-US" altLang="zh-TW" dirty="0"/>
              <a:t>			</a:t>
            </a:r>
            <a:r>
              <a:rPr lang="en-US" altLang="zh-TW" dirty="0" err="1"/>
              <a:t>FocP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shi</a:t>
            </a:r>
            <a:r>
              <a:rPr lang="en-US" altLang="zh-TW" dirty="0"/>
              <a:t>	</a:t>
            </a:r>
            <a:r>
              <a:rPr lang="en-US" altLang="zh-TW" dirty="0" err="1"/>
              <a:t>SpecFoc</a:t>
            </a:r>
            <a:r>
              <a:rPr lang="en-US" altLang="zh-TW" dirty="0"/>
              <a:t>		</a:t>
            </a:r>
            <a:r>
              <a:rPr lang="en-US" altLang="zh-TW" dirty="0" err="1"/>
              <a:t>Foc</a:t>
            </a:r>
            <a:r>
              <a:rPr lang="en-US" altLang="zh-TW" dirty="0"/>
              <a:t>’</a:t>
            </a:r>
          </a:p>
          <a:p>
            <a:pPr marL="0" indent="0">
              <a:buNone/>
            </a:pPr>
            <a:r>
              <a:rPr lang="en-US" altLang="zh-TW" dirty="0"/>
              <a:t>		[u-</a:t>
            </a:r>
            <a:r>
              <a:rPr lang="en-US" altLang="zh-TW" dirty="0" err="1"/>
              <a:t>foc</a:t>
            </a:r>
            <a:r>
              <a:rPr lang="en-US" altLang="zh-TW" dirty="0"/>
              <a:t>]subject	</a:t>
            </a:r>
            <a:r>
              <a:rPr lang="en-US" altLang="zh-TW" dirty="0" err="1"/>
              <a:t>Foc</a:t>
            </a:r>
            <a:r>
              <a:rPr lang="en-US" altLang="zh-TW" dirty="0"/>
              <a:t>		CP</a:t>
            </a:r>
          </a:p>
          <a:p>
            <a:pPr marL="0" indent="0">
              <a:buNone/>
            </a:pPr>
            <a:r>
              <a:rPr lang="en-US" altLang="zh-TW" dirty="0"/>
              <a:t>			adverb	[</a:t>
            </a:r>
            <a:r>
              <a:rPr lang="en-US" altLang="zh-TW" dirty="0" err="1"/>
              <a:t>i-foc</a:t>
            </a:r>
            <a:r>
              <a:rPr lang="en-US" altLang="zh-TW" dirty="0"/>
              <a:t>]	</a:t>
            </a:r>
            <a:r>
              <a:rPr lang="en-US" altLang="zh-TW" dirty="0" err="1"/>
              <a:t>SpecC</a:t>
            </a:r>
            <a:r>
              <a:rPr lang="en-US" altLang="zh-TW" dirty="0"/>
              <a:t>			C’</a:t>
            </a:r>
          </a:p>
          <a:p>
            <a:pPr marL="0" indent="0">
              <a:buNone/>
            </a:pPr>
            <a:r>
              <a:rPr lang="en-US" altLang="zh-TW" dirty="0"/>
              <a:t>			verb			   TP </a:t>
            </a:r>
            <a:r>
              <a:rPr lang="en-US" altLang="zh-TW" sz="2000" dirty="0" err="1"/>
              <a:t>i</a:t>
            </a:r>
            <a:r>
              <a:rPr lang="en-US" altLang="zh-TW" dirty="0"/>
              <a:t>		C	    	TP</a:t>
            </a:r>
          </a:p>
          <a:p>
            <a:pPr marL="0" indent="0">
              <a:buNone/>
            </a:pPr>
            <a:r>
              <a:rPr lang="en-US" altLang="zh-TW" dirty="0"/>
              <a:t>			TP		</a:t>
            </a:r>
            <a:r>
              <a:rPr lang="en-US" altLang="zh-TW" dirty="0" err="1"/>
              <a:t>SpecT</a:t>
            </a:r>
            <a:r>
              <a:rPr lang="en-US" altLang="zh-TW" dirty="0"/>
              <a:t>		T’	</a:t>
            </a:r>
            <a:r>
              <a:rPr lang="en-US" altLang="zh-TW" b="1" dirty="0" smtClean="0"/>
              <a:t>de/</a:t>
            </a:r>
            <a:r>
              <a:rPr lang="en-US" altLang="zh-TW" b="1" dirty="0" err="1" smtClean="0"/>
              <a:t>ge</a:t>
            </a:r>
            <a:r>
              <a:rPr lang="en-US" altLang="zh-TW" dirty="0"/>
              <a:t>	        	t </a:t>
            </a:r>
            <a:r>
              <a:rPr lang="en-US" altLang="zh-TW" sz="2000" dirty="0"/>
              <a:t>i</a:t>
            </a:r>
          </a:p>
          <a:p>
            <a:pPr marL="0" indent="0">
              <a:buNone/>
            </a:pPr>
            <a:r>
              <a:rPr lang="en-US" altLang="zh-TW" sz="2000" dirty="0"/>
              <a:t>						</a:t>
            </a:r>
            <a:r>
              <a:rPr lang="en-US" altLang="zh-TW" dirty="0"/>
              <a:t>T		VP</a:t>
            </a:r>
          </a:p>
          <a:p>
            <a:pPr marL="0" indent="0">
              <a:buNone/>
            </a:pPr>
            <a:r>
              <a:rPr lang="en-US" altLang="zh-TW" dirty="0"/>
              <a:t>								V’</a:t>
            </a:r>
          </a:p>
          <a:p>
            <a:pPr marL="0" indent="0">
              <a:buNone/>
            </a:pPr>
            <a:r>
              <a:rPr lang="en-US" altLang="zh-TW" sz="2400" dirty="0"/>
              <a:t>							V		DP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38200" y="1435608"/>
            <a:ext cx="579120" cy="256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89888" y="1417320"/>
            <a:ext cx="1655064" cy="256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255520" y="1947672"/>
            <a:ext cx="963168" cy="237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9544" y="1947672"/>
            <a:ext cx="1792224" cy="219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557016" y="2459736"/>
            <a:ext cx="1435608" cy="256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01768" y="2401679"/>
            <a:ext cx="822960" cy="277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92624" y="2971800"/>
            <a:ext cx="850392" cy="271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24728" y="2971800"/>
            <a:ext cx="896112" cy="173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071616" y="3483864"/>
            <a:ext cx="640080" cy="271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20840" y="3438144"/>
            <a:ext cx="1664208" cy="256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562088" y="3986784"/>
            <a:ext cx="868680" cy="234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430768" y="3986784"/>
            <a:ext cx="1051560" cy="234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63920" y="3986784"/>
            <a:ext cx="0" cy="234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232400" y="4470400"/>
            <a:ext cx="751840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71616" y="4470400"/>
            <a:ext cx="491744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720080" y="4998720"/>
            <a:ext cx="883920" cy="243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563360" y="5008880"/>
            <a:ext cx="998728" cy="223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562088" y="547624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563360" y="6004560"/>
            <a:ext cx="998728" cy="233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62088" y="6024880"/>
            <a:ext cx="868680" cy="233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6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HK" i="1" dirty="0"/>
              <a:t>De </a:t>
            </a:r>
            <a:r>
              <a:rPr lang="en-US" altLang="zh-HK" dirty="0"/>
              <a:t>(3)</a:t>
            </a:r>
            <a:endParaRPr lang="zh-HK" alt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6116"/>
            <a:ext cx="12192000" cy="5781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HK" dirty="0"/>
              <a:t>	</a:t>
            </a:r>
            <a:r>
              <a:rPr lang="en-US" altLang="zh-TW" dirty="0" err="1"/>
              <a:t>PredP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SpecPred</a:t>
            </a:r>
            <a:r>
              <a:rPr lang="en-US" altLang="zh-TW" dirty="0"/>
              <a:t>		</a:t>
            </a:r>
            <a:r>
              <a:rPr lang="en-US" altLang="zh-TW" dirty="0" err="1"/>
              <a:t>Pred</a:t>
            </a:r>
            <a:r>
              <a:rPr lang="en-US" altLang="zh-TW" dirty="0"/>
              <a:t>’</a:t>
            </a:r>
          </a:p>
          <a:p>
            <a:pPr marL="0" indent="0">
              <a:buNone/>
            </a:pPr>
            <a:r>
              <a:rPr lang="en-US" altLang="zh-TW" dirty="0"/>
              <a:t>(Subject)	</a:t>
            </a:r>
            <a:r>
              <a:rPr lang="en-US" altLang="zh-TW" dirty="0" err="1"/>
              <a:t>Pred</a:t>
            </a:r>
            <a:r>
              <a:rPr lang="en-US" altLang="zh-TW" dirty="0"/>
              <a:t>			</a:t>
            </a:r>
            <a:r>
              <a:rPr lang="en-US" altLang="zh-TW" dirty="0" err="1"/>
              <a:t>FocP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shi</a:t>
            </a:r>
            <a:r>
              <a:rPr lang="en-US" altLang="zh-TW" dirty="0"/>
              <a:t>	</a:t>
            </a:r>
            <a:r>
              <a:rPr lang="en-US" altLang="zh-TW" dirty="0" err="1"/>
              <a:t>SpecFoc</a:t>
            </a:r>
            <a:r>
              <a:rPr lang="en-US" altLang="zh-TW" dirty="0"/>
              <a:t>		</a:t>
            </a:r>
            <a:r>
              <a:rPr lang="en-US" altLang="zh-TW" dirty="0" err="1"/>
              <a:t>Foc</a:t>
            </a:r>
            <a:r>
              <a:rPr lang="en-US" altLang="zh-TW" dirty="0"/>
              <a:t>’</a:t>
            </a:r>
          </a:p>
          <a:p>
            <a:pPr marL="0" indent="0">
              <a:buNone/>
            </a:pPr>
            <a:r>
              <a:rPr lang="en-US" altLang="zh-TW" dirty="0"/>
              <a:t>		[u-</a:t>
            </a:r>
            <a:r>
              <a:rPr lang="en-US" altLang="zh-TW" dirty="0" err="1"/>
              <a:t>foc</a:t>
            </a:r>
            <a:r>
              <a:rPr lang="en-US" altLang="zh-TW" dirty="0"/>
              <a:t>]subject	</a:t>
            </a:r>
            <a:r>
              <a:rPr lang="en-US" altLang="zh-TW" dirty="0" err="1"/>
              <a:t>Foc</a:t>
            </a:r>
            <a:r>
              <a:rPr lang="en-US" altLang="zh-TW" dirty="0"/>
              <a:t>		TP</a:t>
            </a:r>
          </a:p>
          <a:p>
            <a:pPr marL="0" indent="0">
              <a:buNone/>
            </a:pPr>
            <a:r>
              <a:rPr lang="en-US" altLang="zh-TW" dirty="0"/>
              <a:t>			adverb	[</a:t>
            </a:r>
            <a:r>
              <a:rPr lang="en-US" altLang="zh-TW" dirty="0" err="1"/>
              <a:t>i-foc</a:t>
            </a:r>
            <a:r>
              <a:rPr lang="en-US" altLang="zh-TW" dirty="0"/>
              <a:t>]	</a:t>
            </a:r>
            <a:r>
              <a:rPr lang="en-US" altLang="zh-TW" dirty="0" err="1"/>
              <a:t>SpecT</a:t>
            </a:r>
            <a:r>
              <a:rPr lang="en-US" altLang="zh-TW" dirty="0"/>
              <a:t>		T’</a:t>
            </a:r>
          </a:p>
          <a:p>
            <a:pPr marL="0" indent="0">
              <a:buNone/>
            </a:pPr>
            <a:r>
              <a:rPr lang="en-US" altLang="zh-TW" dirty="0"/>
              <a:t>						   	T(past)	</a:t>
            </a:r>
            <a:r>
              <a:rPr lang="en-US" altLang="zh-TW" dirty="0" err="1"/>
              <a:t>vP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				(de)		v’</a:t>
            </a:r>
          </a:p>
          <a:p>
            <a:pPr marL="0" indent="0">
              <a:buNone/>
            </a:pPr>
            <a:r>
              <a:rPr lang="en-US" altLang="zh-TW" dirty="0"/>
              <a:t>								v		VP</a:t>
            </a:r>
          </a:p>
          <a:p>
            <a:pPr marL="0" indent="0">
              <a:buNone/>
            </a:pPr>
            <a:r>
              <a:rPr lang="en-US" altLang="zh-TW" dirty="0"/>
              <a:t>								V </a:t>
            </a:r>
            <a:r>
              <a:rPr lang="en-US" altLang="zh-TW" sz="2000" dirty="0" err="1"/>
              <a:t>i</a:t>
            </a:r>
            <a:r>
              <a:rPr lang="en-US" altLang="zh-TW" dirty="0"/>
              <a:t>-</a:t>
            </a:r>
            <a:r>
              <a:rPr lang="en-US" altLang="zh-TW" b="1" dirty="0"/>
              <a:t>de</a:t>
            </a:r>
            <a:r>
              <a:rPr lang="en-US" altLang="zh-TW" dirty="0"/>
              <a:t>		V’</a:t>
            </a:r>
          </a:p>
          <a:p>
            <a:pPr marL="0" indent="0">
              <a:buNone/>
            </a:pPr>
            <a:r>
              <a:rPr lang="en-US" altLang="zh-TW" sz="2400" dirty="0"/>
              <a:t>								</a:t>
            </a:r>
            <a:r>
              <a:rPr lang="en-US" altLang="zh-TW" sz="2400" b="1" dirty="0" smtClean="0"/>
              <a:t>*</a:t>
            </a:r>
            <a:r>
              <a:rPr lang="en-US" altLang="zh-TW" sz="2400" b="1" dirty="0" err="1" smtClean="0"/>
              <a:t>ge</a:t>
            </a:r>
            <a:r>
              <a:rPr lang="en-US" altLang="zh-TW" sz="2400" dirty="0"/>
              <a:t>	V		DP</a:t>
            </a:r>
          </a:p>
          <a:p>
            <a:pPr marL="0" indent="0">
              <a:buNone/>
            </a:pPr>
            <a:r>
              <a:rPr lang="en-US" altLang="zh-TW" sz="2400" dirty="0"/>
              <a:t>									t </a:t>
            </a:r>
            <a:r>
              <a:rPr lang="en-US" altLang="zh-TW" sz="1800" dirty="0" err="1"/>
              <a:t>i</a:t>
            </a:r>
            <a:endParaRPr lang="en-US" altLang="zh-TW" sz="24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38200" y="1435608"/>
            <a:ext cx="579120" cy="153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89888" y="1417320"/>
            <a:ext cx="1755648" cy="172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04288" y="1947672"/>
            <a:ext cx="914400" cy="109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9544" y="1947672"/>
            <a:ext cx="1792224" cy="161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552444" y="2305726"/>
            <a:ext cx="1435608" cy="256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01768" y="2312337"/>
            <a:ext cx="822960" cy="277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001768" y="2824401"/>
            <a:ext cx="850392" cy="271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52160" y="2828973"/>
            <a:ext cx="896112" cy="173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025896" y="3258140"/>
            <a:ext cx="640080" cy="271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65976" y="3258140"/>
            <a:ext cx="768096" cy="210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74586" y="3721608"/>
            <a:ext cx="507492" cy="245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82078" y="3706147"/>
            <a:ext cx="1051560" cy="234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444484" y="4220189"/>
            <a:ext cx="27432" cy="242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482078" y="4690773"/>
            <a:ext cx="957834" cy="219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430768" y="4698454"/>
            <a:ext cx="969264" cy="150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381744" y="5085587"/>
            <a:ext cx="18288" cy="27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366760" y="5606819"/>
            <a:ext cx="914400" cy="14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281160" y="5606819"/>
            <a:ext cx="1034796" cy="318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1970</Words>
  <Application>Microsoft Office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PMingLiU</vt:lpstr>
      <vt:lpstr>PMingLiU</vt:lpstr>
      <vt:lpstr>等线</vt:lpstr>
      <vt:lpstr>等线 Light</vt:lpstr>
      <vt:lpstr>Arial</vt:lpstr>
      <vt:lpstr>Calibri</vt:lpstr>
      <vt:lpstr>Calibri Light</vt:lpstr>
      <vt:lpstr>Times New Roman</vt:lpstr>
      <vt:lpstr>Office Theme</vt:lpstr>
      <vt:lpstr>Cantonese clefts (係…嘅)</vt:lpstr>
      <vt:lpstr>Tse (2017, 2018)</vt:lpstr>
      <vt:lpstr>Chinese cleft (shi-de 是…的) constructions</vt:lpstr>
      <vt:lpstr>Chinese dialectal cleft (COP + SFP) constructions</vt:lpstr>
      <vt:lpstr>Cleft contructions (copula + clause) </vt:lpstr>
      <vt:lpstr>Cleft constructions (copula + clause) (2) </vt:lpstr>
      <vt:lpstr>De / ge</vt:lpstr>
      <vt:lpstr>De (2)</vt:lpstr>
      <vt:lpstr>De (3)</vt:lpstr>
      <vt:lpstr>Formation of shi-de constructions </vt:lpstr>
      <vt:lpstr>VOde / VdeO</vt:lpstr>
      <vt:lpstr>VOge / *VgeO</vt:lpstr>
      <vt:lpstr>De/ge (microparametric cleft variations)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Diachronic formation of Chinese shi-de constructions (Mandarin and dialects)</dc:title>
  <dc:creator>Keith Tse</dc:creator>
  <cp:lastModifiedBy>Keith Tse</cp:lastModifiedBy>
  <cp:revision>15</cp:revision>
  <dcterms:created xsi:type="dcterms:W3CDTF">2017-11-25T10:33:50Z</dcterms:created>
  <dcterms:modified xsi:type="dcterms:W3CDTF">2021-05-25T22:29:23Z</dcterms:modified>
</cp:coreProperties>
</file>