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9" r:id="rId9"/>
    <p:sldId id="270" r:id="rId10"/>
    <p:sldId id="265" r:id="rId11"/>
    <p:sldId id="272" r:id="rId12"/>
    <p:sldId id="275"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27C3-D368-492C-8A17-86361ED9F9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1560144-EFEE-413F-B9C8-47B81F3DDF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AAD34D3-7D37-42EF-83FF-E9CB5C4A1861}"/>
              </a:ext>
            </a:extLst>
          </p:cNvPr>
          <p:cNvSpPr>
            <a:spLocks noGrp="1"/>
          </p:cNvSpPr>
          <p:nvPr>
            <p:ph type="dt" sz="half" idx="10"/>
          </p:nvPr>
        </p:nvSpPr>
        <p:spPr/>
        <p:txBody>
          <a:bodyPr/>
          <a:lstStyle/>
          <a:p>
            <a:fld id="{14668A49-6FA6-42F8-B0DD-185A10F7B240}" type="datetimeFigureOut">
              <a:rPr lang="en-GB" smtClean="0"/>
              <a:t>22/09/2022</a:t>
            </a:fld>
            <a:endParaRPr lang="en-GB"/>
          </a:p>
        </p:txBody>
      </p:sp>
      <p:sp>
        <p:nvSpPr>
          <p:cNvPr id="5" name="Footer Placeholder 4">
            <a:extLst>
              <a:ext uri="{FF2B5EF4-FFF2-40B4-BE49-F238E27FC236}">
                <a16:creationId xmlns:a16="http://schemas.microsoft.com/office/drawing/2014/main" id="{B27CC95E-B25E-4C80-B5E9-9F5059721B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BB1307-F5DB-41BE-A261-04E47B5B4CC4}"/>
              </a:ext>
            </a:extLst>
          </p:cNvPr>
          <p:cNvSpPr>
            <a:spLocks noGrp="1"/>
          </p:cNvSpPr>
          <p:nvPr>
            <p:ph type="sldNum" sz="quarter" idx="12"/>
          </p:nvPr>
        </p:nvSpPr>
        <p:spPr/>
        <p:txBody>
          <a:bodyPr/>
          <a:lstStyle/>
          <a:p>
            <a:fld id="{7788F7D9-3E65-4DCF-8A48-9A99EB8B36EE}" type="slidenum">
              <a:rPr lang="en-GB" smtClean="0"/>
              <a:t>‹#›</a:t>
            </a:fld>
            <a:endParaRPr lang="en-GB"/>
          </a:p>
        </p:txBody>
      </p:sp>
    </p:spTree>
    <p:extLst>
      <p:ext uri="{BB962C8B-B14F-4D97-AF65-F5344CB8AC3E}">
        <p14:creationId xmlns:p14="http://schemas.microsoft.com/office/powerpoint/2010/main" val="3795712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D8074-293C-4D7A-8CDC-24D3A1E077F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A63CE7-35F5-49EF-81FB-B30D58306B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90353D7-3B7D-44C7-89FF-E5CA060CAC20}"/>
              </a:ext>
            </a:extLst>
          </p:cNvPr>
          <p:cNvSpPr>
            <a:spLocks noGrp="1"/>
          </p:cNvSpPr>
          <p:nvPr>
            <p:ph type="dt" sz="half" idx="10"/>
          </p:nvPr>
        </p:nvSpPr>
        <p:spPr/>
        <p:txBody>
          <a:bodyPr/>
          <a:lstStyle/>
          <a:p>
            <a:fld id="{14668A49-6FA6-42F8-B0DD-185A10F7B240}" type="datetimeFigureOut">
              <a:rPr lang="en-GB" smtClean="0"/>
              <a:t>22/09/2022</a:t>
            </a:fld>
            <a:endParaRPr lang="en-GB"/>
          </a:p>
        </p:txBody>
      </p:sp>
      <p:sp>
        <p:nvSpPr>
          <p:cNvPr id="5" name="Footer Placeholder 4">
            <a:extLst>
              <a:ext uri="{FF2B5EF4-FFF2-40B4-BE49-F238E27FC236}">
                <a16:creationId xmlns:a16="http://schemas.microsoft.com/office/drawing/2014/main" id="{196DD0D7-88A4-4D7A-9129-85D440266E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10D7B7-DAA0-4653-B6C1-B3DAE72EE1A8}"/>
              </a:ext>
            </a:extLst>
          </p:cNvPr>
          <p:cNvSpPr>
            <a:spLocks noGrp="1"/>
          </p:cNvSpPr>
          <p:nvPr>
            <p:ph type="sldNum" sz="quarter" idx="12"/>
          </p:nvPr>
        </p:nvSpPr>
        <p:spPr/>
        <p:txBody>
          <a:bodyPr/>
          <a:lstStyle/>
          <a:p>
            <a:fld id="{7788F7D9-3E65-4DCF-8A48-9A99EB8B36EE}" type="slidenum">
              <a:rPr lang="en-GB" smtClean="0"/>
              <a:t>‹#›</a:t>
            </a:fld>
            <a:endParaRPr lang="en-GB"/>
          </a:p>
        </p:txBody>
      </p:sp>
    </p:spTree>
    <p:extLst>
      <p:ext uri="{BB962C8B-B14F-4D97-AF65-F5344CB8AC3E}">
        <p14:creationId xmlns:p14="http://schemas.microsoft.com/office/powerpoint/2010/main" val="2569896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53AC8F-5163-4E4C-8F85-18AC9DFF0B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6E9C76F-2664-43D1-B51A-6B1485E741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ED01D3-0057-4E01-AB0A-F8516D490BA2}"/>
              </a:ext>
            </a:extLst>
          </p:cNvPr>
          <p:cNvSpPr>
            <a:spLocks noGrp="1"/>
          </p:cNvSpPr>
          <p:nvPr>
            <p:ph type="dt" sz="half" idx="10"/>
          </p:nvPr>
        </p:nvSpPr>
        <p:spPr/>
        <p:txBody>
          <a:bodyPr/>
          <a:lstStyle/>
          <a:p>
            <a:fld id="{14668A49-6FA6-42F8-B0DD-185A10F7B240}" type="datetimeFigureOut">
              <a:rPr lang="en-GB" smtClean="0"/>
              <a:t>22/09/2022</a:t>
            </a:fld>
            <a:endParaRPr lang="en-GB"/>
          </a:p>
        </p:txBody>
      </p:sp>
      <p:sp>
        <p:nvSpPr>
          <p:cNvPr id="5" name="Footer Placeholder 4">
            <a:extLst>
              <a:ext uri="{FF2B5EF4-FFF2-40B4-BE49-F238E27FC236}">
                <a16:creationId xmlns:a16="http://schemas.microsoft.com/office/drawing/2014/main" id="{C9AD6E38-995E-4D22-BBC8-7CCD2CDB59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1B5D4B-7DAF-499D-ACC9-21F25C9E3BFA}"/>
              </a:ext>
            </a:extLst>
          </p:cNvPr>
          <p:cNvSpPr>
            <a:spLocks noGrp="1"/>
          </p:cNvSpPr>
          <p:nvPr>
            <p:ph type="sldNum" sz="quarter" idx="12"/>
          </p:nvPr>
        </p:nvSpPr>
        <p:spPr/>
        <p:txBody>
          <a:bodyPr/>
          <a:lstStyle/>
          <a:p>
            <a:fld id="{7788F7D9-3E65-4DCF-8A48-9A99EB8B36EE}" type="slidenum">
              <a:rPr lang="en-GB" smtClean="0"/>
              <a:t>‹#›</a:t>
            </a:fld>
            <a:endParaRPr lang="en-GB"/>
          </a:p>
        </p:txBody>
      </p:sp>
    </p:spTree>
    <p:extLst>
      <p:ext uri="{BB962C8B-B14F-4D97-AF65-F5344CB8AC3E}">
        <p14:creationId xmlns:p14="http://schemas.microsoft.com/office/powerpoint/2010/main" val="3515167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F1153-7E1E-4500-86CE-6CE2E65EA35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82DFDF7-DF42-4208-AD3D-EFA63ADFA5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CAC5FD-E9FE-4D4B-9E20-07C8F5FF3AB6}"/>
              </a:ext>
            </a:extLst>
          </p:cNvPr>
          <p:cNvSpPr>
            <a:spLocks noGrp="1"/>
          </p:cNvSpPr>
          <p:nvPr>
            <p:ph type="dt" sz="half" idx="10"/>
          </p:nvPr>
        </p:nvSpPr>
        <p:spPr/>
        <p:txBody>
          <a:bodyPr/>
          <a:lstStyle/>
          <a:p>
            <a:fld id="{14668A49-6FA6-42F8-B0DD-185A10F7B240}" type="datetimeFigureOut">
              <a:rPr lang="en-GB" smtClean="0"/>
              <a:t>22/09/2022</a:t>
            </a:fld>
            <a:endParaRPr lang="en-GB"/>
          </a:p>
        </p:txBody>
      </p:sp>
      <p:sp>
        <p:nvSpPr>
          <p:cNvPr id="5" name="Footer Placeholder 4">
            <a:extLst>
              <a:ext uri="{FF2B5EF4-FFF2-40B4-BE49-F238E27FC236}">
                <a16:creationId xmlns:a16="http://schemas.microsoft.com/office/drawing/2014/main" id="{9A6238AD-03BC-4924-B640-2EEA43FF21A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9581E3-D50B-46AB-B0A0-704432455C83}"/>
              </a:ext>
            </a:extLst>
          </p:cNvPr>
          <p:cNvSpPr>
            <a:spLocks noGrp="1"/>
          </p:cNvSpPr>
          <p:nvPr>
            <p:ph type="sldNum" sz="quarter" idx="12"/>
          </p:nvPr>
        </p:nvSpPr>
        <p:spPr/>
        <p:txBody>
          <a:bodyPr/>
          <a:lstStyle/>
          <a:p>
            <a:fld id="{7788F7D9-3E65-4DCF-8A48-9A99EB8B36EE}" type="slidenum">
              <a:rPr lang="en-GB" smtClean="0"/>
              <a:t>‹#›</a:t>
            </a:fld>
            <a:endParaRPr lang="en-GB"/>
          </a:p>
        </p:txBody>
      </p:sp>
    </p:spTree>
    <p:extLst>
      <p:ext uri="{BB962C8B-B14F-4D97-AF65-F5344CB8AC3E}">
        <p14:creationId xmlns:p14="http://schemas.microsoft.com/office/powerpoint/2010/main" val="1794114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D474C-04BA-44F9-9647-A7CCA6FBC8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E433EF-E2EB-42DE-AAA6-032B623136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9AD7F8-8D00-4C24-B708-03400CC96FD8}"/>
              </a:ext>
            </a:extLst>
          </p:cNvPr>
          <p:cNvSpPr>
            <a:spLocks noGrp="1"/>
          </p:cNvSpPr>
          <p:nvPr>
            <p:ph type="dt" sz="half" idx="10"/>
          </p:nvPr>
        </p:nvSpPr>
        <p:spPr/>
        <p:txBody>
          <a:bodyPr/>
          <a:lstStyle/>
          <a:p>
            <a:fld id="{14668A49-6FA6-42F8-B0DD-185A10F7B240}" type="datetimeFigureOut">
              <a:rPr lang="en-GB" smtClean="0"/>
              <a:t>22/09/2022</a:t>
            </a:fld>
            <a:endParaRPr lang="en-GB"/>
          </a:p>
        </p:txBody>
      </p:sp>
      <p:sp>
        <p:nvSpPr>
          <p:cNvPr id="5" name="Footer Placeholder 4">
            <a:extLst>
              <a:ext uri="{FF2B5EF4-FFF2-40B4-BE49-F238E27FC236}">
                <a16:creationId xmlns:a16="http://schemas.microsoft.com/office/drawing/2014/main" id="{2C1F0A38-BBBC-43BC-B446-0ED08F6C83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A6C6A2-AD45-4FAD-B26D-83C852C85423}"/>
              </a:ext>
            </a:extLst>
          </p:cNvPr>
          <p:cNvSpPr>
            <a:spLocks noGrp="1"/>
          </p:cNvSpPr>
          <p:nvPr>
            <p:ph type="sldNum" sz="quarter" idx="12"/>
          </p:nvPr>
        </p:nvSpPr>
        <p:spPr/>
        <p:txBody>
          <a:bodyPr/>
          <a:lstStyle/>
          <a:p>
            <a:fld id="{7788F7D9-3E65-4DCF-8A48-9A99EB8B36EE}" type="slidenum">
              <a:rPr lang="en-GB" smtClean="0"/>
              <a:t>‹#›</a:t>
            </a:fld>
            <a:endParaRPr lang="en-GB"/>
          </a:p>
        </p:txBody>
      </p:sp>
    </p:spTree>
    <p:extLst>
      <p:ext uri="{BB962C8B-B14F-4D97-AF65-F5344CB8AC3E}">
        <p14:creationId xmlns:p14="http://schemas.microsoft.com/office/powerpoint/2010/main" val="190594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9473A-7FB7-4B38-BC81-71F94D94D0A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A2CA855-C098-4D00-A0C2-1AE1DF34F4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F5FE915-26E2-4583-94D1-711EEF70F5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57FEA65-D9D5-4A94-AC06-EC4AFE41053E}"/>
              </a:ext>
            </a:extLst>
          </p:cNvPr>
          <p:cNvSpPr>
            <a:spLocks noGrp="1"/>
          </p:cNvSpPr>
          <p:nvPr>
            <p:ph type="dt" sz="half" idx="10"/>
          </p:nvPr>
        </p:nvSpPr>
        <p:spPr/>
        <p:txBody>
          <a:bodyPr/>
          <a:lstStyle/>
          <a:p>
            <a:fld id="{14668A49-6FA6-42F8-B0DD-185A10F7B240}" type="datetimeFigureOut">
              <a:rPr lang="en-GB" smtClean="0"/>
              <a:t>22/09/2022</a:t>
            </a:fld>
            <a:endParaRPr lang="en-GB"/>
          </a:p>
        </p:txBody>
      </p:sp>
      <p:sp>
        <p:nvSpPr>
          <p:cNvPr id="6" name="Footer Placeholder 5">
            <a:extLst>
              <a:ext uri="{FF2B5EF4-FFF2-40B4-BE49-F238E27FC236}">
                <a16:creationId xmlns:a16="http://schemas.microsoft.com/office/drawing/2014/main" id="{02F3E86B-8797-4BDF-AFBA-6368403F11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2EB22C-7546-4510-9A32-F99B4D961009}"/>
              </a:ext>
            </a:extLst>
          </p:cNvPr>
          <p:cNvSpPr>
            <a:spLocks noGrp="1"/>
          </p:cNvSpPr>
          <p:nvPr>
            <p:ph type="sldNum" sz="quarter" idx="12"/>
          </p:nvPr>
        </p:nvSpPr>
        <p:spPr/>
        <p:txBody>
          <a:bodyPr/>
          <a:lstStyle/>
          <a:p>
            <a:fld id="{7788F7D9-3E65-4DCF-8A48-9A99EB8B36EE}" type="slidenum">
              <a:rPr lang="en-GB" smtClean="0"/>
              <a:t>‹#›</a:t>
            </a:fld>
            <a:endParaRPr lang="en-GB"/>
          </a:p>
        </p:txBody>
      </p:sp>
    </p:spTree>
    <p:extLst>
      <p:ext uri="{BB962C8B-B14F-4D97-AF65-F5344CB8AC3E}">
        <p14:creationId xmlns:p14="http://schemas.microsoft.com/office/powerpoint/2010/main" val="2411473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C5B4F-9F32-428E-B797-70133274C79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505D07-6159-4448-BF61-88DEC1BB9E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72F7A-D821-4E6C-9C79-6C6165B942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1719E49-FBE7-421C-91BB-783B372D99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234749-CF18-42B1-A1FE-405A8462BC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F94C2B9-F587-444A-8BA5-0830D04CF1B5}"/>
              </a:ext>
            </a:extLst>
          </p:cNvPr>
          <p:cNvSpPr>
            <a:spLocks noGrp="1"/>
          </p:cNvSpPr>
          <p:nvPr>
            <p:ph type="dt" sz="half" idx="10"/>
          </p:nvPr>
        </p:nvSpPr>
        <p:spPr/>
        <p:txBody>
          <a:bodyPr/>
          <a:lstStyle/>
          <a:p>
            <a:fld id="{14668A49-6FA6-42F8-B0DD-185A10F7B240}" type="datetimeFigureOut">
              <a:rPr lang="en-GB" smtClean="0"/>
              <a:t>22/09/2022</a:t>
            </a:fld>
            <a:endParaRPr lang="en-GB"/>
          </a:p>
        </p:txBody>
      </p:sp>
      <p:sp>
        <p:nvSpPr>
          <p:cNvPr id="8" name="Footer Placeholder 7">
            <a:extLst>
              <a:ext uri="{FF2B5EF4-FFF2-40B4-BE49-F238E27FC236}">
                <a16:creationId xmlns:a16="http://schemas.microsoft.com/office/drawing/2014/main" id="{4B4794A7-DB52-4FF8-87F1-E52276682AF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FD3997-15E7-4C85-8C30-EF72CE58CCD9}"/>
              </a:ext>
            </a:extLst>
          </p:cNvPr>
          <p:cNvSpPr>
            <a:spLocks noGrp="1"/>
          </p:cNvSpPr>
          <p:nvPr>
            <p:ph type="sldNum" sz="quarter" idx="12"/>
          </p:nvPr>
        </p:nvSpPr>
        <p:spPr/>
        <p:txBody>
          <a:bodyPr/>
          <a:lstStyle/>
          <a:p>
            <a:fld id="{7788F7D9-3E65-4DCF-8A48-9A99EB8B36EE}" type="slidenum">
              <a:rPr lang="en-GB" smtClean="0"/>
              <a:t>‹#›</a:t>
            </a:fld>
            <a:endParaRPr lang="en-GB"/>
          </a:p>
        </p:txBody>
      </p:sp>
    </p:spTree>
    <p:extLst>
      <p:ext uri="{BB962C8B-B14F-4D97-AF65-F5344CB8AC3E}">
        <p14:creationId xmlns:p14="http://schemas.microsoft.com/office/powerpoint/2010/main" val="1544450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785C1-65D8-4E37-97B9-CA4DF31981C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0F838A9-6A24-41E3-8474-B5E41E496F80}"/>
              </a:ext>
            </a:extLst>
          </p:cNvPr>
          <p:cNvSpPr>
            <a:spLocks noGrp="1"/>
          </p:cNvSpPr>
          <p:nvPr>
            <p:ph type="dt" sz="half" idx="10"/>
          </p:nvPr>
        </p:nvSpPr>
        <p:spPr/>
        <p:txBody>
          <a:bodyPr/>
          <a:lstStyle/>
          <a:p>
            <a:fld id="{14668A49-6FA6-42F8-B0DD-185A10F7B240}" type="datetimeFigureOut">
              <a:rPr lang="en-GB" smtClean="0"/>
              <a:t>22/09/2022</a:t>
            </a:fld>
            <a:endParaRPr lang="en-GB"/>
          </a:p>
        </p:txBody>
      </p:sp>
      <p:sp>
        <p:nvSpPr>
          <p:cNvPr id="4" name="Footer Placeholder 3">
            <a:extLst>
              <a:ext uri="{FF2B5EF4-FFF2-40B4-BE49-F238E27FC236}">
                <a16:creationId xmlns:a16="http://schemas.microsoft.com/office/drawing/2014/main" id="{CBE42954-D3E2-4BBC-9FC7-2E37BC86A5F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61B483A-D468-4948-A15D-A0CCB711CC97}"/>
              </a:ext>
            </a:extLst>
          </p:cNvPr>
          <p:cNvSpPr>
            <a:spLocks noGrp="1"/>
          </p:cNvSpPr>
          <p:nvPr>
            <p:ph type="sldNum" sz="quarter" idx="12"/>
          </p:nvPr>
        </p:nvSpPr>
        <p:spPr/>
        <p:txBody>
          <a:bodyPr/>
          <a:lstStyle/>
          <a:p>
            <a:fld id="{7788F7D9-3E65-4DCF-8A48-9A99EB8B36EE}" type="slidenum">
              <a:rPr lang="en-GB" smtClean="0"/>
              <a:t>‹#›</a:t>
            </a:fld>
            <a:endParaRPr lang="en-GB"/>
          </a:p>
        </p:txBody>
      </p:sp>
    </p:spTree>
    <p:extLst>
      <p:ext uri="{BB962C8B-B14F-4D97-AF65-F5344CB8AC3E}">
        <p14:creationId xmlns:p14="http://schemas.microsoft.com/office/powerpoint/2010/main" val="1980407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DF041B-BEBF-4D24-B96D-ED8609A21EC4}"/>
              </a:ext>
            </a:extLst>
          </p:cNvPr>
          <p:cNvSpPr>
            <a:spLocks noGrp="1"/>
          </p:cNvSpPr>
          <p:nvPr>
            <p:ph type="dt" sz="half" idx="10"/>
          </p:nvPr>
        </p:nvSpPr>
        <p:spPr/>
        <p:txBody>
          <a:bodyPr/>
          <a:lstStyle/>
          <a:p>
            <a:fld id="{14668A49-6FA6-42F8-B0DD-185A10F7B240}" type="datetimeFigureOut">
              <a:rPr lang="en-GB" smtClean="0"/>
              <a:t>22/09/2022</a:t>
            </a:fld>
            <a:endParaRPr lang="en-GB"/>
          </a:p>
        </p:txBody>
      </p:sp>
      <p:sp>
        <p:nvSpPr>
          <p:cNvPr id="3" name="Footer Placeholder 2">
            <a:extLst>
              <a:ext uri="{FF2B5EF4-FFF2-40B4-BE49-F238E27FC236}">
                <a16:creationId xmlns:a16="http://schemas.microsoft.com/office/drawing/2014/main" id="{07FC554B-5936-4C7D-A5DD-677A128F1C1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D071B5F-2330-48E5-9FCC-83559EABDE7F}"/>
              </a:ext>
            </a:extLst>
          </p:cNvPr>
          <p:cNvSpPr>
            <a:spLocks noGrp="1"/>
          </p:cNvSpPr>
          <p:nvPr>
            <p:ph type="sldNum" sz="quarter" idx="12"/>
          </p:nvPr>
        </p:nvSpPr>
        <p:spPr/>
        <p:txBody>
          <a:bodyPr/>
          <a:lstStyle/>
          <a:p>
            <a:fld id="{7788F7D9-3E65-4DCF-8A48-9A99EB8B36EE}" type="slidenum">
              <a:rPr lang="en-GB" smtClean="0"/>
              <a:t>‹#›</a:t>
            </a:fld>
            <a:endParaRPr lang="en-GB"/>
          </a:p>
        </p:txBody>
      </p:sp>
    </p:spTree>
    <p:extLst>
      <p:ext uri="{BB962C8B-B14F-4D97-AF65-F5344CB8AC3E}">
        <p14:creationId xmlns:p14="http://schemas.microsoft.com/office/powerpoint/2010/main" val="265991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1031-20D5-45CA-8838-D1EAF397D8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BEC4C3A-5C65-45FB-97CE-87B661760F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C0FFBDD-4359-44F0-BA2D-A6D2FF8E0B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B04605-CC1D-4BC2-A454-986C6DC4D8A2}"/>
              </a:ext>
            </a:extLst>
          </p:cNvPr>
          <p:cNvSpPr>
            <a:spLocks noGrp="1"/>
          </p:cNvSpPr>
          <p:nvPr>
            <p:ph type="dt" sz="half" idx="10"/>
          </p:nvPr>
        </p:nvSpPr>
        <p:spPr/>
        <p:txBody>
          <a:bodyPr/>
          <a:lstStyle/>
          <a:p>
            <a:fld id="{14668A49-6FA6-42F8-B0DD-185A10F7B240}" type="datetimeFigureOut">
              <a:rPr lang="en-GB" smtClean="0"/>
              <a:t>22/09/2022</a:t>
            </a:fld>
            <a:endParaRPr lang="en-GB"/>
          </a:p>
        </p:txBody>
      </p:sp>
      <p:sp>
        <p:nvSpPr>
          <p:cNvPr id="6" name="Footer Placeholder 5">
            <a:extLst>
              <a:ext uri="{FF2B5EF4-FFF2-40B4-BE49-F238E27FC236}">
                <a16:creationId xmlns:a16="http://schemas.microsoft.com/office/drawing/2014/main" id="{BA75D103-AC63-4372-B970-E31C26BC619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FCE1DFA-8FBC-49D4-A6CB-F2B035E836FE}"/>
              </a:ext>
            </a:extLst>
          </p:cNvPr>
          <p:cNvSpPr>
            <a:spLocks noGrp="1"/>
          </p:cNvSpPr>
          <p:nvPr>
            <p:ph type="sldNum" sz="quarter" idx="12"/>
          </p:nvPr>
        </p:nvSpPr>
        <p:spPr/>
        <p:txBody>
          <a:bodyPr/>
          <a:lstStyle/>
          <a:p>
            <a:fld id="{7788F7D9-3E65-4DCF-8A48-9A99EB8B36EE}" type="slidenum">
              <a:rPr lang="en-GB" smtClean="0"/>
              <a:t>‹#›</a:t>
            </a:fld>
            <a:endParaRPr lang="en-GB"/>
          </a:p>
        </p:txBody>
      </p:sp>
    </p:spTree>
    <p:extLst>
      <p:ext uri="{BB962C8B-B14F-4D97-AF65-F5344CB8AC3E}">
        <p14:creationId xmlns:p14="http://schemas.microsoft.com/office/powerpoint/2010/main" val="2476633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BF2E-64B3-4FC0-83D2-78041BC0A1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94EACDD-2E95-434E-B3F6-AB55C31658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39DF28D-1090-4552-8FCC-842876CB61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D39AD2-E63F-4B71-8760-A20AD1F69751}"/>
              </a:ext>
            </a:extLst>
          </p:cNvPr>
          <p:cNvSpPr>
            <a:spLocks noGrp="1"/>
          </p:cNvSpPr>
          <p:nvPr>
            <p:ph type="dt" sz="half" idx="10"/>
          </p:nvPr>
        </p:nvSpPr>
        <p:spPr/>
        <p:txBody>
          <a:bodyPr/>
          <a:lstStyle/>
          <a:p>
            <a:fld id="{14668A49-6FA6-42F8-B0DD-185A10F7B240}" type="datetimeFigureOut">
              <a:rPr lang="en-GB" smtClean="0"/>
              <a:t>22/09/2022</a:t>
            </a:fld>
            <a:endParaRPr lang="en-GB"/>
          </a:p>
        </p:txBody>
      </p:sp>
      <p:sp>
        <p:nvSpPr>
          <p:cNvPr id="6" name="Footer Placeholder 5">
            <a:extLst>
              <a:ext uri="{FF2B5EF4-FFF2-40B4-BE49-F238E27FC236}">
                <a16:creationId xmlns:a16="http://schemas.microsoft.com/office/drawing/2014/main" id="{D2D33949-EDEE-4EB1-BD81-7957D889780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7EFADD-6E8F-4423-96BD-13BFC4BAAC4B}"/>
              </a:ext>
            </a:extLst>
          </p:cNvPr>
          <p:cNvSpPr>
            <a:spLocks noGrp="1"/>
          </p:cNvSpPr>
          <p:nvPr>
            <p:ph type="sldNum" sz="quarter" idx="12"/>
          </p:nvPr>
        </p:nvSpPr>
        <p:spPr/>
        <p:txBody>
          <a:bodyPr/>
          <a:lstStyle/>
          <a:p>
            <a:fld id="{7788F7D9-3E65-4DCF-8A48-9A99EB8B36EE}" type="slidenum">
              <a:rPr lang="en-GB" smtClean="0"/>
              <a:t>‹#›</a:t>
            </a:fld>
            <a:endParaRPr lang="en-GB"/>
          </a:p>
        </p:txBody>
      </p:sp>
    </p:spTree>
    <p:extLst>
      <p:ext uri="{BB962C8B-B14F-4D97-AF65-F5344CB8AC3E}">
        <p14:creationId xmlns:p14="http://schemas.microsoft.com/office/powerpoint/2010/main" val="3956234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A8565C-EC52-44A1-8490-B5CC172F50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12A0D6C-19D0-491D-8C2D-4CAD3E5EF7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D06DB26-103D-4A21-BFB7-1B78718DFD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668A49-6FA6-42F8-B0DD-185A10F7B240}" type="datetimeFigureOut">
              <a:rPr lang="en-GB" smtClean="0"/>
              <a:t>22/09/2022</a:t>
            </a:fld>
            <a:endParaRPr lang="en-GB"/>
          </a:p>
        </p:txBody>
      </p:sp>
      <p:sp>
        <p:nvSpPr>
          <p:cNvPr id="5" name="Footer Placeholder 4">
            <a:extLst>
              <a:ext uri="{FF2B5EF4-FFF2-40B4-BE49-F238E27FC236}">
                <a16:creationId xmlns:a16="http://schemas.microsoft.com/office/drawing/2014/main" id="{48657684-01AA-4695-A552-9ADA87CC6F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0C76406-3298-40A6-8E11-2EA788B654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88F7D9-3E65-4DCF-8A48-9A99EB8B36EE}" type="slidenum">
              <a:rPr lang="en-GB" smtClean="0"/>
              <a:t>‹#›</a:t>
            </a:fld>
            <a:endParaRPr lang="en-GB"/>
          </a:p>
        </p:txBody>
      </p:sp>
    </p:spTree>
    <p:extLst>
      <p:ext uri="{BB962C8B-B14F-4D97-AF65-F5344CB8AC3E}">
        <p14:creationId xmlns:p14="http://schemas.microsoft.com/office/powerpoint/2010/main" val="177400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cl.pku.edu.cn:8080/ccl_corpu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37A42-BBA2-4622-98A0-0F2BFCE5FD7C}"/>
              </a:ext>
            </a:extLst>
          </p:cNvPr>
          <p:cNvSpPr>
            <a:spLocks noGrp="1"/>
          </p:cNvSpPr>
          <p:nvPr>
            <p:ph type="ctrTitle"/>
          </p:nvPr>
        </p:nvSpPr>
        <p:spPr/>
        <p:txBody>
          <a:bodyPr>
            <a:normAutofit fontScale="90000"/>
          </a:bodyPr>
          <a:lstStyle/>
          <a:p>
            <a:r>
              <a:rPr lang="en-US" altLang="zh-CN" dirty="0"/>
              <a:t>Chinese dialectal cleft constructions: </a:t>
            </a:r>
            <a:br>
              <a:rPr lang="en-US" altLang="zh-CN" dirty="0"/>
            </a:br>
            <a:r>
              <a:rPr lang="en-US" altLang="zh-CN" dirty="0"/>
              <a:t>microparametric ‘lateral’ grammaticalization</a:t>
            </a:r>
            <a:endParaRPr lang="en-GB" dirty="0"/>
          </a:p>
        </p:txBody>
      </p:sp>
      <p:sp>
        <p:nvSpPr>
          <p:cNvPr id="3" name="Subtitle 2">
            <a:extLst>
              <a:ext uri="{FF2B5EF4-FFF2-40B4-BE49-F238E27FC236}">
                <a16:creationId xmlns:a16="http://schemas.microsoft.com/office/drawing/2014/main" id="{6472C85B-46B5-40BE-852C-AF983A20FB4D}"/>
              </a:ext>
            </a:extLst>
          </p:cNvPr>
          <p:cNvSpPr>
            <a:spLocks noGrp="1"/>
          </p:cNvSpPr>
          <p:nvPr>
            <p:ph type="subTitle" idx="1"/>
          </p:nvPr>
        </p:nvSpPr>
        <p:spPr/>
        <p:txBody>
          <a:bodyPr>
            <a:normAutofit fontScale="85000" lnSpcReduction="20000"/>
          </a:bodyPr>
          <a:lstStyle/>
          <a:p>
            <a:r>
              <a:rPr lang="en-GB" dirty="0"/>
              <a:t>Keith Tse (</a:t>
            </a:r>
            <a:r>
              <a:rPr lang="zh-CN" altLang="en-US" dirty="0"/>
              <a:t>謝嘉麒</a:t>
            </a:r>
            <a:r>
              <a:rPr lang="en-GB" altLang="zh-CN" dirty="0"/>
              <a:t>)</a:t>
            </a:r>
          </a:p>
          <a:p>
            <a:r>
              <a:rPr lang="en-GB" altLang="zh-CN" dirty="0"/>
              <a:t>Lancaster University/Ronin Institute/Institute for Globally Distributed Open Research and Education</a:t>
            </a:r>
          </a:p>
          <a:p>
            <a:r>
              <a:rPr lang="en-GB" altLang="zh-CN" dirty="0"/>
              <a:t>North American Conference in Chinese Linguistics (NACCL-34)</a:t>
            </a:r>
          </a:p>
          <a:p>
            <a:r>
              <a:rPr lang="en-GB" dirty="0"/>
              <a:t>25</a:t>
            </a:r>
            <a:r>
              <a:rPr lang="en-GB" baseline="30000" dirty="0"/>
              <a:t>th</a:t>
            </a:r>
            <a:r>
              <a:rPr lang="en-GB" dirty="0"/>
              <a:t> September 2022</a:t>
            </a:r>
          </a:p>
        </p:txBody>
      </p:sp>
      <p:sp>
        <p:nvSpPr>
          <p:cNvPr id="4" name="Subtitle 2">
            <a:extLst>
              <a:ext uri="{FF2B5EF4-FFF2-40B4-BE49-F238E27FC236}">
                <a16:creationId xmlns:a16="http://schemas.microsoft.com/office/drawing/2014/main" id="{18BFAFDC-F42C-47F3-87D0-63CFF0F07C38}"/>
              </a:ext>
            </a:extLst>
          </p:cNvPr>
          <p:cNvSpPr txBox="1">
            <a:spLocks/>
          </p:cNvSpPr>
          <p:nvPr/>
        </p:nvSpPr>
        <p:spPr>
          <a:xfrm>
            <a:off x="0" y="5202238"/>
            <a:ext cx="12192000" cy="1655762"/>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My sincerest thanks to many people who helped me with this piece of work, namely Professor </a:t>
            </a:r>
            <a:r>
              <a:rPr lang="zh-CN" altLang="en-US" dirty="0"/>
              <a:t>馮勝利 </a:t>
            </a:r>
            <a:r>
              <a:rPr lang="en-GB" altLang="zh-CN" dirty="0"/>
              <a:t>for teaching me </a:t>
            </a:r>
            <a:r>
              <a:rPr lang="en-US" altLang="zh-CN" dirty="0"/>
              <a:t>Classical Chinese (</a:t>
            </a:r>
            <a:r>
              <a:rPr lang="zh-CN" altLang="en-US" dirty="0"/>
              <a:t>文言</a:t>
            </a:r>
            <a:r>
              <a:rPr lang="en-GB" altLang="zh-CN" dirty="0"/>
              <a:t>) and diachronic Chinese syntax, and Professor Edith Aldridge (</a:t>
            </a:r>
            <a:r>
              <a:rPr lang="zh-CN" altLang="en-US" dirty="0"/>
              <a:t>李琦</a:t>
            </a:r>
            <a:r>
              <a:rPr lang="en-GB" altLang="zh-CN" dirty="0"/>
              <a:t>) for commenting on earlier drafts of this piece of work. My gratitude also to members of CPP lab, especially Professor Nancy Hedberg, for many illuminating and insightful discussions on cleft constructions in Chinese and beyond. This presentation is dedicated to all of you. </a:t>
            </a:r>
            <a:endParaRPr lang="en-GB" dirty="0"/>
          </a:p>
        </p:txBody>
      </p:sp>
    </p:spTree>
    <p:extLst>
      <p:ext uri="{BB962C8B-B14F-4D97-AF65-F5344CB8AC3E}">
        <p14:creationId xmlns:p14="http://schemas.microsoft.com/office/powerpoint/2010/main" val="3689631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276F-2092-43F0-9F14-F6E5DD990E5B}"/>
              </a:ext>
            </a:extLst>
          </p:cNvPr>
          <p:cNvSpPr>
            <a:spLocks noGrp="1"/>
          </p:cNvSpPr>
          <p:nvPr>
            <p:ph type="title"/>
          </p:nvPr>
        </p:nvSpPr>
        <p:spPr>
          <a:xfrm>
            <a:off x="838200" y="18255"/>
            <a:ext cx="10515600" cy="1325563"/>
          </a:xfrm>
        </p:spPr>
        <p:txBody>
          <a:bodyPr/>
          <a:lstStyle/>
          <a:p>
            <a:r>
              <a:rPr lang="en-GB" dirty="0"/>
              <a:t>Historical-comparative distribution</a:t>
            </a:r>
          </a:p>
        </p:txBody>
      </p:sp>
      <p:sp>
        <p:nvSpPr>
          <p:cNvPr id="3" name="Content Placeholder 2">
            <a:extLst>
              <a:ext uri="{FF2B5EF4-FFF2-40B4-BE49-F238E27FC236}">
                <a16:creationId xmlns:a16="http://schemas.microsoft.com/office/drawing/2014/main" id="{013D83BA-B993-40F2-8B37-8D54C5041664}"/>
              </a:ext>
            </a:extLst>
          </p:cNvPr>
          <p:cNvSpPr>
            <a:spLocks noGrp="1"/>
          </p:cNvSpPr>
          <p:nvPr>
            <p:ph idx="1"/>
          </p:nvPr>
        </p:nvSpPr>
        <p:spPr>
          <a:xfrm>
            <a:off x="0" y="951148"/>
            <a:ext cx="12192000" cy="4351338"/>
          </a:xfrm>
        </p:spPr>
        <p:txBody>
          <a:bodyPr>
            <a:normAutofit/>
          </a:bodyPr>
          <a:lstStyle/>
          <a:p>
            <a:pPr marL="0" indent="0">
              <a:buNone/>
            </a:pPr>
            <a:r>
              <a:rPr lang="en-GB" sz="2000" dirty="0"/>
              <a:t>Recent work on history of Chinese </a:t>
            </a:r>
            <a:r>
              <a:rPr lang="en-US" sz="2000" i="1" dirty="0" err="1"/>
              <a:t>shi</a:t>
            </a:r>
            <a:r>
              <a:rPr lang="en-US" sz="2000" dirty="0"/>
              <a:t>-</a:t>
            </a:r>
            <a:r>
              <a:rPr lang="en-US" sz="2000" i="1" dirty="0"/>
              <a:t>de</a:t>
            </a:r>
            <a:r>
              <a:rPr lang="en-US" sz="2000" dirty="0"/>
              <a:t> constructions: </a:t>
            </a:r>
            <a:r>
              <a:rPr lang="zh-CN" altLang="en-US" sz="2000" dirty="0"/>
              <a:t>龍</a:t>
            </a:r>
            <a:r>
              <a:rPr lang="en-GB" altLang="zh-CN" sz="2000" dirty="0"/>
              <a:t>/</a:t>
            </a:r>
            <a:r>
              <a:rPr lang="zh-CN" altLang="en-US" sz="2000" dirty="0"/>
              <a:t>肖</a:t>
            </a:r>
            <a:r>
              <a:rPr lang="en-GB" sz="2000" dirty="0"/>
              <a:t> (2009, 2011), Zhan (2012), Long (2013) etc</a:t>
            </a:r>
          </a:p>
        </p:txBody>
      </p:sp>
      <p:sp>
        <p:nvSpPr>
          <p:cNvPr id="4" name="Content Placeholder 2">
            <a:extLst>
              <a:ext uri="{FF2B5EF4-FFF2-40B4-BE49-F238E27FC236}">
                <a16:creationId xmlns:a16="http://schemas.microsoft.com/office/drawing/2014/main" id="{09B5A0BC-96F2-42B3-B49D-FB9EC3FF66BF}"/>
              </a:ext>
            </a:extLst>
          </p:cNvPr>
          <p:cNvSpPr txBox="1">
            <a:spLocks/>
          </p:cNvSpPr>
          <p:nvPr/>
        </p:nvSpPr>
        <p:spPr>
          <a:xfrm>
            <a:off x="4" y="1253331"/>
            <a:ext cx="121919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i="1" dirty="0" err="1"/>
              <a:t>shi</a:t>
            </a:r>
            <a:r>
              <a:rPr lang="en-GB" sz="2000" i="1" dirty="0"/>
              <a:t>-de</a:t>
            </a:r>
            <a:r>
              <a:rPr lang="en-GB" sz="2000" dirty="0"/>
              <a:t> constructions are copular i.e. </a:t>
            </a:r>
            <a:r>
              <a:rPr lang="en-GB" sz="2000" i="1" dirty="0" err="1"/>
              <a:t>shi</a:t>
            </a:r>
            <a:r>
              <a:rPr lang="en-GB" sz="2000" dirty="0"/>
              <a:t> is a matrix copular verb selecting a clausal complement (</a:t>
            </a:r>
            <a:r>
              <a:rPr lang="en-GB" sz="2000" dirty="0" err="1"/>
              <a:t>VOde</a:t>
            </a:r>
            <a:r>
              <a:rPr lang="en-GB" sz="2000" dirty="0"/>
              <a:t>/</a:t>
            </a:r>
            <a:r>
              <a:rPr lang="en-GB" sz="2000" dirty="0" err="1"/>
              <a:t>VdeO</a:t>
            </a:r>
            <a:r>
              <a:rPr lang="en-GB" sz="2000" dirty="0"/>
              <a:t>): </a:t>
            </a:r>
          </a:p>
        </p:txBody>
      </p:sp>
      <p:sp>
        <p:nvSpPr>
          <p:cNvPr id="6" name="Content Placeholder 2">
            <a:extLst>
              <a:ext uri="{FF2B5EF4-FFF2-40B4-BE49-F238E27FC236}">
                <a16:creationId xmlns:a16="http://schemas.microsoft.com/office/drawing/2014/main" id="{32EC44D8-CEFB-4B8E-BF46-FC9B4A229D08}"/>
              </a:ext>
            </a:extLst>
          </p:cNvPr>
          <p:cNvSpPr txBox="1">
            <a:spLocks/>
          </p:cNvSpPr>
          <p:nvPr/>
        </p:nvSpPr>
        <p:spPr>
          <a:xfrm>
            <a:off x="2" y="1646001"/>
            <a:ext cx="1219199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Historical corpora: </a:t>
            </a:r>
            <a:r>
              <a:rPr lang="en-GB" sz="2000" dirty="0">
                <a:hlinkClick r:id="rId2"/>
              </a:rPr>
              <a:t>http://ccl.pku.edu.cn:8080/ccl_corpus/</a:t>
            </a:r>
            <a:r>
              <a:rPr lang="en-GB" sz="2000" dirty="0"/>
              <a:t> (PKU), ctext.org (</a:t>
            </a:r>
            <a:r>
              <a:rPr lang="zh-TW" altLang="en-US" sz="2000" dirty="0"/>
              <a:t>中國哲學書電子化計劃</a:t>
            </a:r>
            <a:r>
              <a:rPr lang="en-GB" altLang="zh-TW" sz="2000" dirty="0"/>
              <a:t>) </a:t>
            </a:r>
          </a:p>
          <a:p>
            <a:pPr marL="0" indent="0">
              <a:buNone/>
            </a:pPr>
            <a:r>
              <a:rPr lang="en-GB" altLang="zh-TW" sz="2000" dirty="0"/>
              <a:t>(online word searches/</a:t>
            </a:r>
            <a:r>
              <a:rPr lang="en-GB" altLang="zh-TW" sz="2000" dirty="0" err="1"/>
              <a:t>concordancers</a:t>
            </a:r>
            <a:r>
              <a:rPr lang="en-GB" altLang="zh-TW" sz="2000" dirty="0"/>
              <a:t>)</a:t>
            </a:r>
            <a:endParaRPr lang="en-GB" sz="2400" dirty="0"/>
          </a:p>
        </p:txBody>
      </p:sp>
      <p:pic>
        <p:nvPicPr>
          <p:cNvPr id="9" name="Picture 8">
            <a:extLst>
              <a:ext uri="{FF2B5EF4-FFF2-40B4-BE49-F238E27FC236}">
                <a16:creationId xmlns:a16="http://schemas.microsoft.com/office/drawing/2014/main" id="{2DAA3AE3-D9E5-4811-B665-FDC3363C9212}"/>
              </a:ext>
            </a:extLst>
          </p:cNvPr>
          <p:cNvPicPr>
            <a:picLocks noChangeAspect="1"/>
          </p:cNvPicPr>
          <p:nvPr/>
        </p:nvPicPr>
        <p:blipFill>
          <a:blip r:embed="rId3"/>
          <a:stretch>
            <a:fillRect/>
          </a:stretch>
        </p:blipFill>
        <p:spPr>
          <a:xfrm>
            <a:off x="-2" y="2433273"/>
            <a:ext cx="12192000" cy="4424728"/>
          </a:xfrm>
          <a:prstGeom prst="rect">
            <a:avLst/>
          </a:prstGeom>
        </p:spPr>
      </p:pic>
      <p:sp>
        <p:nvSpPr>
          <p:cNvPr id="11" name="TextBox 10">
            <a:extLst>
              <a:ext uri="{FF2B5EF4-FFF2-40B4-BE49-F238E27FC236}">
                <a16:creationId xmlns:a16="http://schemas.microsoft.com/office/drawing/2014/main" id="{5207ED02-F7BB-48B0-BAAC-D71AFB80C872}"/>
              </a:ext>
            </a:extLst>
          </p:cNvPr>
          <p:cNvSpPr txBox="1"/>
          <p:nvPr/>
        </p:nvSpPr>
        <p:spPr>
          <a:xfrm>
            <a:off x="4172514" y="2033163"/>
            <a:ext cx="6128326" cy="400110"/>
          </a:xfrm>
          <a:prstGeom prst="rect">
            <a:avLst/>
          </a:prstGeom>
          <a:noFill/>
        </p:spPr>
        <p:txBody>
          <a:bodyPr wrap="square">
            <a:spAutoFit/>
          </a:bodyPr>
          <a:lstStyle/>
          <a:p>
            <a:r>
              <a:rPr lang="en-GB" sz="2000" dirty="0"/>
              <a:t>Key Word In Context (KWIC) (concordances): </a:t>
            </a:r>
            <a:r>
              <a:rPr lang="zh-CN" altLang="en-US" sz="2000" dirty="0"/>
              <a:t>是</a:t>
            </a:r>
            <a:endParaRPr lang="en-GB" sz="2000" dirty="0"/>
          </a:p>
        </p:txBody>
      </p:sp>
    </p:spTree>
    <p:extLst>
      <p:ext uri="{BB962C8B-B14F-4D97-AF65-F5344CB8AC3E}">
        <p14:creationId xmlns:p14="http://schemas.microsoft.com/office/powerpoint/2010/main" val="260144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altLang="zh-HK" dirty="0"/>
              <a:t>Chinese cleft constructions: </a:t>
            </a:r>
            <a:r>
              <a:rPr lang="en-US" altLang="zh-HK" dirty="0" err="1"/>
              <a:t>VOde</a:t>
            </a:r>
            <a:r>
              <a:rPr lang="en-US" altLang="zh-HK" dirty="0"/>
              <a:t> </a:t>
            </a:r>
            <a:endParaRPr lang="zh-HK" altLang="en-US" dirty="0"/>
          </a:p>
        </p:txBody>
      </p:sp>
      <p:sp>
        <p:nvSpPr>
          <p:cNvPr id="6" name="Rectangle 5"/>
          <p:cNvSpPr/>
          <p:nvPr/>
        </p:nvSpPr>
        <p:spPr>
          <a:xfrm>
            <a:off x="838200" y="898354"/>
            <a:ext cx="11353800" cy="1284519"/>
          </a:xfrm>
          <a:prstGeom prst="rect">
            <a:avLst/>
          </a:prstGeom>
        </p:spPr>
        <p:txBody>
          <a:bodyPr wrap="square">
            <a:spAutoFit/>
          </a:bodyPr>
          <a:lstStyle/>
          <a:p>
            <a:pPr>
              <a:lnSpc>
                <a:spcPct val="115000"/>
              </a:lnSpc>
              <a:spcAft>
                <a:spcPts val="1000"/>
              </a:spcAft>
            </a:pPr>
            <a:r>
              <a:rPr lang="zh-CN" altLang="en-US" dirty="0">
                <a:latin typeface="Calibri" panose="020F0502020204030204" pitchFamily="34" charset="0"/>
                <a:ea typeface="PMingLiU" panose="02020500000000000000" pitchFamily="18" charset="-120"/>
                <a:cs typeface="Times New Roman" panose="02020603050405020304" pitchFamily="18" charset="0"/>
              </a:rPr>
              <a:t>非</a:t>
            </a:r>
            <a:r>
              <a:rPr lang="en-US" altLang="zh-CN" dirty="0">
                <a:latin typeface="Calibri" panose="020F0502020204030204" pitchFamily="34" charset="0"/>
                <a:ea typeface="PMingLiU" panose="02020500000000000000" pitchFamily="18" charset="-120"/>
                <a:cs typeface="Times New Roman" panose="02020603050405020304" pitchFamily="18" charset="0"/>
              </a:rPr>
              <a:t>	</a:t>
            </a:r>
            <a:r>
              <a:rPr lang="zh-CN" altLang="en-US" dirty="0">
                <a:latin typeface="Calibri" panose="020F0502020204030204" pitchFamily="34" charset="0"/>
                <a:ea typeface="PMingLiU" panose="02020500000000000000" pitchFamily="18" charset="-120"/>
                <a:cs typeface="Times New Roman" panose="02020603050405020304" pitchFamily="18" charset="0"/>
              </a:rPr>
              <a:t>是</a:t>
            </a:r>
            <a:r>
              <a:rPr lang="en-US" altLang="zh-CN" dirty="0">
                <a:latin typeface="Calibri" panose="020F0502020204030204" pitchFamily="34" charset="0"/>
                <a:ea typeface="PMingLiU" panose="02020500000000000000" pitchFamily="18" charset="-120"/>
                <a:cs typeface="Times New Roman" panose="02020603050405020304" pitchFamily="18" charset="0"/>
              </a:rPr>
              <a:t>	</a:t>
            </a:r>
            <a:r>
              <a:rPr lang="zh-CN" altLang="en-US" dirty="0">
                <a:latin typeface="Calibri" panose="020F0502020204030204" pitchFamily="34" charset="0"/>
                <a:ea typeface="PMingLiU" panose="02020500000000000000" pitchFamily="18" charset="-120"/>
                <a:cs typeface="Times New Roman" panose="02020603050405020304" pitchFamily="18" charset="0"/>
              </a:rPr>
              <a:t>菩薩</a:t>
            </a:r>
            <a:r>
              <a:rPr lang="en-US" altLang="zh-CN" dirty="0">
                <a:latin typeface="Calibri" panose="020F0502020204030204" pitchFamily="34" charset="0"/>
                <a:ea typeface="PMingLiU" panose="02020500000000000000" pitchFamily="18" charset="-120"/>
                <a:cs typeface="Times New Roman" panose="02020603050405020304" pitchFamily="18" charset="0"/>
              </a:rPr>
              <a:t>		</a:t>
            </a:r>
            <a:r>
              <a:rPr lang="zh-CN" altLang="en-US" dirty="0">
                <a:latin typeface="Calibri" panose="020F0502020204030204" pitchFamily="34" charset="0"/>
                <a:ea typeface="PMingLiU" panose="02020500000000000000" pitchFamily="18" charset="-120"/>
                <a:cs typeface="Times New Roman" panose="02020603050405020304" pitchFamily="18" charset="0"/>
              </a:rPr>
              <a:t>行藏</a:t>
            </a:r>
            <a:r>
              <a:rPr lang="en-GB" altLang="zh-CN" dirty="0">
                <a:latin typeface="Calibri" panose="020F0502020204030204" pitchFamily="34" charset="0"/>
                <a:ea typeface="PMingLiU" panose="02020500000000000000" pitchFamily="18" charset="-120"/>
                <a:cs typeface="Times New Roman" panose="02020603050405020304" pitchFamily="18" charset="0"/>
              </a:rPr>
              <a:t>		</a:t>
            </a:r>
            <a:r>
              <a:rPr lang="zh-CN" altLang="en-US" dirty="0">
                <a:latin typeface="Calibri" panose="020F0502020204030204" pitchFamily="34" charset="0"/>
                <a:ea typeface="PMingLiU" panose="02020500000000000000" pitchFamily="18" charset="-120"/>
                <a:cs typeface="Times New Roman" panose="02020603050405020304" pitchFamily="18" charset="0"/>
              </a:rPr>
              <a:t>此</a:t>
            </a:r>
            <a:r>
              <a:rPr lang="en-US" altLang="zh-CN" dirty="0">
                <a:latin typeface="Calibri" panose="020F0502020204030204" pitchFamily="34" charset="0"/>
                <a:ea typeface="PMingLiU" panose="02020500000000000000" pitchFamily="18" charset="-120"/>
                <a:cs typeface="Times New Roman" panose="02020603050405020304" pitchFamily="18" charset="0"/>
              </a:rPr>
              <a:t>	</a:t>
            </a:r>
            <a:r>
              <a:rPr lang="zh-CN" altLang="en-US" dirty="0">
                <a:latin typeface="Calibri" panose="020F0502020204030204" pitchFamily="34" charset="0"/>
                <a:ea typeface="PMingLiU" panose="02020500000000000000" pitchFamily="18" charset="-120"/>
                <a:cs typeface="Times New Roman" panose="02020603050405020304" pitchFamily="18" charset="0"/>
              </a:rPr>
              <a:t>是</a:t>
            </a:r>
            <a:r>
              <a:rPr lang="en-US" altLang="zh-CN" dirty="0">
                <a:latin typeface="Calibri" panose="020F0502020204030204" pitchFamily="34" charset="0"/>
                <a:ea typeface="PMingLiU" panose="02020500000000000000" pitchFamily="18" charset="-120"/>
                <a:cs typeface="Times New Roman" panose="02020603050405020304" pitchFamily="18" charset="0"/>
              </a:rPr>
              <a:t>	</a:t>
            </a:r>
            <a:r>
              <a:rPr lang="zh-CN" altLang="en-US" dirty="0">
                <a:latin typeface="Calibri" panose="020F0502020204030204" pitchFamily="34" charset="0"/>
                <a:ea typeface="PMingLiU" panose="02020500000000000000" pitchFamily="18" charset="-120"/>
                <a:cs typeface="Times New Roman" panose="02020603050405020304" pitchFamily="18" charset="0"/>
              </a:rPr>
              <a:t>俗人</a:t>
            </a:r>
            <a:r>
              <a:rPr lang="en-US" altLang="zh-CN" dirty="0">
                <a:latin typeface="Calibri" panose="020F0502020204030204" pitchFamily="34" charset="0"/>
                <a:ea typeface="PMingLiU" panose="02020500000000000000" pitchFamily="18" charset="-120"/>
                <a:cs typeface="Times New Roman" panose="02020603050405020304" pitchFamily="18" charset="0"/>
              </a:rPr>
              <a:t>	</a:t>
            </a:r>
            <a:r>
              <a:rPr lang="zh-CN" altLang="en-US" dirty="0">
                <a:latin typeface="Calibri" panose="020F0502020204030204" pitchFamily="34" charset="0"/>
                <a:ea typeface="PMingLiU" panose="02020500000000000000" pitchFamily="18" charset="-120"/>
                <a:cs typeface="Times New Roman" panose="02020603050405020304" pitchFamily="18" charset="0"/>
              </a:rPr>
              <a:t>做</a:t>
            </a:r>
            <a:r>
              <a:rPr lang="en-US" altLang="zh-CN" dirty="0">
                <a:latin typeface="Calibri" panose="020F0502020204030204" pitchFamily="34" charset="0"/>
                <a:ea typeface="PMingLiU" panose="02020500000000000000" pitchFamily="18" charset="-120"/>
                <a:cs typeface="Times New Roman" panose="02020603050405020304" pitchFamily="18" charset="0"/>
              </a:rPr>
              <a:t>	</a:t>
            </a:r>
            <a:r>
              <a:rPr lang="zh-CN" altLang="en-US" dirty="0">
                <a:latin typeface="Calibri" panose="020F0502020204030204" pitchFamily="34" charset="0"/>
                <a:ea typeface="PMingLiU" panose="02020500000000000000" pitchFamily="18" charset="-120"/>
                <a:cs typeface="Times New Roman" panose="02020603050405020304" pitchFamily="18" charset="0"/>
              </a:rPr>
              <a:t>底</a:t>
            </a:r>
            <a:endParaRPr lang="en-GB" altLang="zh-HK" dirty="0">
              <a:latin typeface="Calibri" panose="020F0502020204030204" pitchFamily="34" charset="0"/>
              <a:ea typeface="PMingLiU" panose="02020500000000000000" pitchFamily="18" charset="-120"/>
              <a:cs typeface="Times New Roman" panose="02020603050405020304" pitchFamily="18" charset="0"/>
            </a:endParaRPr>
          </a:p>
          <a:p>
            <a:pPr>
              <a:lnSpc>
                <a:spcPct val="115000"/>
              </a:lnSpc>
              <a:spcAft>
                <a:spcPts val="1000"/>
              </a:spcAft>
            </a:pPr>
            <a:r>
              <a:rPr lang="en-GB" altLang="zh-HK" dirty="0">
                <a:latin typeface="Calibri" panose="020F0502020204030204" pitchFamily="34" charset="0"/>
                <a:ea typeface="PMingLiU" panose="02020500000000000000" pitchFamily="18" charset="-120"/>
                <a:cs typeface="Times New Roman" panose="02020603050405020304" pitchFamily="18" charset="0"/>
              </a:rPr>
              <a:t>NEG	SHI	</a:t>
            </a:r>
            <a:r>
              <a:rPr lang="en-GB" altLang="zh-HK" dirty="0" err="1">
                <a:latin typeface="Calibri" panose="020F0502020204030204" pitchFamily="34" charset="0"/>
                <a:ea typeface="PMingLiU" panose="02020500000000000000" pitchFamily="18" charset="-120"/>
                <a:cs typeface="Times New Roman" panose="02020603050405020304" pitchFamily="18" charset="0"/>
              </a:rPr>
              <a:t>divine.beings</a:t>
            </a:r>
            <a:r>
              <a:rPr lang="en-GB" altLang="zh-HK" dirty="0">
                <a:latin typeface="Calibri" panose="020F0502020204030204" pitchFamily="34" charset="0"/>
                <a:ea typeface="PMingLiU" panose="02020500000000000000" pitchFamily="18" charset="-120"/>
                <a:cs typeface="Times New Roman" panose="02020603050405020304" pitchFamily="18" charset="0"/>
              </a:rPr>
              <a:t>	behaviour	This	COP	laymen	do	DI	</a:t>
            </a:r>
          </a:p>
          <a:p>
            <a:pPr>
              <a:lnSpc>
                <a:spcPct val="115000"/>
              </a:lnSpc>
              <a:spcAft>
                <a:spcPts val="1000"/>
              </a:spcAft>
            </a:pPr>
            <a:r>
              <a:rPr lang="en-GB" altLang="zh-HK" dirty="0">
                <a:latin typeface="Calibri" panose="020F0502020204030204" pitchFamily="34" charset="0"/>
                <a:ea typeface="PMingLiU" panose="02020500000000000000" pitchFamily="18" charset="-120"/>
                <a:cs typeface="Times New Roman" panose="02020603050405020304" pitchFamily="18" charset="0"/>
              </a:rPr>
              <a:t>‘This is not divine intervention but the doings of laymen’ (</a:t>
            </a:r>
            <a:r>
              <a:rPr lang="zh-CN" altLang="en-US" dirty="0">
                <a:latin typeface="Calibri" panose="020F0502020204030204" pitchFamily="34" charset="0"/>
                <a:ea typeface="PMingLiU" panose="02020500000000000000" pitchFamily="18" charset="-120"/>
                <a:cs typeface="Times New Roman" panose="02020603050405020304" pitchFamily="18" charset="0"/>
              </a:rPr>
              <a:t>敦煌變文記</a:t>
            </a:r>
            <a:r>
              <a:rPr lang="en-GB" altLang="zh-CN" dirty="0">
                <a:latin typeface="Calibri" panose="020F0502020204030204" pitchFamily="34" charset="0"/>
                <a:ea typeface="PMingLiU" panose="02020500000000000000" pitchFamily="18" charset="-120"/>
                <a:cs typeface="Times New Roman" panose="02020603050405020304" pitchFamily="18" charset="0"/>
              </a:rPr>
              <a:t>)</a:t>
            </a:r>
            <a:r>
              <a:rPr lang="zh-CN" altLang="en-US" dirty="0">
                <a:latin typeface="Calibri" panose="020F0502020204030204" pitchFamily="34" charset="0"/>
                <a:ea typeface="PMingLiU" panose="02020500000000000000" pitchFamily="18" charset="-120"/>
                <a:cs typeface="Times New Roman" panose="02020603050405020304" pitchFamily="18" charset="0"/>
              </a:rPr>
              <a:t> </a:t>
            </a:r>
            <a:r>
              <a:rPr lang="en-GB" altLang="zh-CN" dirty="0">
                <a:latin typeface="Calibri" panose="020F0502020204030204" pitchFamily="34" charset="0"/>
                <a:ea typeface="PMingLiU" panose="02020500000000000000" pitchFamily="18" charset="-120"/>
                <a:cs typeface="Times New Roman" panose="02020603050405020304" pitchFamily="18" charset="0"/>
              </a:rPr>
              <a:t>(</a:t>
            </a:r>
            <a:r>
              <a:rPr lang="zh-CN" altLang="en-US" dirty="0">
                <a:latin typeface="Calibri" panose="020F0502020204030204" pitchFamily="34" charset="0"/>
                <a:ea typeface="PMingLiU" panose="02020500000000000000" pitchFamily="18" charset="-120"/>
                <a:cs typeface="Times New Roman" panose="02020603050405020304" pitchFamily="18" charset="0"/>
              </a:rPr>
              <a:t>唐</a:t>
            </a:r>
            <a:r>
              <a:rPr lang="en-GB" altLang="zh-CN" dirty="0">
                <a:latin typeface="Calibri" panose="020F0502020204030204" pitchFamily="34" charset="0"/>
                <a:ea typeface="PMingLiU" panose="02020500000000000000" pitchFamily="18" charset="-120"/>
                <a:cs typeface="Times New Roman" panose="02020603050405020304" pitchFamily="18" charset="0"/>
              </a:rPr>
              <a:t>)</a:t>
            </a:r>
            <a:endParaRPr lang="en-US" altLang="zh-HK" dirty="0">
              <a:latin typeface="Calibri" panose="020F0502020204030204" pitchFamily="34" charset="0"/>
              <a:ea typeface="PMingLiU" panose="02020500000000000000" pitchFamily="18" charset="-120"/>
              <a:cs typeface="Times New Roman" panose="02020603050405020304" pitchFamily="18" charset="0"/>
            </a:endParaRPr>
          </a:p>
        </p:txBody>
      </p:sp>
      <p:sp>
        <p:nvSpPr>
          <p:cNvPr id="8" name="Content Placeholder 2"/>
          <p:cNvSpPr>
            <a:spLocks noGrp="1"/>
          </p:cNvSpPr>
          <p:nvPr>
            <p:ph idx="1"/>
          </p:nvPr>
        </p:nvSpPr>
        <p:spPr>
          <a:xfrm>
            <a:off x="3709737" y="8159141"/>
            <a:ext cx="10515600" cy="4351338"/>
          </a:xfrm>
        </p:spPr>
        <p:txBody>
          <a:bodyPr>
            <a:noAutofit/>
          </a:bodyPr>
          <a:lstStyle/>
          <a:p>
            <a:pPr marL="0" indent="0">
              <a:buNone/>
            </a:pPr>
            <a:r>
              <a:rPr lang="zh-CN" altLang="en-US" sz="1600" dirty="0"/>
              <a:t>那</a:t>
            </a:r>
            <a:r>
              <a:rPr lang="en-US" altLang="zh-CN" sz="1600" dirty="0"/>
              <a:t>	</a:t>
            </a:r>
            <a:r>
              <a:rPr lang="zh-CN" altLang="en-US" sz="1600" dirty="0"/>
              <a:t>兩</a:t>
            </a:r>
            <a:r>
              <a:rPr lang="en-US" altLang="zh-CN" sz="1600" dirty="0"/>
              <a:t>	</a:t>
            </a:r>
            <a:r>
              <a:rPr lang="zh-CN" altLang="en-US" sz="1600" dirty="0"/>
              <a:t>個</a:t>
            </a:r>
            <a:r>
              <a:rPr lang="en-US" altLang="zh-CN" sz="1600" dirty="0"/>
              <a:t>	</a:t>
            </a:r>
            <a:r>
              <a:rPr lang="zh-CN" altLang="en-US" sz="1600" dirty="0"/>
              <a:t>人</a:t>
            </a:r>
            <a:r>
              <a:rPr lang="en-GB" altLang="zh-HK" sz="1600" dirty="0"/>
              <a:t> </a:t>
            </a:r>
            <a:endParaRPr lang="zh-TW" altLang="zh-HK" sz="1600" dirty="0"/>
          </a:p>
          <a:p>
            <a:pPr marL="0" indent="0">
              <a:buNone/>
            </a:pPr>
            <a:r>
              <a:rPr lang="en-GB" altLang="zh-HK" sz="1600" dirty="0"/>
              <a:t>those	two 	CL	people</a:t>
            </a:r>
            <a:endParaRPr lang="zh-TW" altLang="zh-HK" sz="1600" dirty="0"/>
          </a:p>
          <a:p>
            <a:pPr marL="0" indent="0">
              <a:buNone/>
            </a:pPr>
            <a:r>
              <a:rPr lang="zh-CN" altLang="en-US" sz="1600" dirty="0"/>
              <a:t>是</a:t>
            </a:r>
            <a:r>
              <a:rPr lang="en-US" altLang="zh-CN" sz="1600" dirty="0"/>
              <a:t>	</a:t>
            </a:r>
            <a:r>
              <a:rPr lang="zh-CN" altLang="en-US" sz="1600" dirty="0"/>
              <a:t>如此如此</a:t>
            </a:r>
            <a:r>
              <a:rPr lang="en-US" altLang="zh-CN" sz="1600" dirty="0"/>
              <a:t>	</a:t>
            </a:r>
            <a:r>
              <a:rPr lang="zh-CN" altLang="en-US" sz="1600" dirty="0"/>
              <a:t>這般這般</a:t>
            </a:r>
            <a:r>
              <a:rPr lang="en-US" altLang="zh-CN" sz="1600" dirty="0"/>
              <a:t>	</a:t>
            </a:r>
            <a:r>
              <a:rPr lang="zh-CN" altLang="en-US" sz="1600" dirty="0"/>
              <a:t>使</a:t>
            </a:r>
            <a:r>
              <a:rPr lang="en-US" altLang="zh-CN" sz="1600" dirty="0"/>
              <a:t>	</a:t>
            </a:r>
            <a:r>
              <a:rPr lang="zh-CN" altLang="en-US" sz="1600" dirty="0"/>
              <a:t>的</a:t>
            </a:r>
            <a:r>
              <a:rPr lang="en-US" altLang="zh-CN" sz="1600" dirty="0"/>
              <a:t>	</a:t>
            </a:r>
            <a:r>
              <a:rPr lang="zh-CN" altLang="en-US" sz="1600" dirty="0"/>
              <a:t>手段</a:t>
            </a:r>
            <a:endParaRPr lang="en-GB" altLang="zh-HK" sz="1600" dirty="0"/>
          </a:p>
          <a:p>
            <a:pPr marL="0" indent="0">
              <a:buNone/>
            </a:pPr>
            <a:r>
              <a:rPr lang="en-GB" altLang="zh-HK" sz="1600" dirty="0"/>
              <a:t>SHI	thus	so	use	DE	manipulation</a:t>
            </a:r>
            <a:r>
              <a:rPr lang="en-US" altLang="zh-HK" sz="1600" dirty="0"/>
              <a:t>	</a:t>
            </a:r>
            <a:r>
              <a:rPr lang="en-GB" altLang="zh-HK" sz="1600" dirty="0"/>
              <a:t>(</a:t>
            </a:r>
            <a:r>
              <a:rPr lang="zh-CN" altLang="en-US" sz="1600" dirty="0"/>
              <a:t>元雜劇</a:t>
            </a:r>
            <a:r>
              <a:rPr lang="en-GB" altLang="zh-HK" sz="1600" dirty="0"/>
              <a:t>)</a:t>
            </a:r>
            <a:endParaRPr lang="en-US" altLang="zh-HK" sz="1600" dirty="0"/>
          </a:p>
          <a:p>
            <a:pPr marL="0" indent="0">
              <a:buNone/>
            </a:pPr>
            <a:r>
              <a:rPr lang="zh-CN" altLang="en-US" sz="1600" dirty="0"/>
              <a:t>娘</a:t>
            </a:r>
            <a:r>
              <a:rPr lang="en-US" altLang="zh-CN" sz="1600" dirty="0"/>
              <a:t>	</a:t>
            </a:r>
            <a:r>
              <a:rPr lang="zh-CN" altLang="en-US" sz="1600" dirty="0"/>
              <a:t>原</a:t>
            </a:r>
            <a:r>
              <a:rPr lang="en-US" altLang="zh-CN" sz="1600" dirty="0"/>
              <a:t>	</a:t>
            </a:r>
            <a:r>
              <a:rPr lang="zh-CN" altLang="en-US" sz="1600" dirty="0"/>
              <a:t>是</a:t>
            </a:r>
            <a:r>
              <a:rPr lang="en-US" altLang="zh-CN" sz="1600" dirty="0"/>
              <a:t>	</a:t>
            </a:r>
            <a:r>
              <a:rPr lang="zh-CN" altLang="en-US" sz="1600" dirty="0"/>
              <a:t>氣惱</a:t>
            </a:r>
            <a:r>
              <a:rPr lang="en-US" altLang="zh-CN" sz="1600" dirty="0"/>
              <a:t>-</a:t>
            </a:r>
            <a:r>
              <a:rPr lang="zh-CN" altLang="en-US" sz="1600" dirty="0"/>
              <a:t>上</a:t>
            </a:r>
            <a:r>
              <a:rPr lang="en-US" altLang="zh-CN" sz="1600" dirty="0"/>
              <a:t>		</a:t>
            </a:r>
            <a:r>
              <a:rPr lang="zh-CN" altLang="en-US" sz="1600" dirty="0"/>
              <a:t>起</a:t>
            </a:r>
            <a:r>
              <a:rPr lang="en-US" altLang="zh-CN" sz="1600" dirty="0"/>
              <a:t>	</a:t>
            </a:r>
            <a:r>
              <a:rPr lang="zh-CN" altLang="en-US" sz="1600" dirty="0"/>
              <a:t>的</a:t>
            </a:r>
            <a:r>
              <a:rPr lang="en-US" altLang="zh-CN" sz="1600" dirty="0"/>
              <a:t>	</a:t>
            </a:r>
            <a:r>
              <a:rPr lang="zh-CN" altLang="en-US" sz="1600" dirty="0"/>
              <a:t>病</a:t>
            </a:r>
            <a:endParaRPr lang="en-GB" altLang="zh-HK" sz="1600" dirty="0"/>
          </a:p>
          <a:p>
            <a:pPr marL="0" indent="0">
              <a:buNone/>
            </a:pPr>
            <a:r>
              <a:rPr lang="en-GB" altLang="zh-HK" sz="1600" dirty="0"/>
              <a:t>Mother	originally	SHI	angry-LOC		become	DE	illness</a:t>
            </a:r>
            <a:endParaRPr lang="en-US" altLang="zh-HK" sz="1600" dirty="0"/>
          </a:p>
          <a:p>
            <a:pPr marL="0" indent="0">
              <a:buNone/>
            </a:pPr>
            <a:r>
              <a:rPr lang="en-GB" altLang="zh-HK" sz="1600" dirty="0"/>
              <a:t>‘It was originally through anger that my mother got the illness.’ (</a:t>
            </a:r>
            <a:r>
              <a:rPr lang="zh-CN" altLang="en-US" sz="1600" dirty="0"/>
              <a:t>元雜劇</a:t>
            </a:r>
            <a:r>
              <a:rPr lang="en-US" altLang="zh-CN" sz="1600" dirty="0"/>
              <a:t>)</a:t>
            </a:r>
            <a:endParaRPr lang="zh-HK" altLang="en-US" sz="1050" dirty="0"/>
          </a:p>
        </p:txBody>
      </p:sp>
      <p:sp>
        <p:nvSpPr>
          <p:cNvPr id="11" name="Content Placeholder 2"/>
          <p:cNvSpPr txBox="1">
            <a:spLocks/>
          </p:cNvSpPr>
          <p:nvPr/>
        </p:nvSpPr>
        <p:spPr>
          <a:xfrm>
            <a:off x="838200" y="5592818"/>
            <a:ext cx="1076024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Contexts in which </a:t>
            </a:r>
            <a:r>
              <a:rPr lang="en-US" sz="2000" i="1" dirty="0"/>
              <a:t>de </a:t>
            </a:r>
            <a:r>
              <a:rPr lang="en-US" sz="2000" dirty="0"/>
              <a:t>loses its nominal characteristics (semantic alternatives/omission of lexical noun):  </a:t>
            </a:r>
            <a:r>
              <a:rPr lang="en-US" sz="2000" i="1" dirty="0"/>
              <a:t>de</a:t>
            </a:r>
            <a:r>
              <a:rPr lang="en-US" sz="2000" dirty="0"/>
              <a:t> is reanalyzed as clausal (nominal &gt; clausal) (‘lateral’ grammaticalization)</a:t>
            </a:r>
            <a:endParaRPr lang="en-GB" sz="2000" i="1" dirty="0"/>
          </a:p>
        </p:txBody>
      </p:sp>
      <p:sp>
        <p:nvSpPr>
          <p:cNvPr id="13" name="Content Placeholder 2">
            <a:extLst>
              <a:ext uri="{FF2B5EF4-FFF2-40B4-BE49-F238E27FC236}">
                <a16:creationId xmlns:a16="http://schemas.microsoft.com/office/drawing/2014/main" id="{64BD8B2D-528B-49B2-A4D1-F95A6681EA40}"/>
              </a:ext>
            </a:extLst>
          </p:cNvPr>
          <p:cNvSpPr txBox="1">
            <a:spLocks/>
          </p:cNvSpPr>
          <p:nvPr/>
        </p:nvSpPr>
        <p:spPr>
          <a:xfrm>
            <a:off x="838197" y="2942717"/>
            <a:ext cx="11353802" cy="20782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600" dirty="0"/>
              <a:t>師</a:t>
            </a:r>
            <a:r>
              <a:rPr lang="en-GB" altLang="zh-CN" sz="1600" dirty="0"/>
              <a:t>	</a:t>
            </a:r>
            <a:r>
              <a:rPr lang="zh-CN" altLang="en-US" sz="1600" dirty="0"/>
              <a:t>云：</a:t>
            </a:r>
            <a:r>
              <a:rPr lang="en-GB" altLang="zh-CN" sz="1600" dirty="0"/>
              <a:t>	</a:t>
            </a:r>
            <a:r>
              <a:rPr lang="zh-CN" altLang="en-US" sz="1600" dirty="0"/>
              <a:t>人人</a:t>
            </a:r>
            <a:r>
              <a:rPr lang="en-GB" altLang="zh-CN" sz="1600" dirty="0"/>
              <a:t>	</a:t>
            </a:r>
            <a:r>
              <a:rPr lang="zh-CN" altLang="en-US" sz="1600" dirty="0"/>
              <a:t>盡</a:t>
            </a:r>
            <a:r>
              <a:rPr lang="en-GB" altLang="zh-CN" sz="1600" dirty="0"/>
              <a:t>	</a:t>
            </a:r>
            <a:r>
              <a:rPr lang="zh-CN" altLang="en-US" sz="1600" dirty="0"/>
              <a:t>有</a:t>
            </a:r>
            <a:r>
              <a:rPr lang="en-GB" altLang="zh-CN" sz="1600" dirty="0"/>
              <a:t>	</a:t>
            </a:r>
            <a:r>
              <a:rPr lang="zh-CN" altLang="en-US" sz="1600" dirty="0"/>
              <a:t>底</a:t>
            </a:r>
            <a:r>
              <a:rPr lang="en-GB" altLang="zh-CN" sz="1600" dirty="0"/>
              <a:t>	</a:t>
            </a:r>
            <a:r>
              <a:rPr lang="zh-CN" altLang="en-US" sz="1600" dirty="0"/>
              <a:t>衣</a:t>
            </a:r>
            <a:r>
              <a:rPr lang="en-GB" altLang="zh-CN" sz="1600" dirty="0"/>
              <a:t>	</a:t>
            </a:r>
            <a:r>
              <a:rPr lang="zh-CN" altLang="en-US" sz="1600" dirty="0"/>
              <a:t>既</a:t>
            </a:r>
            <a:r>
              <a:rPr lang="en-GB" altLang="zh-CN" sz="1600" dirty="0"/>
              <a:t>	</a:t>
            </a:r>
            <a:r>
              <a:rPr lang="zh-CN" altLang="en-US" sz="1600" dirty="0"/>
              <a:t>是</a:t>
            </a:r>
            <a:endParaRPr lang="en-GB" altLang="zh-CN" sz="1600" dirty="0"/>
          </a:p>
          <a:p>
            <a:pPr marL="0" indent="0">
              <a:buFont typeface="Arial" panose="020B0604020202020204" pitchFamily="34" charset="0"/>
              <a:buNone/>
            </a:pPr>
            <a:r>
              <a:rPr lang="en-GB" altLang="zh-CN" sz="1600" dirty="0"/>
              <a:t>Teacher	say	everyone	all	have	DI	clothes	then	BE</a:t>
            </a:r>
          </a:p>
          <a:p>
            <a:pPr marL="0" indent="0">
              <a:buFont typeface="Arial" panose="020B0604020202020204" pitchFamily="34" charset="0"/>
              <a:buNone/>
            </a:pPr>
            <a:r>
              <a:rPr lang="zh-CN" altLang="en-US" sz="1600" dirty="0"/>
              <a:t>僧</a:t>
            </a:r>
            <a:r>
              <a:rPr lang="en-GB" altLang="zh-CN" sz="1600" dirty="0"/>
              <a:t>	</a:t>
            </a:r>
            <a:r>
              <a:rPr lang="zh-CN" altLang="en-US" sz="1600" dirty="0"/>
              <a:t>云：</a:t>
            </a:r>
            <a:r>
              <a:rPr lang="en-GB" altLang="zh-CN" sz="1600" dirty="0"/>
              <a:t>	</a:t>
            </a:r>
            <a:r>
              <a:rPr lang="zh-CN" altLang="en-US" sz="1600" dirty="0"/>
              <a:t>既</a:t>
            </a:r>
            <a:r>
              <a:rPr lang="en-GB" altLang="zh-CN" sz="1600" dirty="0"/>
              <a:t>	</a:t>
            </a:r>
            <a:r>
              <a:rPr lang="zh-CN" altLang="en-US" sz="1600" dirty="0"/>
              <a:t>是</a:t>
            </a:r>
            <a:r>
              <a:rPr lang="en-GB" altLang="zh-CN" sz="1600" dirty="0"/>
              <a:t>	</a:t>
            </a:r>
            <a:r>
              <a:rPr lang="zh-CN" altLang="en-US" sz="1600" dirty="0"/>
              <a:t>人人</a:t>
            </a:r>
            <a:r>
              <a:rPr lang="en-GB" altLang="zh-CN" sz="1600" dirty="0"/>
              <a:t>	</a:t>
            </a:r>
            <a:r>
              <a:rPr lang="zh-CN" altLang="en-US" sz="1600" dirty="0"/>
              <a:t>盡</a:t>
            </a:r>
            <a:r>
              <a:rPr lang="en-GB" altLang="zh-CN" sz="1600" dirty="0"/>
              <a:t>	</a:t>
            </a:r>
            <a:r>
              <a:rPr lang="zh-CN" altLang="en-US" sz="1600" dirty="0"/>
              <a:t>有</a:t>
            </a:r>
            <a:r>
              <a:rPr lang="en-GB" altLang="zh-CN" sz="1600" dirty="0"/>
              <a:t>	</a:t>
            </a:r>
            <a:r>
              <a:rPr lang="zh-CN" altLang="en-US" sz="1600" dirty="0"/>
              <a:t>底，</a:t>
            </a:r>
            <a:r>
              <a:rPr lang="en-GB" altLang="zh-CN" sz="1600" dirty="0"/>
              <a:t>	</a:t>
            </a:r>
            <a:r>
              <a:rPr lang="zh-CN" altLang="en-US" sz="1600" dirty="0"/>
              <a:t>用</a:t>
            </a:r>
            <a:r>
              <a:rPr lang="en-GB" altLang="zh-CN" sz="1600" dirty="0"/>
              <a:t>	</a:t>
            </a:r>
            <a:r>
              <a:rPr lang="zh-CN" altLang="en-US" sz="1600" dirty="0"/>
              <a:t>被</a:t>
            </a:r>
            <a:r>
              <a:rPr lang="en-GB" altLang="zh-CN" sz="1600" dirty="0"/>
              <a:t>	</a:t>
            </a:r>
            <a:r>
              <a:rPr lang="zh-CN" altLang="en-US" sz="1600" dirty="0"/>
              <a:t>坐</a:t>
            </a:r>
            <a:r>
              <a:rPr lang="en-GB" altLang="zh-CN" sz="1600" dirty="0"/>
              <a:t>	</a:t>
            </a:r>
            <a:r>
              <a:rPr lang="zh-CN" altLang="en-US" sz="1600" dirty="0"/>
              <a:t>甚摩？</a:t>
            </a:r>
            <a:endParaRPr lang="en-GB" altLang="zh-CN" sz="1600" dirty="0"/>
          </a:p>
          <a:p>
            <a:pPr marL="0" indent="0">
              <a:buFont typeface="Arial" panose="020B0604020202020204" pitchFamily="34" charset="0"/>
              <a:buNone/>
            </a:pPr>
            <a:r>
              <a:rPr lang="en-GB" altLang="zh-HK" sz="1600" dirty="0"/>
              <a:t>Monk	say	as	BE	everyone	all	have	DI,	use	garment	do	what</a:t>
            </a:r>
          </a:p>
          <a:p>
            <a:pPr marL="0" indent="0">
              <a:buFont typeface="Arial" panose="020B0604020202020204" pitchFamily="34" charset="0"/>
              <a:buNone/>
            </a:pPr>
            <a:r>
              <a:rPr lang="en-GB" altLang="zh-HK" sz="1600" dirty="0"/>
              <a:t>Teacher says, ‘The clothes which everyone has then.’ Monk says, ‘as it is the clothes which everyone has, what use for garments?’ </a:t>
            </a:r>
          </a:p>
          <a:p>
            <a:pPr marL="0" indent="0">
              <a:buFont typeface="Arial" panose="020B0604020202020204" pitchFamily="34" charset="0"/>
              <a:buNone/>
            </a:pPr>
            <a:r>
              <a:rPr lang="en-GB" altLang="zh-HK" sz="1600" dirty="0"/>
              <a:t>(</a:t>
            </a:r>
            <a:r>
              <a:rPr lang="zh-CN" altLang="en-US" sz="1600" dirty="0"/>
              <a:t>祖堂集</a:t>
            </a:r>
            <a:r>
              <a:rPr lang="en-GB" altLang="zh-CN" sz="1600" dirty="0"/>
              <a:t>) (</a:t>
            </a:r>
            <a:r>
              <a:rPr lang="zh-CN" altLang="en-US" sz="1600" dirty="0"/>
              <a:t>唐</a:t>
            </a:r>
            <a:r>
              <a:rPr lang="en-GB" altLang="zh-CN" sz="1600" dirty="0"/>
              <a:t>)</a:t>
            </a:r>
            <a:endParaRPr lang="en-US" altLang="zh-HK" sz="1600" dirty="0"/>
          </a:p>
        </p:txBody>
      </p:sp>
      <p:sp>
        <p:nvSpPr>
          <p:cNvPr id="14" name="Content Placeholder 2">
            <a:extLst>
              <a:ext uri="{FF2B5EF4-FFF2-40B4-BE49-F238E27FC236}">
                <a16:creationId xmlns:a16="http://schemas.microsoft.com/office/drawing/2014/main" id="{5CB25DFC-61E7-4741-B974-EA654DD32BBE}"/>
              </a:ext>
            </a:extLst>
          </p:cNvPr>
          <p:cNvSpPr txBox="1">
            <a:spLocks/>
          </p:cNvSpPr>
          <p:nvPr/>
        </p:nvSpPr>
        <p:spPr>
          <a:xfrm>
            <a:off x="838199" y="2159169"/>
            <a:ext cx="11353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Contrastive focus (semantic alternatives: </a:t>
            </a:r>
            <a:r>
              <a:rPr lang="zh-CN" altLang="en-US" sz="2000" dirty="0"/>
              <a:t>非是菩薩行藏</a:t>
            </a:r>
            <a:r>
              <a:rPr lang="en-GB" altLang="zh-CN" sz="2000" dirty="0"/>
              <a:t>/</a:t>
            </a:r>
            <a:r>
              <a:rPr lang="zh-CN" altLang="en-US" sz="2000" dirty="0"/>
              <a:t>此是俗人做底</a:t>
            </a:r>
            <a:r>
              <a:rPr lang="en-US" sz="2000" dirty="0"/>
              <a:t>) &gt; 		</a:t>
            </a:r>
          </a:p>
          <a:p>
            <a:pPr marL="0" indent="0">
              <a:buFont typeface="Arial" panose="020B0604020202020204" pitchFamily="34" charset="0"/>
              <a:buNone/>
            </a:pPr>
            <a:r>
              <a:rPr lang="en-US" sz="2000" dirty="0"/>
              <a:t>‘it was laymen who did this’ (narrow subj-focus)   OR 	‘it is the case that laymen did this’ (broad focus)</a:t>
            </a:r>
            <a:endParaRPr lang="en-GB" sz="2000" dirty="0"/>
          </a:p>
        </p:txBody>
      </p:sp>
      <p:sp>
        <p:nvSpPr>
          <p:cNvPr id="15" name="Content Placeholder 2">
            <a:extLst>
              <a:ext uri="{FF2B5EF4-FFF2-40B4-BE49-F238E27FC236}">
                <a16:creationId xmlns:a16="http://schemas.microsoft.com/office/drawing/2014/main" id="{3C5F8733-614C-4C83-B783-C58CFF4481CA}"/>
              </a:ext>
            </a:extLst>
          </p:cNvPr>
          <p:cNvSpPr txBox="1">
            <a:spLocks/>
          </p:cNvSpPr>
          <p:nvPr/>
        </p:nvSpPr>
        <p:spPr>
          <a:xfrm>
            <a:off x="2108130" y="4675128"/>
            <a:ext cx="1008387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Omission of lexical noun &gt; ‘if it is the case that everyone has it’ (&gt; -</a:t>
            </a:r>
            <a:r>
              <a:rPr lang="zh-CN" altLang="en-US" sz="1800" dirty="0"/>
              <a:t>的話</a:t>
            </a:r>
            <a:r>
              <a:rPr lang="en-GB" altLang="zh-CN" sz="1800" dirty="0"/>
              <a:t>) </a:t>
            </a:r>
          </a:p>
          <a:p>
            <a:pPr marL="0" indent="0">
              <a:buFont typeface="Arial" panose="020B0604020202020204" pitchFamily="34" charset="0"/>
              <a:buNone/>
            </a:pPr>
            <a:r>
              <a:rPr lang="en-GB" altLang="zh-CN" sz="1800" dirty="0"/>
              <a:t>					(</a:t>
            </a:r>
            <a:r>
              <a:rPr lang="zh-CN" altLang="en-US" sz="1800" dirty="0"/>
              <a:t>的 </a:t>
            </a:r>
            <a:r>
              <a:rPr lang="en-GB" altLang="zh-CN" sz="1800" dirty="0"/>
              <a:t>as </a:t>
            </a:r>
            <a:r>
              <a:rPr lang="en-GB" altLang="zh-CN" sz="1800" dirty="0" err="1"/>
              <a:t>LowC</a:t>
            </a:r>
            <a:r>
              <a:rPr lang="en-GB" altLang="zh-CN" sz="1800" dirty="0"/>
              <a:t> + </a:t>
            </a:r>
            <a:r>
              <a:rPr lang="zh-CN" altLang="en-US" sz="1800" dirty="0"/>
              <a:t>話 </a:t>
            </a:r>
            <a:r>
              <a:rPr lang="en-GB" altLang="zh-CN" sz="1800" dirty="0"/>
              <a:t>denoting conditional (Zhang (2009))</a:t>
            </a:r>
            <a:endParaRPr lang="en-GB" sz="1800" dirty="0"/>
          </a:p>
        </p:txBody>
      </p:sp>
      <p:sp>
        <p:nvSpPr>
          <p:cNvPr id="16" name="Content Placeholder 2">
            <a:extLst>
              <a:ext uri="{FF2B5EF4-FFF2-40B4-BE49-F238E27FC236}">
                <a16:creationId xmlns:a16="http://schemas.microsoft.com/office/drawing/2014/main" id="{BDDDDF45-8182-4742-9A42-2D9F64FC1CF8}"/>
              </a:ext>
            </a:extLst>
          </p:cNvPr>
          <p:cNvSpPr txBox="1">
            <a:spLocks/>
          </p:cNvSpPr>
          <p:nvPr/>
        </p:nvSpPr>
        <p:spPr>
          <a:xfrm>
            <a:off x="8436141" y="1720508"/>
            <a:ext cx="375585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t>底 </a:t>
            </a:r>
            <a:r>
              <a:rPr lang="en-GB" altLang="zh-CN" sz="2000" dirty="0"/>
              <a:t>is old form of </a:t>
            </a:r>
            <a:r>
              <a:rPr lang="zh-CN" altLang="en-US" sz="2000" dirty="0"/>
              <a:t>的 </a:t>
            </a:r>
            <a:r>
              <a:rPr lang="en-GB" altLang="zh-CN" sz="2000" dirty="0"/>
              <a:t>(Feng (1990))</a:t>
            </a:r>
            <a:endParaRPr lang="en-GB" sz="2000" dirty="0"/>
          </a:p>
        </p:txBody>
      </p:sp>
    </p:spTree>
    <p:extLst>
      <p:ext uri="{BB962C8B-B14F-4D97-AF65-F5344CB8AC3E}">
        <p14:creationId xmlns:p14="http://schemas.microsoft.com/office/powerpoint/2010/main" val="1808331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11" grpId="0"/>
      <p:bldP spid="13"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E1AA-5AC2-4441-BC59-3EB08CA5BEDF}"/>
              </a:ext>
            </a:extLst>
          </p:cNvPr>
          <p:cNvSpPr>
            <a:spLocks noGrp="1"/>
          </p:cNvSpPr>
          <p:nvPr>
            <p:ph type="title"/>
          </p:nvPr>
        </p:nvSpPr>
        <p:spPr>
          <a:xfrm>
            <a:off x="838200" y="0"/>
            <a:ext cx="10515600" cy="1325563"/>
          </a:xfrm>
        </p:spPr>
        <p:txBody>
          <a:bodyPr/>
          <a:lstStyle/>
          <a:p>
            <a:r>
              <a:rPr lang="en-GB" dirty="0"/>
              <a:t>Chinese cleft constructions (</a:t>
            </a:r>
            <a:r>
              <a:rPr lang="en-GB" dirty="0" err="1"/>
              <a:t>VdeO</a:t>
            </a:r>
            <a:r>
              <a:rPr lang="en-GB" dirty="0"/>
              <a:t>)</a:t>
            </a:r>
          </a:p>
        </p:txBody>
      </p:sp>
      <p:sp>
        <p:nvSpPr>
          <p:cNvPr id="3" name="Content Placeholder 2">
            <a:extLst>
              <a:ext uri="{FF2B5EF4-FFF2-40B4-BE49-F238E27FC236}">
                <a16:creationId xmlns:a16="http://schemas.microsoft.com/office/drawing/2014/main" id="{9D85DF16-1B7E-43DA-A29D-CA24319A4837}"/>
              </a:ext>
            </a:extLst>
          </p:cNvPr>
          <p:cNvSpPr>
            <a:spLocks noGrp="1"/>
          </p:cNvSpPr>
          <p:nvPr>
            <p:ph idx="1"/>
          </p:nvPr>
        </p:nvSpPr>
        <p:spPr>
          <a:xfrm>
            <a:off x="-5" y="949678"/>
            <a:ext cx="12192000" cy="4351338"/>
          </a:xfrm>
        </p:spPr>
        <p:txBody>
          <a:bodyPr/>
          <a:lstStyle/>
          <a:p>
            <a:pPr marL="0" indent="0">
              <a:buNone/>
            </a:pPr>
            <a:r>
              <a:rPr lang="zh-TW" sz="1800" dirty="0">
                <a:effectLst/>
                <a:latin typeface="Times New Roman" panose="02020603050405020304" pitchFamily="18" charset="0"/>
                <a:ea typeface="SimSun" panose="02010600030101010101" pitchFamily="2" charset="-122"/>
                <a:cs typeface="Times New Roman" panose="02020603050405020304" pitchFamily="18" charset="0"/>
              </a:rPr>
              <a:t>天下</a:t>
            </a:r>
            <a:r>
              <a:rPr lang="it-IT" sz="1800" dirty="0">
                <a:effectLst/>
                <a:latin typeface="Times New Roman" panose="02020603050405020304" pitchFamily="18" charset="0"/>
                <a:ea typeface="SimSun" panose="02010600030101010101" pitchFamily="2" charset="-122"/>
              </a:rPr>
              <a:t>	</a:t>
            </a:r>
            <a:r>
              <a:rPr lang="zh-TW" sz="1800" dirty="0">
                <a:effectLst/>
                <a:latin typeface="Times New Roman" panose="02020603050405020304" pitchFamily="18" charset="0"/>
                <a:ea typeface="SimSun" panose="02010600030101010101" pitchFamily="2" charset="-122"/>
                <a:cs typeface="Times New Roman" panose="02020603050405020304" pitchFamily="18" charset="0"/>
              </a:rPr>
              <a:t>人</a:t>
            </a:r>
            <a:r>
              <a:rPr lang="it-IT" sz="1800" dirty="0">
                <a:effectLst/>
                <a:latin typeface="Times New Roman" panose="02020603050405020304" pitchFamily="18" charset="0"/>
                <a:ea typeface="SimSun" panose="02010600030101010101" pitchFamily="2" charset="-122"/>
              </a:rPr>
              <a:t>	</a:t>
            </a:r>
            <a:r>
              <a:rPr lang="zh-TW" sz="1800" dirty="0">
                <a:effectLst/>
                <a:latin typeface="Times New Roman" panose="02020603050405020304" pitchFamily="18" charset="0"/>
                <a:ea typeface="SimSun" panose="02010600030101010101" pitchFamily="2" charset="-122"/>
                <a:cs typeface="Times New Roman" panose="02020603050405020304" pitchFamily="18" charset="0"/>
              </a:rPr>
              <a:t>總</a:t>
            </a:r>
            <a:r>
              <a:rPr lang="it-IT" sz="1800" dirty="0">
                <a:effectLst/>
                <a:latin typeface="Times New Roman" panose="02020603050405020304" pitchFamily="18" charset="0"/>
                <a:ea typeface="SimSun" panose="02010600030101010101" pitchFamily="2" charset="-122"/>
              </a:rPr>
              <a:t>	</a:t>
            </a:r>
            <a:r>
              <a:rPr lang="zh-TW" sz="1800" dirty="0">
                <a:effectLst/>
                <a:latin typeface="Times New Roman" panose="02020603050405020304" pitchFamily="18" charset="0"/>
                <a:ea typeface="SimSun" panose="02010600030101010101" pitchFamily="2" charset="-122"/>
                <a:cs typeface="Times New Roman" panose="02020603050405020304" pitchFamily="18" charset="0"/>
              </a:rPr>
              <a:t>是</a:t>
            </a:r>
            <a:r>
              <a:rPr lang="it-IT" sz="1800" dirty="0">
                <a:effectLst/>
                <a:latin typeface="Times New Roman" panose="02020603050405020304" pitchFamily="18" charset="0"/>
                <a:ea typeface="SimSun" panose="02010600030101010101" pitchFamily="2" charset="-122"/>
              </a:rPr>
              <a:t>	</a:t>
            </a:r>
            <a:r>
              <a:rPr lang="zh-TW" sz="1800" dirty="0">
                <a:effectLst/>
                <a:latin typeface="Times New Roman" panose="02020603050405020304" pitchFamily="18" charset="0"/>
                <a:ea typeface="SimSun" panose="02010600030101010101" pitchFamily="2" charset="-122"/>
                <a:cs typeface="Times New Roman" panose="02020603050405020304" pitchFamily="18" charset="0"/>
              </a:rPr>
              <a:t>參</a:t>
            </a:r>
            <a:r>
              <a:rPr lang="it-IT" sz="1800" dirty="0">
                <a:effectLst/>
                <a:latin typeface="Times New Roman" panose="02020603050405020304" pitchFamily="18" charset="0"/>
                <a:ea typeface="SimSun" panose="02010600030101010101" pitchFamily="2" charset="-122"/>
              </a:rPr>
              <a:t>	</a:t>
            </a:r>
            <a:r>
              <a:rPr lang="zh-TW" sz="1800" dirty="0">
                <a:effectLst/>
                <a:latin typeface="Times New Roman" panose="02020603050405020304" pitchFamily="18" charset="0"/>
                <a:ea typeface="SimSun" panose="02010600030101010101" pitchFamily="2" charset="-122"/>
                <a:cs typeface="Times New Roman" panose="02020603050405020304" pitchFamily="18" charset="0"/>
              </a:rPr>
              <a:t>得</a:t>
            </a:r>
            <a:r>
              <a:rPr lang="it-IT" sz="1800" dirty="0">
                <a:effectLst/>
                <a:latin typeface="Times New Roman" panose="02020603050405020304" pitchFamily="18" charset="0"/>
                <a:ea typeface="SimSun" panose="02010600030101010101" pitchFamily="2" charset="-122"/>
              </a:rPr>
              <a:t>	</a:t>
            </a:r>
            <a:r>
              <a:rPr lang="zh-TW" sz="1800" dirty="0">
                <a:effectLst/>
                <a:latin typeface="Times New Roman" panose="02020603050405020304" pitchFamily="18" charset="0"/>
                <a:ea typeface="SimSun" panose="02010600030101010101" pitchFamily="2" charset="-122"/>
                <a:cs typeface="Times New Roman" panose="02020603050405020304" pitchFamily="18" charset="0"/>
              </a:rPr>
              <a:t>底</a:t>
            </a:r>
            <a:r>
              <a:rPr lang="it-IT" sz="1800" dirty="0">
                <a:effectLst/>
                <a:latin typeface="Times New Roman" panose="02020603050405020304" pitchFamily="18" charset="0"/>
                <a:ea typeface="SimSun" panose="02010600030101010101" pitchFamily="2" charset="-122"/>
              </a:rPr>
              <a:t>	</a:t>
            </a:r>
            <a:r>
              <a:rPr lang="zh-TW" sz="1800" dirty="0">
                <a:effectLst/>
                <a:latin typeface="Times New Roman" panose="02020603050405020304" pitchFamily="18" charset="0"/>
                <a:ea typeface="SimSun" panose="02010600030101010101" pitchFamily="2" charset="-122"/>
                <a:cs typeface="Times New Roman" panose="02020603050405020304" pitchFamily="18" charset="0"/>
              </a:rPr>
              <a:t>禪</a:t>
            </a:r>
            <a:r>
              <a:rPr lang="zh-CN"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zh-CN"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altLang="zh-CN"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r>
              <a:rPr lang="en-US" altLang="zh-CN" sz="1800" dirty="0">
                <a:latin typeface="Times New Roman" panose="02020603050405020304" pitchFamily="18" charset="0"/>
                <a:ea typeface="SimSun" panose="02010600030101010101" pitchFamily="2" charset="-122"/>
                <a:cs typeface="Times New Roman" panose="02020603050405020304" pitchFamily="18" charset="0"/>
              </a:rPr>
              <a:t>World	people	always	</a:t>
            </a:r>
            <a:r>
              <a:rPr lang="en-GB" sz="1800" dirty="0">
                <a:latin typeface="Times New Roman" panose="02020603050405020304" pitchFamily="18" charset="0"/>
                <a:ea typeface="SimSun" panose="02010600030101010101" pitchFamily="2" charset="-122"/>
                <a:cs typeface="Times New Roman" panose="02020603050405020304" pitchFamily="18" charset="0"/>
              </a:rPr>
              <a:t>SHI	study	obtain	DI	enlightenment	</a:t>
            </a:r>
          </a:p>
          <a:p>
            <a:pPr marL="0" indent="0">
              <a:buNone/>
            </a:pPr>
            <a:r>
              <a:rPr lang="zh-TW" sz="1800" dirty="0">
                <a:effectLst/>
                <a:latin typeface="Times New Roman" panose="02020603050405020304" pitchFamily="18" charset="0"/>
                <a:ea typeface="SimSun" panose="02010600030101010101" pitchFamily="2" charset="-122"/>
                <a:cs typeface="Times New Roman" panose="02020603050405020304" pitchFamily="18" charset="0"/>
              </a:rPr>
              <a:t>某</a:t>
            </a:r>
            <a:r>
              <a:rPr lang="en-GB"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zh-TW" sz="1800" dirty="0">
                <a:effectLst/>
                <a:latin typeface="Times New Roman" panose="02020603050405020304" pitchFamily="18" charset="0"/>
                <a:ea typeface="SimSun" panose="02010600030101010101" pitchFamily="2" charset="-122"/>
                <a:cs typeface="Times New Roman" panose="02020603050405020304" pitchFamily="18" charset="0"/>
              </a:rPr>
              <a:t>是</a:t>
            </a:r>
            <a:r>
              <a:rPr lang="en-GB"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zh-TW" sz="1800" dirty="0">
                <a:effectLst/>
                <a:latin typeface="Times New Roman" panose="02020603050405020304" pitchFamily="18" charset="0"/>
                <a:ea typeface="SimSun" panose="02010600030101010101" pitchFamily="2" charset="-122"/>
                <a:cs typeface="Times New Roman" panose="02020603050405020304" pitchFamily="18" charset="0"/>
              </a:rPr>
              <a:t>悟</a:t>
            </a:r>
            <a:r>
              <a:rPr lang="en-GB"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zh-TW" sz="1800" dirty="0">
                <a:effectLst/>
                <a:latin typeface="Times New Roman" panose="02020603050405020304" pitchFamily="18" charset="0"/>
                <a:ea typeface="SimSun" panose="02010600030101010101" pitchFamily="2" charset="-122"/>
                <a:cs typeface="Times New Roman" panose="02020603050405020304" pitchFamily="18" charset="0"/>
              </a:rPr>
              <a:t>得</a:t>
            </a:r>
            <a:r>
              <a:rPr lang="en-GB"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zh-TW" sz="1800" dirty="0">
                <a:effectLst/>
                <a:latin typeface="Times New Roman" panose="02020603050405020304" pitchFamily="18" charset="0"/>
                <a:ea typeface="SimSun" panose="02010600030101010101" pitchFamily="2" charset="-122"/>
                <a:cs typeface="Times New Roman" panose="02020603050405020304" pitchFamily="18" charset="0"/>
              </a:rPr>
              <a:t>底</a:t>
            </a:r>
            <a:endParaRPr lang="en-GB" altLang="zh-TW"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GB" sz="1800" dirty="0">
                <a:latin typeface="Times New Roman" panose="02020603050405020304" pitchFamily="18" charset="0"/>
                <a:ea typeface="SimSun" panose="02010600030101010101" pitchFamily="2" charset="-122"/>
                <a:cs typeface="Times New Roman" panose="02020603050405020304" pitchFamily="18" charset="0"/>
              </a:rPr>
              <a:t>I	SHI	understanding	obtain	DI</a:t>
            </a:r>
          </a:p>
          <a:p>
            <a:pPr marL="0" indent="0">
              <a:buNone/>
            </a:pPr>
            <a:r>
              <a:rPr lang="en-GB" sz="1800" dirty="0">
                <a:effectLst/>
                <a:latin typeface="Times New Roman" panose="02020603050405020304" pitchFamily="18" charset="0"/>
                <a:ea typeface="SimSun" panose="02010600030101010101" pitchFamily="2" charset="-122"/>
                <a:cs typeface="Times New Roman" panose="02020603050405020304" pitchFamily="18" charset="0"/>
              </a:rPr>
              <a:t>‘For most people, it is always enlightenment obtained via studying, whereas </a:t>
            </a:r>
            <a:r>
              <a:rPr lang="en-GB" sz="1800" dirty="0">
                <a:latin typeface="Times New Roman" panose="02020603050405020304" pitchFamily="18" charset="0"/>
                <a:ea typeface="SimSun" panose="02010600030101010101" pitchFamily="2" charset="-122"/>
                <a:cs typeface="Times New Roman" panose="02020603050405020304" pitchFamily="18" charset="0"/>
              </a:rPr>
              <a:t>for me, it is enlightenment obtained via understanding (</a:t>
            </a:r>
            <a:r>
              <a:rPr lang="zh-CN" sz="1800" dirty="0">
                <a:effectLst/>
                <a:latin typeface="Times New Roman" panose="02020603050405020304" pitchFamily="18" charset="0"/>
                <a:ea typeface="SimSun" panose="02010600030101010101" pitchFamily="2" charset="-122"/>
                <a:cs typeface="Times New Roman" panose="02020603050405020304" pitchFamily="18" charset="0"/>
              </a:rPr>
              <a:t>五燈會元</a:t>
            </a:r>
            <a:r>
              <a:rPr lang="en-GB" altLang="zh-CN" sz="1800"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北宋</a:t>
            </a:r>
            <a:r>
              <a:rPr lang="en-GB" altLang="zh-CN" sz="1800" dirty="0">
                <a:latin typeface="Times New Roman" panose="02020603050405020304" pitchFamily="18" charset="0"/>
                <a:ea typeface="SimSun" panose="02010600030101010101" pitchFamily="2" charset="-122"/>
                <a:cs typeface="Times New Roman" panose="02020603050405020304" pitchFamily="18" charset="0"/>
              </a:rPr>
              <a:t>)</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GB" dirty="0"/>
          </a:p>
        </p:txBody>
      </p:sp>
      <p:sp>
        <p:nvSpPr>
          <p:cNvPr id="4" name="Content Placeholder 2">
            <a:extLst>
              <a:ext uri="{FF2B5EF4-FFF2-40B4-BE49-F238E27FC236}">
                <a16:creationId xmlns:a16="http://schemas.microsoft.com/office/drawing/2014/main" id="{EA8C0D21-CBE8-4037-894B-CF4F42B41673}"/>
              </a:ext>
            </a:extLst>
          </p:cNvPr>
          <p:cNvSpPr txBox="1">
            <a:spLocks/>
          </p:cNvSpPr>
          <p:nvPr/>
        </p:nvSpPr>
        <p:spPr>
          <a:xfrm>
            <a:off x="0" y="3295131"/>
            <a:ext cx="12192000" cy="12533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sz="1800" dirty="0">
                <a:effectLst/>
                <a:latin typeface="Times New Roman" panose="02020603050405020304" pitchFamily="18" charset="0"/>
                <a:ea typeface="SimSun" panose="02010600030101010101" pitchFamily="2" charset="-122"/>
                <a:cs typeface="Times New Roman" panose="02020603050405020304" pitchFamily="18" charset="0"/>
              </a:rPr>
              <a:t>前者</a:t>
            </a:r>
            <a:r>
              <a:rPr lang="en-GB"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zh-TW" sz="1800" dirty="0">
                <a:effectLst/>
                <a:latin typeface="Times New Roman" panose="02020603050405020304" pitchFamily="18" charset="0"/>
                <a:ea typeface="SimSun" panose="02010600030101010101" pitchFamily="2" charset="-122"/>
                <a:cs typeface="Times New Roman" panose="02020603050405020304" pitchFamily="18" charset="0"/>
              </a:rPr>
              <a:t>打</a:t>
            </a:r>
            <a:r>
              <a:rPr lang="en-GB" altLang="zh-TW"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zh-TW" sz="1800" dirty="0">
                <a:effectLst/>
                <a:latin typeface="Times New Roman" panose="02020603050405020304" pitchFamily="18" charset="0"/>
                <a:ea typeface="SimSun" panose="02010600030101010101" pitchFamily="2" charset="-122"/>
                <a:cs typeface="Times New Roman" panose="02020603050405020304" pitchFamily="18" charset="0"/>
              </a:rPr>
              <a:t>太醫</a:t>
            </a:r>
            <a:r>
              <a:rPr lang="en-GB"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zh-TW" sz="1800" dirty="0">
                <a:effectLst/>
                <a:latin typeface="Times New Roman" panose="02020603050405020304" pitchFamily="18" charset="0"/>
                <a:ea typeface="SimSun" panose="02010600030101010101" pitchFamily="2" charset="-122"/>
                <a:cs typeface="Times New Roman" panose="02020603050405020304" pitchFamily="18" charset="0"/>
              </a:rPr>
              <a:t>那</a:t>
            </a:r>
            <a:r>
              <a:rPr lang="en-GB"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zh-TW" sz="1800" dirty="0">
                <a:effectLst/>
                <a:latin typeface="Times New Roman" panose="02020603050405020304" pitchFamily="18" charset="0"/>
                <a:ea typeface="SimSun" panose="02010600030101010101" pitchFamily="2" charset="-122"/>
                <a:cs typeface="Times New Roman" panose="02020603050405020304" pitchFamily="18" charset="0"/>
              </a:rPr>
              <a:t>兩</a:t>
            </a:r>
            <a:r>
              <a:rPr lang="en-GB" altLang="zh-TW"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zh-TW" sz="1800" dirty="0">
                <a:effectLst/>
                <a:latin typeface="Times New Roman" panose="02020603050405020304" pitchFamily="18" charset="0"/>
                <a:ea typeface="SimSun" panose="02010600030101010101" pitchFamily="2" charset="-122"/>
                <a:cs typeface="Times New Roman" panose="02020603050405020304" pitchFamily="18" charset="0"/>
              </a:rPr>
              <a:t>個</a:t>
            </a:r>
            <a:r>
              <a:rPr lang="en-GB"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zh-TW" sz="1800" dirty="0">
                <a:effectLst/>
                <a:latin typeface="Times New Roman" panose="02020603050405020304" pitchFamily="18" charset="0"/>
                <a:ea typeface="SimSun" panose="02010600030101010101" pitchFamily="2" charset="-122"/>
                <a:cs typeface="Times New Roman" panose="02020603050405020304" pitchFamily="18" charset="0"/>
              </a:rPr>
              <a:t>人</a:t>
            </a:r>
            <a:r>
              <a:rPr lang="en-GB" altLang="zh-TW"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zh-TW" sz="1800" dirty="0">
                <a:effectLst/>
                <a:latin typeface="Times New Roman" panose="02020603050405020304" pitchFamily="18" charset="0"/>
                <a:ea typeface="SimSun" panose="02010600030101010101" pitchFamily="2" charset="-122"/>
                <a:cs typeface="Times New Roman" panose="02020603050405020304" pitchFamily="18" charset="0"/>
              </a:rPr>
              <a:t>是</a:t>
            </a:r>
            <a:r>
              <a:rPr lang="en-GB"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zh-TW" sz="1800" dirty="0">
                <a:effectLst/>
                <a:latin typeface="Times New Roman" panose="02020603050405020304" pitchFamily="18" charset="0"/>
                <a:ea typeface="SimSun" panose="02010600030101010101" pitchFamily="2" charset="-122"/>
                <a:cs typeface="Times New Roman" panose="02020603050405020304" pitchFamily="18" charset="0"/>
              </a:rPr>
              <a:t>如此</a:t>
            </a:r>
            <a:r>
              <a:rPr lang="en-GB"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zh-TW" sz="1800" dirty="0">
                <a:effectLst/>
                <a:latin typeface="Times New Roman" panose="02020603050405020304" pitchFamily="18" charset="0"/>
                <a:ea typeface="SimSun" panose="02010600030101010101" pitchFamily="2" charset="-122"/>
                <a:cs typeface="Times New Roman" panose="02020603050405020304" pitchFamily="18" charset="0"/>
              </a:rPr>
              <a:t>這般</a:t>
            </a:r>
            <a:r>
              <a:rPr lang="en-GB"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zh-TW" sz="1800" dirty="0">
                <a:effectLst/>
                <a:latin typeface="Times New Roman" panose="02020603050405020304" pitchFamily="18" charset="0"/>
                <a:ea typeface="SimSun" panose="02010600030101010101" pitchFamily="2" charset="-122"/>
                <a:cs typeface="Times New Roman" panose="02020603050405020304" pitchFamily="18" charset="0"/>
              </a:rPr>
              <a:t>使</a:t>
            </a:r>
            <a:r>
              <a:rPr lang="en-GB"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zh-TW" sz="1800" dirty="0">
                <a:effectLst/>
                <a:latin typeface="Times New Roman" panose="02020603050405020304" pitchFamily="18" charset="0"/>
                <a:ea typeface="SimSun" panose="02010600030101010101" pitchFamily="2" charset="-122"/>
                <a:cs typeface="Times New Roman" panose="02020603050405020304" pitchFamily="18" charset="0"/>
              </a:rPr>
              <a:t>的</a:t>
            </a:r>
            <a:r>
              <a:rPr lang="en-GB"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zh-TW" sz="1800" dirty="0">
                <a:effectLst/>
                <a:latin typeface="Times New Roman" panose="02020603050405020304" pitchFamily="18" charset="0"/>
                <a:ea typeface="SimSun" panose="02010600030101010101" pitchFamily="2" charset="-122"/>
                <a:cs typeface="Times New Roman" panose="02020603050405020304" pitchFamily="18" charset="0"/>
              </a:rPr>
              <a:t>手段</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spcAft>
                <a:spcPts val="0"/>
              </a:spcAft>
              <a:buNone/>
            </a:pPr>
            <a:r>
              <a:rPr lang="en-GB" altLang="zh-TW" sz="1800" dirty="0">
                <a:latin typeface="Times New Roman" panose="02020603050405020304" pitchFamily="18" charset="0"/>
                <a:ea typeface="SimSun" panose="02010600030101010101" pitchFamily="2" charset="-122"/>
                <a:cs typeface="Times New Roman" panose="02020603050405020304" pitchFamily="18" charset="0"/>
              </a:rPr>
              <a:t>formerly	hit  </a:t>
            </a:r>
            <a:r>
              <a:rPr lang="en-GB" altLang="zh-TW" sz="1800" dirty="0" err="1">
                <a:latin typeface="Times New Roman" panose="02020603050405020304" pitchFamily="18" charset="0"/>
                <a:ea typeface="SimSun" panose="02010600030101010101" pitchFamily="2" charset="-122"/>
                <a:cs typeface="Times New Roman" panose="02020603050405020304" pitchFamily="18" charset="0"/>
              </a:rPr>
              <a:t>Chinese.medicine</a:t>
            </a:r>
            <a:r>
              <a:rPr lang="en-GB" altLang="zh-TW" sz="1800" dirty="0">
                <a:latin typeface="Times New Roman" panose="02020603050405020304" pitchFamily="18" charset="0"/>
                <a:ea typeface="SimSun" panose="02010600030101010101" pitchFamily="2" charset="-122"/>
                <a:cs typeface="Times New Roman" panose="02020603050405020304" pitchFamily="18" charset="0"/>
              </a:rPr>
              <a:t>  those	two  CL	people	SHI	thus	so	use	DE	manipulation</a:t>
            </a:r>
            <a:endParaRPr lang="en-GB" altLang="zh-TW"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spcAft>
                <a:spcPts val="0"/>
              </a:spcAft>
              <a:buNone/>
            </a:pPr>
            <a:r>
              <a:rPr lang="en-US" sz="1800" dirty="0">
                <a:effectLst/>
                <a:latin typeface="Calibri" panose="020F0502020204030204" pitchFamily="34" charset="0"/>
                <a:ea typeface="SimSun" panose="02010600030101010101" pitchFamily="2" charset="-122"/>
                <a:cs typeface="Times New Roman" panose="02020603050405020304" pitchFamily="18" charset="0"/>
              </a:rPr>
              <a:t>‘Formerly as for thos</a:t>
            </a:r>
            <a:r>
              <a:rPr lang="en-US" sz="1800" dirty="0">
                <a:latin typeface="Calibri" panose="020F0502020204030204" pitchFamily="34" charset="0"/>
                <a:ea typeface="SimSun" panose="02010600030101010101" pitchFamily="2" charset="-122"/>
                <a:cs typeface="Times New Roman" panose="02020603050405020304" pitchFamily="18" charset="0"/>
              </a:rPr>
              <a:t>e two people who practice Chinese medicine, it is manipulation used thus and in such way.’ (</a:t>
            </a:r>
            <a:r>
              <a:rPr lang="zh-CN" altLang="en-US" sz="1800" dirty="0">
                <a:latin typeface="Calibri" panose="020F0502020204030204" pitchFamily="34" charset="0"/>
                <a:ea typeface="SimSun" panose="02010600030101010101" pitchFamily="2" charset="-122"/>
                <a:cs typeface="Times New Roman" panose="02020603050405020304" pitchFamily="18" charset="0"/>
              </a:rPr>
              <a:t>元雜劇</a:t>
            </a:r>
            <a:r>
              <a:rPr lang="en-GB" altLang="zh-CN" sz="1800" dirty="0">
                <a:latin typeface="Calibri" panose="020F0502020204030204" pitchFamily="34" charset="0"/>
                <a:ea typeface="SimSun" panose="02010600030101010101" pitchFamily="2" charset="-122"/>
                <a:cs typeface="Times New Roman" panose="02020603050405020304" pitchFamily="18" charset="0"/>
              </a:rPr>
              <a:t>) (</a:t>
            </a:r>
            <a:r>
              <a:rPr lang="zh-CN" altLang="en-US" sz="1800" dirty="0">
                <a:latin typeface="Calibri" panose="020F0502020204030204" pitchFamily="34" charset="0"/>
                <a:ea typeface="SimSun" panose="02010600030101010101" pitchFamily="2" charset="-122"/>
                <a:cs typeface="Times New Roman" panose="02020603050405020304" pitchFamily="18" charset="0"/>
              </a:rPr>
              <a:t>元</a:t>
            </a:r>
            <a:r>
              <a:rPr lang="en-GB" altLang="zh-CN" sz="1800" dirty="0">
                <a:latin typeface="Calibri" panose="020F0502020204030204" pitchFamily="34" charset="0"/>
                <a:ea typeface="SimSun" panose="02010600030101010101" pitchFamily="2" charset="-122"/>
                <a:cs typeface="Times New Roman" panose="02020603050405020304" pitchFamily="18" charset="0"/>
              </a:rPr>
              <a:t>)</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6" name="TextBox 5">
            <a:extLst>
              <a:ext uri="{FF2B5EF4-FFF2-40B4-BE49-F238E27FC236}">
                <a16:creationId xmlns:a16="http://schemas.microsoft.com/office/drawing/2014/main" id="{6F1147E1-74C8-4C8F-AE53-553E9C7E59E6}"/>
              </a:ext>
            </a:extLst>
          </p:cNvPr>
          <p:cNvSpPr txBox="1"/>
          <p:nvPr/>
        </p:nvSpPr>
        <p:spPr>
          <a:xfrm>
            <a:off x="1812758" y="2657603"/>
            <a:ext cx="12192000" cy="646331"/>
          </a:xfrm>
          <a:prstGeom prst="rect">
            <a:avLst/>
          </a:prstGeom>
          <a:noFill/>
        </p:spPr>
        <p:txBody>
          <a:bodyPr wrap="square">
            <a:spAutoFit/>
          </a:bodyPr>
          <a:lstStyle/>
          <a:p>
            <a:r>
              <a:rPr lang="en-GB" altLang="zh-CN" sz="1800" dirty="0">
                <a:effectLst/>
                <a:latin typeface="Times New Roman" panose="02020603050405020304" pitchFamily="18" charset="0"/>
                <a:ea typeface="SimSun" panose="02010600030101010101" pitchFamily="2" charset="-122"/>
                <a:cs typeface="Times New Roman" panose="02020603050405020304" pitchFamily="18" charset="0"/>
              </a:rPr>
              <a:t>Contrastive focus (semantic alternatives </a:t>
            </a:r>
            <a:r>
              <a:rPr lang="zh-CN" altLang="en-US" sz="1800" dirty="0">
                <a:effectLst/>
                <a:latin typeface="Times New Roman" panose="02020603050405020304" pitchFamily="18" charset="0"/>
                <a:ea typeface="SimSun" panose="02010600030101010101" pitchFamily="2" charset="-122"/>
                <a:cs typeface="Times New Roman" panose="02020603050405020304" pitchFamily="18" charset="0"/>
              </a:rPr>
              <a:t>參得底禪</a:t>
            </a:r>
            <a:r>
              <a:rPr lang="en-GB" altLang="zh-CN"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悟</a:t>
            </a:r>
            <a:r>
              <a:rPr lang="zh-CN" altLang="en-US" sz="1800" dirty="0">
                <a:effectLst/>
                <a:latin typeface="Times New Roman" panose="02020603050405020304" pitchFamily="18" charset="0"/>
                <a:ea typeface="SimSun" panose="02010600030101010101" pitchFamily="2" charset="-122"/>
                <a:cs typeface="Times New Roman" panose="02020603050405020304" pitchFamily="18" charset="0"/>
              </a:rPr>
              <a:t>得</a:t>
            </a:r>
            <a:r>
              <a:rPr lang="zh-CN" altLang="en-US" dirty="0">
                <a:latin typeface="Times New Roman" panose="02020603050405020304" pitchFamily="18" charset="0"/>
                <a:ea typeface="SimSun" panose="02010600030101010101" pitchFamily="2" charset="-122"/>
                <a:cs typeface="Times New Roman" panose="02020603050405020304" pitchFamily="18" charset="0"/>
              </a:rPr>
              <a:t>底</a:t>
            </a:r>
            <a:r>
              <a:rPr lang="en-GB" altLang="zh-C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禪</a:t>
            </a:r>
            <a:r>
              <a:rPr lang="en-GB" altLang="zh-CN" dirty="0">
                <a:latin typeface="Times New Roman" panose="02020603050405020304" pitchFamily="18" charset="0"/>
                <a:ea typeface="SimSun" panose="02010600030101010101" pitchFamily="2" charset="-122"/>
                <a:cs typeface="Times New Roman" panose="02020603050405020304" pitchFamily="18" charset="0"/>
              </a:rPr>
              <a:t>)) &gt; </a:t>
            </a:r>
          </a:p>
          <a:p>
            <a:r>
              <a:rPr lang="en-GB" altLang="zh-CN" dirty="0">
                <a:latin typeface="Times New Roman" panose="02020603050405020304" pitchFamily="18" charset="0"/>
                <a:ea typeface="SimSun" panose="02010600030101010101" pitchFamily="2" charset="-122"/>
                <a:cs typeface="Times New Roman" panose="02020603050405020304" pitchFamily="18" charset="0"/>
              </a:rPr>
              <a:t>‘it is always via studying that most people obtained enlightenment, but it is via understanding that I obtained it.’ </a:t>
            </a:r>
            <a:endParaRPr lang="en-GB" dirty="0"/>
          </a:p>
        </p:txBody>
      </p:sp>
      <p:sp>
        <p:nvSpPr>
          <p:cNvPr id="8" name="TextBox 7">
            <a:extLst>
              <a:ext uri="{FF2B5EF4-FFF2-40B4-BE49-F238E27FC236}">
                <a16:creationId xmlns:a16="http://schemas.microsoft.com/office/drawing/2014/main" id="{9B321DA3-1F8B-46CC-AAC3-2D69A81EFE6D}"/>
              </a:ext>
            </a:extLst>
          </p:cNvPr>
          <p:cNvSpPr txBox="1"/>
          <p:nvPr/>
        </p:nvSpPr>
        <p:spPr>
          <a:xfrm>
            <a:off x="-5" y="4582041"/>
            <a:ext cx="12192000" cy="1200329"/>
          </a:xfrm>
          <a:prstGeom prst="rect">
            <a:avLst/>
          </a:prstGeom>
          <a:noFill/>
        </p:spPr>
        <p:txBody>
          <a:bodyPr wrap="square">
            <a:spAutoFit/>
          </a:bodyPr>
          <a:lstStyle/>
          <a:p>
            <a:r>
              <a:rPr lang="zh-TW" sz="1800" dirty="0">
                <a:effectLst/>
                <a:latin typeface="Times New Roman" panose="02020603050405020304" pitchFamily="18" charset="0"/>
                <a:ea typeface="SimSun" panose="02010600030101010101" pitchFamily="2" charset="-122"/>
                <a:cs typeface="Times New Roman" panose="02020603050405020304" pitchFamily="18" charset="0"/>
              </a:rPr>
              <a:t>娘</a:t>
            </a:r>
            <a:r>
              <a:rPr lang="en-GB" sz="1800" dirty="0">
                <a:effectLst/>
                <a:latin typeface="Times New Roman" panose="02020603050405020304" pitchFamily="18" charset="0"/>
                <a:ea typeface="SimSun" panose="02010600030101010101" pitchFamily="2" charset="-122"/>
              </a:rPr>
              <a:t>	</a:t>
            </a:r>
            <a:r>
              <a:rPr lang="zh-TW" sz="1800" dirty="0">
                <a:effectLst/>
                <a:latin typeface="Times New Roman" panose="02020603050405020304" pitchFamily="18" charset="0"/>
                <a:ea typeface="SimSun" panose="02010600030101010101" pitchFamily="2" charset="-122"/>
                <a:cs typeface="Times New Roman" panose="02020603050405020304" pitchFamily="18" charset="0"/>
              </a:rPr>
              <a:t>原</a:t>
            </a:r>
            <a:r>
              <a:rPr lang="en-GB" sz="1800" dirty="0">
                <a:effectLst/>
                <a:latin typeface="Times New Roman" panose="02020603050405020304" pitchFamily="18" charset="0"/>
                <a:ea typeface="SimSun" panose="02010600030101010101" pitchFamily="2" charset="-122"/>
              </a:rPr>
              <a:t>	</a:t>
            </a:r>
            <a:r>
              <a:rPr lang="zh-TW" sz="1800" dirty="0">
                <a:effectLst/>
                <a:latin typeface="Times New Roman" panose="02020603050405020304" pitchFamily="18" charset="0"/>
                <a:ea typeface="SimSun" panose="02010600030101010101" pitchFamily="2" charset="-122"/>
                <a:cs typeface="Times New Roman" panose="02020603050405020304" pitchFamily="18" charset="0"/>
              </a:rPr>
              <a:t>是</a:t>
            </a:r>
            <a:r>
              <a:rPr lang="en-GB" sz="1800" dirty="0">
                <a:effectLst/>
                <a:latin typeface="Times New Roman" panose="02020603050405020304" pitchFamily="18" charset="0"/>
                <a:ea typeface="SimSun" panose="02010600030101010101" pitchFamily="2" charset="-122"/>
              </a:rPr>
              <a:t>	</a:t>
            </a:r>
            <a:r>
              <a:rPr lang="zh-TW" sz="1800" dirty="0">
                <a:effectLst/>
                <a:latin typeface="Times New Roman" panose="02020603050405020304" pitchFamily="18" charset="0"/>
                <a:ea typeface="SimSun" panose="02010600030101010101" pitchFamily="2" charset="-122"/>
                <a:cs typeface="Times New Roman" panose="02020603050405020304" pitchFamily="18" charset="0"/>
              </a:rPr>
              <a:t>氣惱</a:t>
            </a:r>
            <a:r>
              <a:rPr lang="en-GB" sz="1800" dirty="0">
                <a:effectLst/>
                <a:latin typeface="Times New Roman" panose="02020603050405020304" pitchFamily="18" charset="0"/>
                <a:ea typeface="SimSun" panose="02010600030101010101" pitchFamily="2" charset="-122"/>
              </a:rPr>
              <a:t>-</a:t>
            </a:r>
            <a:r>
              <a:rPr lang="zh-TW" sz="1800" dirty="0">
                <a:effectLst/>
                <a:latin typeface="Times New Roman" panose="02020603050405020304" pitchFamily="18" charset="0"/>
                <a:ea typeface="SimSun" panose="02010600030101010101" pitchFamily="2" charset="-122"/>
                <a:cs typeface="Times New Roman" panose="02020603050405020304" pitchFamily="18" charset="0"/>
              </a:rPr>
              <a:t>上</a:t>
            </a:r>
            <a:r>
              <a:rPr lang="en-GB" sz="1800" dirty="0">
                <a:effectLst/>
                <a:latin typeface="Times New Roman" panose="02020603050405020304" pitchFamily="18" charset="0"/>
                <a:ea typeface="SimSun" panose="02010600030101010101" pitchFamily="2" charset="-122"/>
              </a:rPr>
              <a:t>		</a:t>
            </a:r>
            <a:r>
              <a:rPr lang="zh-TW" sz="1800" dirty="0">
                <a:effectLst/>
                <a:latin typeface="Times New Roman" panose="02020603050405020304" pitchFamily="18" charset="0"/>
                <a:ea typeface="SimSun" panose="02010600030101010101" pitchFamily="2" charset="-122"/>
                <a:cs typeface="Times New Roman" panose="02020603050405020304" pitchFamily="18" charset="0"/>
              </a:rPr>
              <a:t>起</a:t>
            </a:r>
            <a:r>
              <a:rPr lang="en-GB" sz="1800" dirty="0">
                <a:effectLst/>
                <a:latin typeface="Times New Roman" panose="02020603050405020304" pitchFamily="18" charset="0"/>
                <a:ea typeface="SimSun" panose="02010600030101010101" pitchFamily="2" charset="-122"/>
              </a:rPr>
              <a:t>	</a:t>
            </a:r>
            <a:r>
              <a:rPr lang="zh-TW" sz="1800" dirty="0">
                <a:effectLst/>
                <a:latin typeface="Times New Roman" panose="02020603050405020304" pitchFamily="18" charset="0"/>
                <a:ea typeface="SimSun" panose="02010600030101010101" pitchFamily="2" charset="-122"/>
                <a:cs typeface="Times New Roman" panose="02020603050405020304" pitchFamily="18" charset="0"/>
              </a:rPr>
              <a:t>的</a:t>
            </a:r>
            <a:r>
              <a:rPr lang="en-GB" sz="1800" dirty="0">
                <a:effectLst/>
                <a:latin typeface="Times New Roman" panose="02020603050405020304" pitchFamily="18" charset="0"/>
                <a:ea typeface="SimSun" panose="02010600030101010101" pitchFamily="2" charset="-122"/>
              </a:rPr>
              <a:t>	</a:t>
            </a:r>
            <a:r>
              <a:rPr lang="zh-TW" sz="1800" dirty="0">
                <a:effectLst/>
                <a:latin typeface="Times New Roman" panose="02020603050405020304" pitchFamily="18" charset="0"/>
                <a:ea typeface="SimSun" panose="02010600030101010101" pitchFamily="2" charset="-122"/>
                <a:cs typeface="Times New Roman" panose="02020603050405020304" pitchFamily="18" charset="0"/>
              </a:rPr>
              <a:t>病</a:t>
            </a:r>
            <a:endParaRPr lang="en-GB" altLang="zh-TW" sz="1800" dirty="0">
              <a:effectLst/>
              <a:latin typeface="Times New Roman" panose="02020603050405020304" pitchFamily="18" charset="0"/>
              <a:ea typeface="SimSun" panose="02010600030101010101" pitchFamily="2" charset="-122"/>
              <a:cs typeface="Times New Roman" panose="02020603050405020304" pitchFamily="18" charset="0"/>
            </a:endParaRPr>
          </a:p>
          <a:p>
            <a:r>
              <a:rPr lang="en-GB" dirty="0">
                <a:latin typeface="Times New Roman" panose="02020603050405020304" pitchFamily="18" charset="0"/>
                <a:ea typeface="SimSun" panose="02010600030101010101" pitchFamily="2" charset="-122"/>
                <a:cs typeface="Times New Roman" panose="02020603050405020304" pitchFamily="18" charset="0"/>
              </a:rPr>
              <a:t>Mother	originally	SHI	anger-LOC	contract	DE	illness</a:t>
            </a:r>
          </a:p>
          <a:p>
            <a:r>
              <a:rPr lang="en-GB" dirty="0">
                <a:latin typeface="Times New Roman" panose="02020603050405020304" pitchFamily="18" charset="0"/>
                <a:ea typeface="SimSun" panose="02010600030101010101" pitchFamily="2" charset="-122"/>
                <a:cs typeface="Times New Roman" panose="02020603050405020304" pitchFamily="18" charset="0"/>
              </a:rPr>
              <a:t>‘As for mother, it was originally illness contracted via anger’ (</a:t>
            </a:r>
            <a:r>
              <a:rPr lang="zh-CN" altLang="en-US" dirty="0">
                <a:latin typeface="Times New Roman" panose="02020603050405020304" pitchFamily="18" charset="0"/>
                <a:ea typeface="SimSun" panose="02010600030101010101" pitchFamily="2" charset="-122"/>
                <a:cs typeface="Times New Roman" panose="02020603050405020304" pitchFamily="18" charset="0"/>
              </a:rPr>
              <a:t>金瓶梅詞話</a:t>
            </a:r>
            <a:r>
              <a:rPr lang="en-GB" altLang="zh-CN"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dirty="0">
                <a:latin typeface="Times New Roman" panose="02020603050405020304" pitchFamily="18" charset="0"/>
                <a:ea typeface="SimSun" panose="02010600030101010101" pitchFamily="2" charset="-122"/>
                <a:cs typeface="Times New Roman" panose="02020603050405020304" pitchFamily="18" charset="0"/>
              </a:rPr>
              <a:t>明</a:t>
            </a:r>
            <a:r>
              <a:rPr lang="en-GB" altLang="zh-CN" dirty="0">
                <a:latin typeface="Times New Roman" panose="02020603050405020304" pitchFamily="18" charset="0"/>
                <a:ea typeface="SimSun" panose="02010600030101010101" pitchFamily="2" charset="-122"/>
                <a:cs typeface="Times New Roman" panose="02020603050405020304" pitchFamily="18" charset="0"/>
              </a:rPr>
              <a:t>) </a:t>
            </a:r>
          </a:p>
          <a:p>
            <a:r>
              <a:rPr lang="en-GB" dirty="0">
                <a:latin typeface="Times New Roman" panose="02020603050405020304" pitchFamily="18" charset="0"/>
                <a:ea typeface="SimSun" panose="02010600030101010101" pitchFamily="2" charset="-122"/>
                <a:cs typeface="Times New Roman" panose="02020603050405020304" pitchFamily="18" charset="0"/>
              </a:rPr>
              <a:t>Abstract non-concrete (non-referential) lexical noun (</a:t>
            </a:r>
            <a:r>
              <a:rPr lang="zh-CN" altLang="en-US" dirty="0">
                <a:latin typeface="Times New Roman" panose="02020603050405020304" pitchFamily="18" charset="0"/>
                <a:ea typeface="SimSun" panose="02010600030101010101" pitchFamily="2" charset="-122"/>
                <a:cs typeface="Times New Roman" panose="02020603050405020304" pitchFamily="18" charset="0"/>
              </a:rPr>
              <a:t>病</a:t>
            </a:r>
            <a:r>
              <a:rPr lang="en-GB" altLang="zh-CN" dirty="0">
                <a:latin typeface="Times New Roman" panose="02020603050405020304" pitchFamily="18" charset="0"/>
                <a:ea typeface="SimSun" panose="02010600030101010101" pitchFamily="2" charset="-122"/>
                <a:cs typeface="Times New Roman" panose="02020603050405020304" pitchFamily="18" charset="0"/>
              </a:rPr>
              <a:t>) </a:t>
            </a:r>
            <a:r>
              <a:rPr lang="en-GB" dirty="0">
                <a:latin typeface="Times New Roman" panose="02020603050405020304" pitchFamily="18" charset="0"/>
                <a:ea typeface="SimSun" panose="02010600030101010101" pitchFamily="2" charset="-122"/>
                <a:cs typeface="Times New Roman" panose="02020603050405020304" pitchFamily="18" charset="0"/>
              </a:rPr>
              <a:t>&gt; ‘it was due to anger that mother contracted illness’  </a:t>
            </a:r>
            <a:endParaRPr lang="en-GB" dirty="0"/>
          </a:p>
        </p:txBody>
      </p:sp>
      <p:sp>
        <p:nvSpPr>
          <p:cNvPr id="10" name="TextBox 9">
            <a:extLst>
              <a:ext uri="{FF2B5EF4-FFF2-40B4-BE49-F238E27FC236}">
                <a16:creationId xmlns:a16="http://schemas.microsoft.com/office/drawing/2014/main" id="{21060798-E804-449A-9ADA-346C0D6CEE3C}"/>
              </a:ext>
            </a:extLst>
          </p:cNvPr>
          <p:cNvSpPr txBox="1"/>
          <p:nvPr/>
        </p:nvSpPr>
        <p:spPr>
          <a:xfrm>
            <a:off x="1" y="4266642"/>
            <a:ext cx="12191999" cy="369332"/>
          </a:xfrm>
          <a:prstGeom prst="rect">
            <a:avLst/>
          </a:prstGeom>
          <a:noFill/>
        </p:spPr>
        <p:txBody>
          <a:bodyPr wrap="square">
            <a:spAutoFit/>
          </a:bodyPr>
          <a:lstStyle/>
          <a:p>
            <a:r>
              <a:rPr lang="en-GB" altLang="zh-TW" sz="1800" dirty="0">
                <a:effectLst/>
                <a:latin typeface="Times New Roman" panose="02020603050405020304" pitchFamily="18" charset="0"/>
                <a:ea typeface="SimSun" panose="02010600030101010101" pitchFamily="2" charset="-122"/>
                <a:cs typeface="Times New Roman" panose="02020603050405020304" pitchFamily="18" charset="0"/>
              </a:rPr>
              <a:t>Abstrac</a:t>
            </a:r>
            <a:r>
              <a:rPr lang="en-GB" altLang="zh-TW" dirty="0">
                <a:latin typeface="Times New Roman" panose="02020603050405020304" pitchFamily="18" charset="0"/>
                <a:ea typeface="SimSun" panose="02010600030101010101" pitchFamily="2" charset="-122"/>
                <a:cs typeface="Times New Roman" panose="02020603050405020304" pitchFamily="18" charset="0"/>
              </a:rPr>
              <a:t>t lexical noun (</a:t>
            </a:r>
            <a:r>
              <a:rPr lang="zh-CN" altLang="en-US" dirty="0">
                <a:latin typeface="Times New Roman" panose="02020603050405020304" pitchFamily="18" charset="0"/>
                <a:ea typeface="SimSun" panose="02010600030101010101" pitchFamily="2" charset="-122"/>
                <a:cs typeface="Times New Roman" panose="02020603050405020304" pitchFamily="18" charset="0"/>
              </a:rPr>
              <a:t>手段</a:t>
            </a:r>
            <a:r>
              <a:rPr lang="en-GB" altLang="zh-C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GB" altLang="zh-CN" dirty="0">
                <a:latin typeface="Times New Roman" panose="02020603050405020304" pitchFamily="18" charset="0"/>
                <a:ea typeface="SimSun" panose="02010600030101010101" pitchFamily="2" charset="-122"/>
                <a:cs typeface="Times New Roman" panose="02020603050405020304" pitchFamily="18" charset="0"/>
              </a:rPr>
              <a:t>(non-referential) &gt; ‘it was in this way that those two people used manipulation.’ </a:t>
            </a:r>
            <a:endParaRPr lang="en-GB" dirty="0"/>
          </a:p>
        </p:txBody>
      </p:sp>
      <p:sp>
        <p:nvSpPr>
          <p:cNvPr id="12" name="TextBox 11">
            <a:extLst>
              <a:ext uri="{FF2B5EF4-FFF2-40B4-BE49-F238E27FC236}">
                <a16:creationId xmlns:a16="http://schemas.microsoft.com/office/drawing/2014/main" id="{3B4F52FA-A1CD-4A19-A3B6-3D8213E3198A}"/>
              </a:ext>
            </a:extLst>
          </p:cNvPr>
          <p:cNvSpPr txBox="1"/>
          <p:nvPr/>
        </p:nvSpPr>
        <p:spPr>
          <a:xfrm>
            <a:off x="0" y="5692057"/>
            <a:ext cx="12192000" cy="1200329"/>
          </a:xfrm>
          <a:prstGeom prst="rect">
            <a:avLst/>
          </a:prstGeom>
          <a:noFill/>
        </p:spPr>
        <p:txBody>
          <a:bodyPr wrap="square">
            <a:spAutoFit/>
          </a:bodyPr>
          <a:lstStyle/>
          <a:p>
            <a:r>
              <a:rPr lang="zh-CN" altLang="en-US" sz="1800" dirty="0">
                <a:effectLst/>
                <a:latin typeface="Times New Roman" panose="02020603050405020304" pitchFamily="18" charset="0"/>
                <a:ea typeface="SimSun" panose="02010600030101010101" pitchFamily="2" charset="-122"/>
                <a:cs typeface="Times New Roman" panose="02020603050405020304" pitchFamily="18" charset="0"/>
              </a:rPr>
              <a:t>悟空，</a:t>
            </a:r>
            <a:r>
              <a:rPr lang="en-GB" altLang="zh-CN"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zh-CN" altLang="en-US" sz="1800" dirty="0">
                <a:effectLst/>
                <a:latin typeface="Times New Roman" panose="02020603050405020304" pitchFamily="18" charset="0"/>
                <a:ea typeface="SimSun" panose="02010600030101010101" pitchFamily="2" charset="-122"/>
                <a:cs typeface="Times New Roman" panose="02020603050405020304" pitchFamily="18" charset="0"/>
              </a:rPr>
              <a:t>你</a:t>
            </a:r>
            <a:r>
              <a:rPr lang="en-GB" altLang="zh-CN"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zh-CN" altLang="en-US" sz="1800" dirty="0">
                <a:effectLst/>
                <a:latin typeface="Times New Roman" panose="02020603050405020304" pitchFamily="18" charset="0"/>
                <a:ea typeface="SimSun" panose="02010600030101010101" pitchFamily="2" charset="-122"/>
                <a:cs typeface="Times New Roman" panose="02020603050405020304" pitchFamily="18" charset="0"/>
              </a:rPr>
              <a:t>是</a:t>
            </a:r>
            <a:r>
              <a:rPr lang="en-GB" altLang="zh-CN"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zh-CN" altLang="en-US" sz="1800" dirty="0">
                <a:effectLst/>
                <a:latin typeface="Times New Roman" panose="02020603050405020304" pitchFamily="18" charset="0"/>
                <a:ea typeface="SimSun" panose="02010600030101010101" pitchFamily="2" charset="-122"/>
                <a:cs typeface="Times New Roman" panose="02020603050405020304" pitchFamily="18" charset="0"/>
              </a:rPr>
              <a:t>哪</a:t>
            </a:r>
            <a:r>
              <a:rPr lang="en-GB" altLang="zh-CN"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zh-CN" altLang="en-US" sz="1800" dirty="0">
                <a:effectLst/>
                <a:latin typeface="Times New Roman" panose="02020603050405020304" pitchFamily="18" charset="0"/>
                <a:ea typeface="SimSun" panose="02010600030101010101" pitchFamily="2" charset="-122"/>
                <a:cs typeface="Times New Roman" panose="02020603050405020304" pitchFamily="18" charset="0"/>
              </a:rPr>
              <a:t>世</a:t>
            </a:r>
            <a:r>
              <a:rPr lang="en-GB" altLang="zh-CN"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zh-CN" altLang="en-US" sz="1800" dirty="0">
                <a:effectLst/>
                <a:latin typeface="Times New Roman" panose="02020603050405020304" pitchFamily="18" charset="0"/>
                <a:ea typeface="SimSun" panose="02010600030101010101" pitchFamily="2" charset="-122"/>
                <a:cs typeface="Times New Roman" panose="02020603050405020304" pitchFamily="18" charset="0"/>
              </a:rPr>
              <a:t>修</a:t>
            </a:r>
            <a:r>
              <a:rPr lang="en-GB" altLang="zh-CN"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zh-CN" altLang="en-US" sz="1800" dirty="0">
                <a:effectLst/>
                <a:latin typeface="Times New Roman" panose="02020603050405020304" pitchFamily="18" charset="0"/>
                <a:ea typeface="SimSun" panose="02010600030101010101" pitchFamily="2" charset="-122"/>
                <a:cs typeface="Times New Roman" panose="02020603050405020304" pitchFamily="18" charset="0"/>
              </a:rPr>
              <a:t>來</a:t>
            </a:r>
            <a:r>
              <a:rPr lang="en-GB" altLang="zh-CN"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zh-CN" altLang="en-US" sz="1800" dirty="0">
                <a:effectLst/>
                <a:latin typeface="Times New Roman" panose="02020603050405020304" pitchFamily="18" charset="0"/>
                <a:ea typeface="SimSun" panose="02010600030101010101" pitchFamily="2" charset="-122"/>
                <a:cs typeface="Times New Roman" panose="02020603050405020304" pitchFamily="18" charset="0"/>
              </a:rPr>
              <a:t>的</a:t>
            </a:r>
            <a:r>
              <a:rPr lang="en-GB" altLang="zh-CN"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zh-CN" altLang="en-US" sz="1800" dirty="0">
                <a:effectLst/>
                <a:latin typeface="Times New Roman" panose="02020603050405020304" pitchFamily="18" charset="0"/>
                <a:ea typeface="SimSun" panose="02010600030101010101" pitchFamily="2" charset="-122"/>
                <a:cs typeface="Times New Roman" panose="02020603050405020304" pitchFamily="18" charset="0"/>
              </a:rPr>
              <a:t>緣法？</a:t>
            </a:r>
            <a:endParaRPr lang="en-GB" altLang="zh-CN" sz="1800" dirty="0">
              <a:effectLst/>
              <a:latin typeface="Times New Roman" panose="02020603050405020304" pitchFamily="18" charset="0"/>
              <a:ea typeface="SimSun" panose="02010600030101010101" pitchFamily="2" charset="-122"/>
              <a:cs typeface="Times New Roman" panose="02020603050405020304" pitchFamily="18" charset="0"/>
            </a:endParaRPr>
          </a:p>
          <a:p>
            <a:r>
              <a:rPr lang="en-GB" dirty="0" err="1">
                <a:latin typeface="Times New Roman" panose="02020603050405020304" pitchFamily="18" charset="0"/>
                <a:ea typeface="SimSun" panose="02010600030101010101" pitchFamily="2" charset="-122"/>
                <a:cs typeface="Times New Roman" panose="02020603050405020304" pitchFamily="18" charset="0"/>
              </a:rPr>
              <a:t>Wukong</a:t>
            </a:r>
            <a:r>
              <a:rPr lang="en-GB" dirty="0">
                <a:latin typeface="Times New Roman" panose="02020603050405020304" pitchFamily="18" charset="0"/>
                <a:ea typeface="SimSun" panose="02010600030101010101" pitchFamily="2" charset="-122"/>
                <a:cs typeface="Times New Roman" panose="02020603050405020304" pitchFamily="18" charset="0"/>
              </a:rPr>
              <a:t>	you	SHI	which	life	practise-obtain	DE	karma</a:t>
            </a:r>
          </a:p>
          <a:p>
            <a:r>
              <a:rPr lang="en-GB" dirty="0" err="1">
                <a:latin typeface="Times New Roman" panose="02020603050405020304" pitchFamily="18" charset="0"/>
                <a:ea typeface="SimSun" panose="02010600030101010101" pitchFamily="2" charset="-122"/>
                <a:cs typeface="Times New Roman" panose="02020603050405020304" pitchFamily="18" charset="0"/>
              </a:rPr>
              <a:t>Wukong</a:t>
            </a:r>
            <a:r>
              <a:rPr lang="en-GB" dirty="0">
                <a:latin typeface="Times New Roman" panose="02020603050405020304" pitchFamily="18" charset="0"/>
                <a:ea typeface="SimSun" panose="02010600030101010101" pitchFamily="2" charset="-122"/>
                <a:cs typeface="Times New Roman" panose="02020603050405020304" pitchFamily="18" charset="0"/>
              </a:rPr>
              <a:t>, as for you, which life was karma obtained? (</a:t>
            </a:r>
            <a:r>
              <a:rPr lang="zh-CN" altLang="en-US" dirty="0">
                <a:latin typeface="Times New Roman" panose="02020603050405020304" pitchFamily="18" charset="0"/>
                <a:ea typeface="SimSun" panose="02010600030101010101" pitchFamily="2" charset="-122"/>
                <a:cs typeface="Times New Roman" panose="02020603050405020304" pitchFamily="18" charset="0"/>
              </a:rPr>
              <a:t>西游記</a:t>
            </a:r>
            <a:r>
              <a:rPr lang="en-GB" altLang="zh-CN"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dirty="0">
                <a:latin typeface="Times New Roman" panose="02020603050405020304" pitchFamily="18" charset="0"/>
                <a:ea typeface="SimSun" panose="02010600030101010101" pitchFamily="2" charset="-122"/>
                <a:cs typeface="Times New Roman" panose="02020603050405020304" pitchFamily="18" charset="0"/>
              </a:rPr>
              <a:t>明</a:t>
            </a:r>
            <a:r>
              <a:rPr lang="en-GB" altLang="zh-CN" dirty="0">
                <a:latin typeface="Times New Roman" panose="02020603050405020304" pitchFamily="18" charset="0"/>
                <a:ea typeface="SimSun" panose="02010600030101010101" pitchFamily="2" charset="-122"/>
                <a:cs typeface="Times New Roman" panose="02020603050405020304" pitchFamily="18" charset="0"/>
              </a:rPr>
              <a:t>) </a:t>
            </a:r>
          </a:p>
          <a:p>
            <a:r>
              <a:rPr lang="en-GB" altLang="zh-CN" dirty="0">
                <a:latin typeface="Times New Roman" panose="02020603050405020304" pitchFamily="18" charset="0"/>
                <a:ea typeface="SimSun" panose="02010600030101010101" pitchFamily="2" charset="-122"/>
                <a:cs typeface="Times New Roman" panose="02020603050405020304" pitchFamily="18" charset="0"/>
              </a:rPr>
              <a:t>abstract lexical noun (</a:t>
            </a:r>
            <a:r>
              <a:rPr lang="zh-CN" altLang="en-US" dirty="0">
                <a:latin typeface="Times New Roman" panose="02020603050405020304" pitchFamily="18" charset="0"/>
                <a:ea typeface="SimSun" panose="02010600030101010101" pitchFamily="2" charset="-122"/>
                <a:cs typeface="Times New Roman" panose="02020603050405020304" pitchFamily="18" charset="0"/>
              </a:rPr>
              <a:t>緣法</a:t>
            </a:r>
            <a:r>
              <a:rPr lang="en-GB" altLang="zh-CN" dirty="0">
                <a:latin typeface="Times New Roman" panose="02020603050405020304" pitchFamily="18" charset="0"/>
                <a:ea typeface="SimSun" panose="02010600030101010101" pitchFamily="2" charset="-122"/>
                <a:cs typeface="Times New Roman" panose="02020603050405020304" pitchFamily="18" charset="0"/>
              </a:rPr>
              <a:t>) &gt; ‘In which life did you obtain karma?  </a:t>
            </a:r>
            <a:r>
              <a:rPr lang="en-GB" dirty="0">
                <a:latin typeface="Times New Roman" panose="02020603050405020304" pitchFamily="18" charset="0"/>
                <a:ea typeface="SimSun" panose="02010600030101010101" pitchFamily="2" charset="-122"/>
                <a:cs typeface="Times New Roman" panose="02020603050405020304" pitchFamily="18" charset="0"/>
              </a:rPr>
              <a:t> </a:t>
            </a:r>
            <a:endParaRPr lang="en-GB" dirty="0"/>
          </a:p>
        </p:txBody>
      </p:sp>
    </p:spTree>
    <p:extLst>
      <p:ext uri="{BB962C8B-B14F-4D97-AF65-F5344CB8AC3E}">
        <p14:creationId xmlns:p14="http://schemas.microsoft.com/office/powerpoint/2010/main" val="3250829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8" grpId="0"/>
      <p:bldP spid="10"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altLang="zh-HK" dirty="0"/>
              <a:t>Chinese cleft constructions (</a:t>
            </a:r>
            <a:r>
              <a:rPr lang="en-US" altLang="zh-HK" dirty="0" err="1"/>
              <a:t>VOge</a:t>
            </a:r>
            <a:r>
              <a:rPr lang="en-US" altLang="zh-HK" dirty="0"/>
              <a:t> / *</a:t>
            </a:r>
            <a:r>
              <a:rPr lang="en-US" altLang="zh-HK" dirty="0" err="1"/>
              <a:t>VgeO</a:t>
            </a:r>
            <a:r>
              <a:rPr lang="en-US" altLang="zh-HK" dirty="0"/>
              <a:t>)</a:t>
            </a:r>
            <a:endParaRPr lang="zh-HK" altLang="en-US" dirty="0"/>
          </a:p>
        </p:txBody>
      </p:sp>
      <p:sp>
        <p:nvSpPr>
          <p:cNvPr id="6" name="Rectangle 5"/>
          <p:cNvSpPr/>
          <p:nvPr/>
        </p:nvSpPr>
        <p:spPr>
          <a:xfrm>
            <a:off x="838200" y="898354"/>
            <a:ext cx="10515602" cy="392159"/>
          </a:xfrm>
          <a:prstGeom prst="rect">
            <a:avLst/>
          </a:prstGeom>
        </p:spPr>
        <p:txBody>
          <a:bodyPr wrap="square">
            <a:spAutoFit/>
          </a:bodyPr>
          <a:lstStyle/>
          <a:p>
            <a:pPr>
              <a:lnSpc>
                <a:spcPct val="115000"/>
              </a:lnSpc>
              <a:spcAft>
                <a:spcPts val="1000"/>
              </a:spcAft>
            </a:pPr>
            <a:r>
              <a:rPr lang="en-GB" altLang="zh-CN" dirty="0">
                <a:latin typeface="Calibri" panose="020F0502020204030204" pitchFamily="34" charset="0"/>
                <a:ea typeface="PMingLiU" panose="02020500000000000000" pitchFamily="18" charset="-120"/>
                <a:cs typeface="Times New Roman" panose="02020603050405020304" pitchFamily="18" charset="0"/>
              </a:rPr>
              <a:t>Examples of </a:t>
            </a:r>
            <a:r>
              <a:rPr lang="en-GB" altLang="zh-CN" i="1" dirty="0" err="1">
                <a:latin typeface="Calibri" panose="020F0502020204030204" pitchFamily="34" charset="0"/>
                <a:ea typeface="PMingLiU" panose="02020500000000000000" pitchFamily="18" charset="-120"/>
                <a:cs typeface="Times New Roman" panose="02020603050405020304" pitchFamily="18" charset="0"/>
              </a:rPr>
              <a:t>ge</a:t>
            </a:r>
            <a:r>
              <a:rPr lang="en-GB" altLang="zh-CN" dirty="0">
                <a:latin typeface="Calibri" panose="020F0502020204030204" pitchFamily="34" charset="0"/>
                <a:ea typeface="PMingLiU" panose="02020500000000000000" pitchFamily="18" charset="-120"/>
                <a:cs typeface="Times New Roman" panose="02020603050405020304" pitchFamily="18" charset="0"/>
              </a:rPr>
              <a:t> (</a:t>
            </a:r>
            <a:r>
              <a:rPr lang="zh-CN" altLang="en-US" dirty="0">
                <a:latin typeface="Calibri" panose="020F0502020204030204" pitchFamily="34" charset="0"/>
                <a:ea typeface="PMingLiU" panose="02020500000000000000" pitchFamily="18" charset="-120"/>
                <a:cs typeface="Times New Roman" panose="02020603050405020304" pitchFamily="18" charset="0"/>
              </a:rPr>
              <a:t>個</a:t>
            </a:r>
            <a:r>
              <a:rPr lang="en-GB" altLang="zh-CN" dirty="0">
                <a:latin typeface="Calibri" panose="020F0502020204030204" pitchFamily="34" charset="0"/>
                <a:ea typeface="PMingLiU" panose="02020500000000000000" pitchFamily="18" charset="-120"/>
                <a:cs typeface="Times New Roman" panose="02020603050405020304" pitchFamily="18" charset="0"/>
              </a:rPr>
              <a:t>/</a:t>
            </a:r>
            <a:r>
              <a:rPr lang="zh-CN" altLang="en-US" dirty="0"/>
              <a:t>棝</a:t>
            </a:r>
            <a:r>
              <a:rPr lang="en-US" altLang="zh-CN" dirty="0"/>
              <a:t>/</a:t>
            </a:r>
            <a:r>
              <a:rPr lang="zh-CN" altLang="en-US" dirty="0"/>
              <a:t>固</a:t>
            </a:r>
            <a:r>
              <a:rPr lang="en-GB" altLang="zh-CN" dirty="0"/>
              <a:t>) are rare (Liu (2008))… however: </a:t>
            </a:r>
            <a:endParaRPr lang="en-US" altLang="zh-HK" dirty="0">
              <a:latin typeface="Calibri" panose="020F0502020204030204" pitchFamily="34" charset="0"/>
              <a:ea typeface="PMingLiU" panose="02020500000000000000" pitchFamily="18" charset="-120"/>
              <a:cs typeface="Times New Roman" panose="02020603050405020304" pitchFamily="18" charset="0"/>
            </a:endParaRPr>
          </a:p>
        </p:txBody>
      </p:sp>
      <p:sp>
        <p:nvSpPr>
          <p:cNvPr id="7" name="Rectangle 6"/>
          <p:cNvSpPr/>
          <p:nvPr/>
        </p:nvSpPr>
        <p:spPr>
          <a:xfrm>
            <a:off x="838200" y="1324713"/>
            <a:ext cx="11353800" cy="2003305"/>
          </a:xfrm>
          <a:prstGeom prst="rect">
            <a:avLst/>
          </a:prstGeom>
        </p:spPr>
        <p:txBody>
          <a:bodyPr wrap="square">
            <a:spAutoFit/>
          </a:bodyPr>
          <a:lstStyle/>
          <a:p>
            <a:pPr>
              <a:lnSpc>
                <a:spcPct val="115000"/>
              </a:lnSpc>
              <a:spcAft>
                <a:spcPts val="1000"/>
              </a:spcAft>
            </a:pPr>
            <a:r>
              <a:rPr lang="zh-CN" altLang="en-US" sz="1600" dirty="0">
                <a:latin typeface="Calibri" panose="020F0502020204030204" pitchFamily="34" charset="0"/>
                <a:ea typeface="PMingLiU" panose="02020500000000000000" pitchFamily="18" charset="-120"/>
                <a:cs typeface="Times New Roman" panose="02020603050405020304" pitchFamily="18" charset="0"/>
              </a:rPr>
              <a:t>師</a:t>
            </a:r>
            <a:r>
              <a:rPr lang="en-GB" altLang="zh-CN" sz="1600" dirty="0">
                <a:latin typeface="Calibri" panose="020F0502020204030204" pitchFamily="34" charset="0"/>
                <a:ea typeface="PMingLiU" panose="02020500000000000000" pitchFamily="18" charset="-120"/>
                <a:cs typeface="Times New Roman" panose="02020603050405020304" pitchFamily="18" charset="0"/>
              </a:rPr>
              <a:t>	</a:t>
            </a:r>
            <a:r>
              <a:rPr lang="zh-CN" altLang="en-US" sz="1600" dirty="0">
                <a:latin typeface="Calibri" panose="020F0502020204030204" pitchFamily="34" charset="0"/>
                <a:ea typeface="PMingLiU" panose="02020500000000000000" pitchFamily="18" charset="-120"/>
                <a:cs typeface="Times New Roman" panose="02020603050405020304" pitchFamily="18" charset="0"/>
              </a:rPr>
              <a:t>指</a:t>
            </a:r>
            <a:r>
              <a:rPr lang="en-GB" altLang="zh-CN" sz="1600" dirty="0">
                <a:latin typeface="Calibri" panose="020F0502020204030204" pitchFamily="34" charset="0"/>
                <a:ea typeface="PMingLiU" panose="02020500000000000000" pitchFamily="18" charset="-120"/>
                <a:cs typeface="Times New Roman" panose="02020603050405020304" pitchFamily="18" charset="0"/>
              </a:rPr>
              <a:t>	</a:t>
            </a:r>
            <a:r>
              <a:rPr lang="zh-CN" altLang="en-US" sz="1600" dirty="0">
                <a:latin typeface="Calibri" panose="020F0502020204030204" pitchFamily="34" charset="0"/>
                <a:ea typeface="PMingLiU" panose="02020500000000000000" pitchFamily="18" charset="-120"/>
                <a:cs typeface="Times New Roman" panose="02020603050405020304" pitchFamily="18" charset="0"/>
              </a:rPr>
              <a:t>面</a:t>
            </a:r>
            <a:r>
              <a:rPr lang="en-GB" altLang="zh-CN" sz="1600" dirty="0">
                <a:latin typeface="Calibri" panose="020F0502020204030204" pitchFamily="34" charset="0"/>
                <a:ea typeface="PMingLiU" panose="02020500000000000000" pitchFamily="18" charset="-120"/>
                <a:cs typeface="Times New Roman" panose="02020603050405020304" pitchFamily="18" charset="0"/>
              </a:rPr>
              <a:t>-</a:t>
            </a:r>
            <a:r>
              <a:rPr lang="zh-CN" altLang="en-US" sz="1600" dirty="0">
                <a:latin typeface="Calibri" panose="020F0502020204030204" pitchFamily="34" charset="0"/>
                <a:ea typeface="PMingLiU" panose="02020500000000000000" pitchFamily="18" charset="-120"/>
                <a:cs typeface="Times New Roman" panose="02020603050405020304" pitchFamily="18" charset="0"/>
              </a:rPr>
              <a:t>前</a:t>
            </a:r>
            <a:r>
              <a:rPr lang="en-GB" altLang="zh-CN" sz="1600" dirty="0">
                <a:latin typeface="Calibri" panose="020F0502020204030204" pitchFamily="34" charset="0"/>
                <a:ea typeface="PMingLiU" panose="02020500000000000000" pitchFamily="18" charset="-120"/>
                <a:cs typeface="Times New Roman" panose="02020603050405020304" pitchFamily="18" charset="0"/>
              </a:rPr>
              <a:t>	</a:t>
            </a:r>
            <a:r>
              <a:rPr lang="zh-CN" altLang="en-US" sz="1600" dirty="0">
                <a:latin typeface="Calibri" panose="020F0502020204030204" pitchFamily="34" charset="0"/>
                <a:ea typeface="PMingLiU" panose="02020500000000000000" pitchFamily="18" charset="-120"/>
                <a:cs typeface="Times New Roman" panose="02020603050405020304" pitchFamily="18" charset="0"/>
              </a:rPr>
              <a:t>狗子</a:t>
            </a:r>
            <a:r>
              <a:rPr lang="en-GB" altLang="zh-CN" sz="1600" dirty="0">
                <a:latin typeface="Calibri" panose="020F0502020204030204" pitchFamily="34" charset="0"/>
                <a:ea typeface="PMingLiU" panose="02020500000000000000" pitchFamily="18" charset="-120"/>
                <a:cs typeface="Times New Roman" panose="02020603050405020304" pitchFamily="18" charset="0"/>
              </a:rPr>
              <a:t>	</a:t>
            </a:r>
            <a:r>
              <a:rPr lang="zh-CN" altLang="en-US" sz="1600" dirty="0">
                <a:latin typeface="Calibri" panose="020F0502020204030204" pitchFamily="34" charset="0"/>
                <a:ea typeface="PMingLiU" panose="02020500000000000000" pitchFamily="18" charset="-120"/>
                <a:cs typeface="Times New Roman" panose="02020603050405020304" pitchFamily="18" charset="0"/>
              </a:rPr>
              <a:t>云： </a:t>
            </a:r>
            <a:r>
              <a:rPr lang="en-GB" altLang="zh-CN" sz="1600" dirty="0">
                <a:latin typeface="Calibri" panose="020F0502020204030204" pitchFamily="34" charset="0"/>
                <a:ea typeface="PMingLiU" panose="02020500000000000000" pitchFamily="18" charset="-120"/>
                <a:cs typeface="Times New Roman" panose="02020603050405020304" pitchFamily="18" charset="0"/>
              </a:rPr>
              <a:t>	</a:t>
            </a:r>
            <a:r>
              <a:rPr lang="zh-CN" altLang="en-US" sz="1600" dirty="0">
                <a:latin typeface="Calibri" panose="020F0502020204030204" pitchFamily="34" charset="0"/>
                <a:ea typeface="PMingLiU" panose="02020500000000000000" pitchFamily="18" charset="-120"/>
                <a:cs typeface="Times New Roman" panose="02020603050405020304" pitchFamily="18" charset="0"/>
              </a:rPr>
              <a:t>明明</a:t>
            </a:r>
            <a:r>
              <a:rPr lang="en-GB" altLang="zh-CN" sz="1600" dirty="0">
                <a:latin typeface="Calibri" panose="020F0502020204030204" pitchFamily="34" charset="0"/>
                <a:ea typeface="PMingLiU" panose="02020500000000000000" pitchFamily="18" charset="-120"/>
                <a:cs typeface="Times New Roman" panose="02020603050405020304" pitchFamily="18" charset="0"/>
              </a:rPr>
              <a:t>-</a:t>
            </a:r>
            <a:r>
              <a:rPr lang="zh-CN" altLang="en-US" sz="1600" dirty="0">
                <a:latin typeface="Calibri" panose="020F0502020204030204" pitchFamily="34" charset="0"/>
                <a:ea typeface="PMingLiU" panose="02020500000000000000" pitchFamily="18" charset="-120"/>
                <a:cs typeface="Times New Roman" panose="02020603050405020304" pitchFamily="18" charset="0"/>
              </a:rPr>
              <a:t>個，明明</a:t>
            </a:r>
            <a:r>
              <a:rPr lang="en-GB" altLang="zh-CN" sz="1600" dirty="0">
                <a:latin typeface="Calibri" panose="020F0502020204030204" pitchFamily="34" charset="0"/>
                <a:ea typeface="PMingLiU" panose="02020500000000000000" pitchFamily="18" charset="-120"/>
                <a:cs typeface="Times New Roman" panose="02020603050405020304" pitchFamily="18" charset="0"/>
              </a:rPr>
              <a:t>-</a:t>
            </a:r>
            <a:r>
              <a:rPr lang="zh-CN" altLang="en-US" sz="1600" dirty="0">
                <a:latin typeface="Calibri" panose="020F0502020204030204" pitchFamily="34" charset="0"/>
                <a:ea typeface="PMingLiU" panose="02020500000000000000" pitchFamily="18" charset="-120"/>
                <a:cs typeface="Times New Roman" panose="02020603050405020304" pitchFamily="18" charset="0"/>
              </a:rPr>
              <a:t>個</a:t>
            </a:r>
            <a:endParaRPr lang="en-GB" altLang="zh-CN" sz="1600" dirty="0">
              <a:latin typeface="Calibri" panose="020F0502020204030204" pitchFamily="34" charset="0"/>
              <a:ea typeface="PMingLiU" panose="02020500000000000000" pitchFamily="18" charset="-120"/>
              <a:cs typeface="Times New Roman" panose="02020603050405020304" pitchFamily="18" charset="0"/>
            </a:endParaRPr>
          </a:p>
          <a:p>
            <a:pPr>
              <a:lnSpc>
                <a:spcPct val="115000"/>
              </a:lnSpc>
              <a:spcAft>
                <a:spcPts val="1000"/>
              </a:spcAft>
            </a:pPr>
            <a:r>
              <a:rPr lang="en-US" altLang="zh-CN" sz="1600" dirty="0">
                <a:latin typeface="Calibri" panose="020F0502020204030204" pitchFamily="34" charset="0"/>
                <a:ea typeface="PMingLiU" panose="02020500000000000000" pitchFamily="18" charset="-120"/>
                <a:cs typeface="Times New Roman" panose="02020603050405020304" pitchFamily="18" charset="0"/>
              </a:rPr>
              <a:t>Teacher 	point	face-front	dog	say	bright-GE	bright-GE</a:t>
            </a:r>
            <a:endParaRPr lang="en-GB" altLang="zh-CN" sz="1600" dirty="0">
              <a:latin typeface="Calibri" panose="020F0502020204030204" pitchFamily="34" charset="0"/>
              <a:ea typeface="PMingLiU" panose="02020500000000000000" pitchFamily="18" charset="-120"/>
              <a:cs typeface="Times New Roman" panose="02020603050405020304" pitchFamily="18" charset="0"/>
            </a:endParaRPr>
          </a:p>
          <a:p>
            <a:pPr>
              <a:lnSpc>
                <a:spcPct val="115000"/>
              </a:lnSpc>
              <a:spcAft>
                <a:spcPts val="1000"/>
              </a:spcAft>
            </a:pPr>
            <a:r>
              <a:rPr lang="zh-CN" altLang="en-US" sz="1600" dirty="0">
                <a:latin typeface="Calibri" panose="020F0502020204030204" pitchFamily="34" charset="0"/>
                <a:ea typeface="PMingLiU" panose="02020500000000000000" pitchFamily="18" charset="-120"/>
                <a:cs typeface="Times New Roman" panose="02020603050405020304" pitchFamily="18" charset="0"/>
              </a:rPr>
              <a:t>僧</a:t>
            </a:r>
            <a:r>
              <a:rPr lang="en-GB" altLang="zh-CN" sz="1600" dirty="0">
                <a:latin typeface="Calibri" panose="020F0502020204030204" pitchFamily="34" charset="0"/>
                <a:ea typeface="PMingLiU" panose="02020500000000000000" pitchFamily="18" charset="-120"/>
                <a:cs typeface="Times New Roman" panose="02020603050405020304" pitchFamily="18" charset="0"/>
              </a:rPr>
              <a:t>	</a:t>
            </a:r>
            <a:r>
              <a:rPr lang="zh-CN" altLang="en-US" sz="1600" dirty="0">
                <a:latin typeface="Calibri" panose="020F0502020204030204" pitchFamily="34" charset="0"/>
                <a:ea typeface="PMingLiU" panose="02020500000000000000" pitchFamily="18" charset="-120"/>
                <a:cs typeface="Times New Roman" panose="02020603050405020304" pitchFamily="18" charset="0"/>
              </a:rPr>
              <a:t>便</a:t>
            </a:r>
            <a:r>
              <a:rPr lang="en-GB" altLang="zh-CN" sz="1600" dirty="0">
                <a:latin typeface="Calibri" panose="020F0502020204030204" pitchFamily="34" charset="0"/>
                <a:ea typeface="PMingLiU" panose="02020500000000000000" pitchFamily="18" charset="-120"/>
                <a:cs typeface="Times New Roman" panose="02020603050405020304" pitchFamily="18" charset="0"/>
              </a:rPr>
              <a:t>	</a:t>
            </a:r>
            <a:r>
              <a:rPr lang="zh-CN" altLang="en-US" sz="1600" dirty="0">
                <a:latin typeface="Calibri" panose="020F0502020204030204" pitchFamily="34" charset="0"/>
                <a:ea typeface="PMingLiU" panose="02020500000000000000" pitchFamily="18" charset="-120"/>
                <a:cs typeface="Times New Roman" panose="02020603050405020304" pitchFamily="18" charset="0"/>
              </a:rPr>
              <a:t>問</a:t>
            </a:r>
            <a:r>
              <a:rPr lang="en-GB" altLang="zh-CN" sz="1600" dirty="0">
                <a:latin typeface="Calibri" panose="020F0502020204030204" pitchFamily="34" charset="0"/>
                <a:ea typeface="PMingLiU" panose="02020500000000000000" pitchFamily="18" charset="-120"/>
                <a:cs typeface="Times New Roman" panose="02020603050405020304" pitchFamily="18" charset="0"/>
              </a:rPr>
              <a:t>	</a:t>
            </a:r>
            <a:r>
              <a:rPr lang="zh-CN" altLang="en-US" sz="1600" dirty="0">
                <a:latin typeface="Calibri" panose="020F0502020204030204" pitchFamily="34" charset="0"/>
                <a:ea typeface="PMingLiU" panose="02020500000000000000" pitchFamily="18" charset="-120"/>
                <a:cs typeface="Times New Roman" panose="02020603050405020304" pitchFamily="18" charset="0"/>
              </a:rPr>
              <a:t>師：</a:t>
            </a:r>
            <a:r>
              <a:rPr lang="en-GB" altLang="zh-CN" sz="1600" dirty="0">
                <a:latin typeface="Calibri" panose="020F0502020204030204" pitchFamily="34" charset="0"/>
                <a:ea typeface="PMingLiU" panose="02020500000000000000" pitchFamily="18" charset="-120"/>
                <a:cs typeface="Times New Roman" panose="02020603050405020304" pitchFamily="18" charset="0"/>
              </a:rPr>
              <a:t>	</a:t>
            </a:r>
            <a:r>
              <a:rPr lang="zh-CN" altLang="en-US" sz="1600" dirty="0">
                <a:latin typeface="Calibri" panose="020F0502020204030204" pitchFamily="34" charset="0"/>
                <a:ea typeface="PMingLiU" panose="02020500000000000000" pitchFamily="18" charset="-120"/>
                <a:cs typeface="Times New Roman" panose="02020603050405020304" pitchFamily="18" charset="0"/>
              </a:rPr>
              <a:t>既    是</a:t>
            </a:r>
            <a:r>
              <a:rPr lang="en-GB" altLang="zh-CN" sz="1600" dirty="0">
                <a:latin typeface="Calibri" panose="020F0502020204030204" pitchFamily="34" charset="0"/>
                <a:ea typeface="PMingLiU" panose="02020500000000000000" pitchFamily="18" charset="-120"/>
                <a:cs typeface="Times New Roman" panose="02020603050405020304" pitchFamily="18" charset="0"/>
              </a:rPr>
              <a:t>	</a:t>
            </a:r>
            <a:r>
              <a:rPr lang="zh-CN" altLang="en-US" sz="1600" dirty="0">
                <a:latin typeface="Calibri" panose="020F0502020204030204" pitchFamily="34" charset="0"/>
                <a:ea typeface="PMingLiU" panose="02020500000000000000" pitchFamily="18" charset="-120"/>
                <a:cs typeface="Times New Roman" panose="02020603050405020304" pitchFamily="18" charset="0"/>
              </a:rPr>
              <a:t>明明個，</a:t>
            </a:r>
            <a:r>
              <a:rPr lang="en-GB" altLang="zh-CN" sz="1600" dirty="0">
                <a:latin typeface="Calibri" panose="020F0502020204030204" pitchFamily="34" charset="0"/>
                <a:ea typeface="PMingLiU" panose="02020500000000000000" pitchFamily="18" charset="-120"/>
                <a:cs typeface="Times New Roman" panose="02020603050405020304" pitchFamily="18" charset="0"/>
              </a:rPr>
              <a:t>	</a:t>
            </a:r>
            <a:r>
              <a:rPr lang="zh-CN" altLang="en-US" sz="1600" dirty="0">
                <a:latin typeface="Calibri" panose="020F0502020204030204" pitchFamily="34" charset="0"/>
                <a:ea typeface="PMingLiU" panose="02020500000000000000" pitchFamily="18" charset="-120"/>
                <a:cs typeface="Times New Roman" panose="02020603050405020304" pitchFamily="18" charset="0"/>
              </a:rPr>
              <a:t>爲</a:t>
            </a:r>
            <a:r>
              <a:rPr lang="en-GB" altLang="zh-CN" sz="1600" dirty="0">
                <a:latin typeface="Calibri" panose="020F0502020204030204" pitchFamily="34" charset="0"/>
                <a:ea typeface="PMingLiU" panose="02020500000000000000" pitchFamily="18" charset="-120"/>
                <a:cs typeface="Times New Roman" panose="02020603050405020304" pitchFamily="18" charset="0"/>
              </a:rPr>
              <a:t>	</a:t>
            </a:r>
            <a:r>
              <a:rPr lang="zh-CN" altLang="en-US" sz="1600" dirty="0">
                <a:latin typeface="Calibri" panose="020F0502020204030204" pitchFamily="34" charset="0"/>
                <a:ea typeface="PMingLiU" panose="02020500000000000000" pitchFamily="18" charset="-120"/>
                <a:cs typeface="Times New Roman" panose="02020603050405020304" pitchFamily="18" charset="0"/>
              </a:rPr>
              <a:t>個</a:t>
            </a:r>
            <a:r>
              <a:rPr lang="en-GB" altLang="zh-CN" sz="1600" dirty="0">
                <a:latin typeface="Calibri" panose="020F0502020204030204" pitchFamily="34" charset="0"/>
                <a:ea typeface="PMingLiU" panose="02020500000000000000" pitchFamily="18" charset="-120"/>
                <a:cs typeface="Times New Roman" panose="02020603050405020304" pitchFamily="18" charset="0"/>
              </a:rPr>
              <a:t>	</a:t>
            </a:r>
            <a:r>
              <a:rPr lang="zh-CN" altLang="en-US" sz="1600" dirty="0">
                <a:latin typeface="Calibri" panose="020F0502020204030204" pitchFamily="34" charset="0"/>
                <a:ea typeface="PMingLiU" panose="02020500000000000000" pitchFamily="18" charset="-120"/>
                <a:cs typeface="Times New Roman" panose="02020603050405020304" pitchFamily="18" charset="0"/>
              </a:rPr>
              <a:t>摩</a:t>
            </a:r>
            <a:r>
              <a:rPr lang="en-GB" altLang="zh-CN" sz="1600" dirty="0">
                <a:latin typeface="Calibri" panose="020F0502020204030204" pitchFamily="34" charset="0"/>
                <a:ea typeface="PMingLiU" panose="02020500000000000000" pitchFamily="18" charset="-120"/>
                <a:cs typeface="Times New Roman" panose="02020603050405020304" pitchFamily="18" charset="0"/>
              </a:rPr>
              <a:t>	</a:t>
            </a:r>
            <a:r>
              <a:rPr lang="zh-CN" altLang="en-US" sz="1600" dirty="0">
                <a:latin typeface="Calibri" panose="020F0502020204030204" pitchFamily="34" charset="0"/>
                <a:ea typeface="PMingLiU" panose="02020500000000000000" pitchFamily="18" charset="-120"/>
                <a:cs typeface="Times New Roman" panose="02020603050405020304" pitchFamily="18" charset="0"/>
              </a:rPr>
              <a:t>頭</a:t>
            </a:r>
            <a:r>
              <a:rPr lang="en-GB" altLang="zh-CN" sz="1600" dirty="0">
                <a:latin typeface="Calibri" panose="020F0502020204030204" pitchFamily="34" charset="0"/>
                <a:ea typeface="PMingLiU" panose="02020500000000000000" pitchFamily="18" charset="-120"/>
                <a:cs typeface="Times New Roman" panose="02020603050405020304" pitchFamily="18" charset="0"/>
              </a:rPr>
              <a:t>	</a:t>
            </a:r>
            <a:r>
              <a:rPr lang="zh-CN" altLang="en-US" sz="1600" dirty="0">
                <a:latin typeface="Calibri" panose="020F0502020204030204" pitchFamily="34" charset="0"/>
                <a:ea typeface="PMingLiU" panose="02020500000000000000" pitchFamily="18" charset="-120"/>
                <a:cs typeface="Times New Roman" panose="02020603050405020304" pitchFamily="18" charset="0"/>
              </a:rPr>
              <a:t>在</a:t>
            </a:r>
            <a:r>
              <a:rPr lang="en-GB" altLang="zh-CN" sz="1600" dirty="0">
                <a:latin typeface="Calibri" panose="020F0502020204030204" pitchFamily="34" charset="0"/>
                <a:ea typeface="PMingLiU" panose="02020500000000000000" pitchFamily="18" charset="-120"/>
                <a:cs typeface="Times New Roman" panose="02020603050405020304" pitchFamily="18" charset="0"/>
              </a:rPr>
              <a:t>	</a:t>
            </a:r>
            <a:r>
              <a:rPr lang="zh-CN" altLang="en-US" sz="1600" dirty="0">
                <a:latin typeface="Calibri" panose="020F0502020204030204" pitchFamily="34" charset="0"/>
                <a:ea typeface="PMingLiU" panose="02020500000000000000" pitchFamily="18" charset="-120"/>
                <a:cs typeface="Times New Roman" panose="02020603050405020304" pitchFamily="18" charset="0"/>
              </a:rPr>
              <a:t>裏許</a:t>
            </a:r>
            <a:r>
              <a:rPr lang="en-GB" altLang="zh-CN" sz="1600" dirty="0">
                <a:latin typeface="Calibri" panose="020F0502020204030204" pitchFamily="34" charset="0"/>
                <a:ea typeface="PMingLiU" panose="02020500000000000000" pitchFamily="18" charset="-120"/>
                <a:cs typeface="Times New Roman" panose="02020603050405020304" pitchFamily="18" charset="0"/>
              </a:rPr>
              <a:t>?</a:t>
            </a:r>
          </a:p>
          <a:p>
            <a:pPr>
              <a:lnSpc>
                <a:spcPct val="115000"/>
              </a:lnSpc>
              <a:spcAft>
                <a:spcPts val="1000"/>
              </a:spcAft>
            </a:pPr>
            <a:r>
              <a:rPr lang="en-GB" altLang="zh-TW" sz="1600" dirty="0">
                <a:latin typeface="Calibri" panose="020F0502020204030204" pitchFamily="34" charset="0"/>
                <a:ea typeface="PMingLiU" panose="02020500000000000000" pitchFamily="18" charset="-120"/>
                <a:cs typeface="Times New Roman" panose="02020603050405020304" pitchFamily="18" charset="0"/>
              </a:rPr>
              <a:t>Monk	then	ask	teacher	as    SHI	bright-GE	for	CL	what	head	at	inside?</a:t>
            </a:r>
          </a:p>
          <a:p>
            <a:pPr>
              <a:lnSpc>
                <a:spcPct val="115000"/>
              </a:lnSpc>
              <a:spcAft>
                <a:spcPts val="1000"/>
              </a:spcAft>
            </a:pPr>
            <a:r>
              <a:rPr lang="en-GB" altLang="zh-TW" sz="1600" dirty="0">
                <a:latin typeface="Calibri" panose="020F0502020204030204" pitchFamily="34" charset="0"/>
                <a:ea typeface="PMingLiU" panose="02020500000000000000" pitchFamily="18" charset="-120"/>
                <a:cs typeface="Times New Roman" panose="02020603050405020304" pitchFamily="18" charset="0"/>
              </a:rPr>
              <a:t>Teacher points at the dog in front and says, ‘It is bright, bright.’ Monk then asks him, ‘As it is bright, why is its head inside?’ (</a:t>
            </a:r>
            <a:r>
              <a:rPr lang="zh-CN" altLang="en-US" sz="1600" dirty="0">
                <a:latin typeface="Calibri" panose="020F0502020204030204" pitchFamily="34" charset="0"/>
                <a:ea typeface="PMingLiU" panose="02020500000000000000" pitchFamily="18" charset="-120"/>
                <a:cs typeface="Times New Roman" panose="02020603050405020304" pitchFamily="18" charset="0"/>
              </a:rPr>
              <a:t>祖堂集</a:t>
            </a:r>
            <a:r>
              <a:rPr lang="en-GB" altLang="zh-CN" sz="1600" dirty="0">
                <a:latin typeface="Calibri" panose="020F0502020204030204" pitchFamily="34" charset="0"/>
                <a:ea typeface="PMingLiU" panose="02020500000000000000" pitchFamily="18" charset="-120"/>
                <a:cs typeface="Times New Roman" panose="02020603050405020304" pitchFamily="18" charset="0"/>
              </a:rPr>
              <a:t>) (</a:t>
            </a:r>
            <a:r>
              <a:rPr lang="zh-CN" altLang="en-US" sz="1600" dirty="0">
                <a:latin typeface="Calibri" panose="020F0502020204030204" pitchFamily="34" charset="0"/>
                <a:ea typeface="PMingLiU" panose="02020500000000000000" pitchFamily="18" charset="-120"/>
                <a:cs typeface="Times New Roman" panose="02020603050405020304" pitchFamily="18" charset="0"/>
              </a:rPr>
              <a:t>唐</a:t>
            </a:r>
            <a:r>
              <a:rPr lang="en-GB" altLang="zh-CN" sz="1600" dirty="0">
                <a:latin typeface="Calibri" panose="020F0502020204030204" pitchFamily="34" charset="0"/>
                <a:ea typeface="PMingLiU" panose="02020500000000000000" pitchFamily="18" charset="-120"/>
                <a:cs typeface="Times New Roman" panose="02020603050405020304" pitchFamily="18" charset="0"/>
              </a:rPr>
              <a:t>)</a:t>
            </a:r>
            <a:r>
              <a:rPr lang="en-GB" altLang="zh-TW" sz="1600" dirty="0">
                <a:latin typeface="Calibri" panose="020F0502020204030204" pitchFamily="34" charset="0"/>
                <a:ea typeface="PMingLiU" panose="02020500000000000000" pitchFamily="18" charset="-120"/>
                <a:cs typeface="Times New Roman" panose="02020603050405020304" pitchFamily="18" charset="0"/>
              </a:rPr>
              <a:t> </a:t>
            </a:r>
            <a:endParaRPr lang="en-US" altLang="zh-TW" sz="1600" dirty="0">
              <a:latin typeface="Calibri" panose="020F0502020204030204" pitchFamily="34" charset="0"/>
              <a:ea typeface="PMingLiU" panose="02020500000000000000" pitchFamily="18" charset="-120"/>
              <a:cs typeface="Times New Roman" panose="02020603050405020304" pitchFamily="18" charset="0"/>
            </a:endParaRPr>
          </a:p>
        </p:txBody>
      </p:sp>
      <p:sp>
        <p:nvSpPr>
          <p:cNvPr id="3" name="Content Placeholder 2"/>
          <p:cNvSpPr>
            <a:spLocks noGrp="1"/>
          </p:cNvSpPr>
          <p:nvPr>
            <p:ph idx="1"/>
          </p:nvPr>
        </p:nvSpPr>
        <p:spPr>
          <a:xfrm>
            <a:off x="5538403" y="3529983"/>
            <a:ext cx="10515600" cy="4351338"/>
          </a:xfrm>
        </p:spPr>
        <p:txBody>
          <a:bodyPr>
            <a:normAutofit/>
          </a:bodyPr>
          <a:lstStyle/>
          <a:p>
            <a:pPr marL="0" indent="0">
              <a:buNone/>
            </a:pPr>
            <a:r>
              <a:rPr lang="zh-CN" altLang="en-US" sz="1800" dirty="0"/>
              <a:t>你</a:t>
            </a:r>
            <a:r>
              <a:rPr lang="en-US" altLang="zh-CN" sz="1800" dirty="0"/>
              <a:t>	</a:t>
            </a:r>
            <a:r>
              <a:rPr lang="zh-CN" altLang="en-US" sz="1800" dirty="0"/>
              <a:t>還</a:t>
            </a:r>
            <a:r>
              <a:rPr lang="en-US" altLang="zh-CN" sz="1800" dirty="0"/>
              <a:t>	</a:t>
            </a:r>
            <a:r>
              <a:rPr lang="zh-CN" altLang="en-US" sz="1800" dirty="0"/>
              <a:t>是</a:t>
            </a:r>
            <a:r>
              <a:rPr lang="en-US" altLang="zh-CN" sz="1800" dirty="0"/>
              <a:t>	</a:t>
            </a:r>
            <a:r>
              <a:rPr lang="zh-CN" altLang="en-US" sz="1800" dirty="0"/>
              <a:t>取</a:t>
            </a:r>
            <a:r>
              <a:rPr lang="en-US" altLang="zh-CN" sz="1800" dirty="0"/>
              <a:t>	</a:t>
            </a:r>
            <a:r>
              <a:rPr lang="zh-CN" altLang="en-US" sz="1800" dirty="0"/>
              <a:t>個</a:t>
            </a:r>
            <a:r>
              <a:rPr lang="en-US" altLang="zh-CN" sz="1800" dirty="0"/>
              <a:t>	</a:t>
            </a:r>
            <a:r>
              <a:rPr lang="zh-CN" altLang="en-US" sz="1800" dirty="0"/>
              <a:t>頭</a:t>
            </a:r>
            <a:endParaRPr lang="en-GB" altLang="zh-CN" sz="1800" dirty="0"/>
          </a:p>
          <a:p>
            <a:pPr marL="0" indent="0">
              <a:buNone/>
            </a:pPr>
            <a:r>
              <a:rPr lang="en-US" sz="1800" dirty="0"/>
              <a:t>Ni	</a:t>
            </a:r>
            <a:r>
              <a:rPr lang="en-US" sz="1800" dirty="0" err="1"/>
              <a:t>hai</a:t>
            </a:r>
            <a:r>
              <a:rPr lang="en-US" sz="1800" dirty="0"/>
              <a:t>	</a:t>
            </a:r>
            <a:r>
              <a:rPr lang="en-US" sz="1800" dirty="0" err="1"/>
              <a:t>shi</a:t>
            </a:r>
            <a:r>
              <a:rPr lang="en-US" sz="1800" dirty="0"/>
              <a:t>	</a:t>
            </a:r>
            <a:r>
              <a:rPr lang="en-US" sz="1800" dirty="0" err="1"/>
              <a:t>qu</a:t>
            </a:r>
            <a:r>
              <a:rPr lang="en-US" sz="1800" dirty="0"/>
              <a:t>	</a:t>
            </a:r>
            <a:r>
              <a:rPr lang="en-US" sz="1800" dirty="0" err="1"/>
              <a:t>ge</a:t>
            </a:r>
            <a:r>
              <a:rPr lang="en-US" sz="1800" dirty="0"/>
              <a:t>	</a:t>
            </a:r>
            <a:r>
              <a:rPr lang="en-US" sz="1800" dirty="0" err="1"/>
              <a:t>tou</a:t>
            </a:r>
            <a:endParaRPr lang="en-US" sz="1800" dirty="0"/>
          </a:p>
          <a:p>
            <a:pPr marL="0" indent="0">
              <a:buNone/>
            </a:pPr>
            <a:r>
              <a:rPr lang="en-GB" sz="1800" dirty="0"/>
              <a:t>You	still	SHI	take	GE	head</a:t>
            </a:r>
          </a:p>
          <a:p>
            <a:pPr marL="0" indent="0">
              <a:buNone/>
            </a:pPr>
            <a:r>
              <a:rPr lang="en-GB" sz="1800" dirty="0"/>
              <a:t>‘Why don’t you take a head?’ </a:t>
            </a:r>
          </a:p>
        </p:txBody>
      </p:sp>
      <p:sp>
        <p:nvSpPr>
          <p:cNvPr id="9" name="Content Placeholder 2"/>
          <p:cNvSpPr txBox="1">
            <a:spLocks/>
          </p:cNvSpPr>
          <p:nvPr/>
        </p:nvSpPr>
        <p:spPr>
          <a:xfrm>
            <a:off x="838200" y="3529983"/>
            <a:ext cx="548238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800" dirty="0"/>
              <a:t>我</a:t>
            </a:r>
            <a:r>
              <a:rPr lang="en-US" altLang="zh-CN" sz="1800" dirty="0"/>
              <a:t>	</a:t>
            </a:r>
            <a:r>
              <a:rPr lang="zh-CN" altLang="en-US" sz="1800" dirty="0"/>
              <a:t>是</a:t>
            </a:r>
            <a:r>
              <a:rPr lang="en-US" altLang="zh-CN" sz="1800" dirty="0"/>
              <a:t>	</a:t>
            </a:r>
            <a:r>
              <a:rPr lang="zh-CN" altLang="en-US" sz="1800" dirty="0"/>
              <a:t>看</a:t>
            </a:r>
            <a:r>
              <a:rPr lang="en-US" altLang="zh-CN" sz="1800" dirty="0"/>
              <a:t>	</a:t>
            </a:r>
            <a:r>
              <a:rPr lang="zh-CN" altLang="en-US" sz="1800" dirty="0"/>
              <a:t>個</a:t>
            </a:r>
            <a:r>
              <a:rPr lang="en-US" altLang="zh-CN" sz="1800" dirty="0"/>
              <a:t>	</a:t>
            </a:r>
            <a:r>
              <a:rPr lang="zh-CN" altLang="en-US" sz="1800" dirty="0"/>
              <a:t>書 </a:t>
            </a:r>
            <a:endParaRPr lang="en-GB" altLang="zh-CN" sz="1800" dirty="0"/>
          </a:p>
          <a:p>
            <a:pPr marL="0" indent="0">
              <a:buNone/>
            </a:pPr>
            <a:r>
              <a:rPr lang="en-US" sz="1800" dirty="0"/>
              <a:t>Wo	</a:t>
            </a:r>
            <a:r>
              <a:rPr lang="en-US" sz="1800" dirty="0" err="1"/>
              <a:t>shi</a:t>
            </a:r>
            <a:r>
              <a:rPr lang="en-US" sz="1800" dirty="0"/>
              <a:t>	</a:t>
            </a:r>
            <a:r>
              <a:rPr lang="en-US" sz="1800" dirty="0" err="1"/>
              <a:t>kan</a:t>
            </a:r>
            <a:r>
              <a:rPr lang="en-US" sz="1800" dirty="0"/>
              <a:t>	</a:t>
            </a:r>
            <a:r>
              <a:rPr lang="en-US" sz="1800" dirty="0" err="1"/>
              <a:t>ge</a:t>
            </a:r>
            <a:r>
              <a:rPr lang="en-US" sz="1800" dirty="0"/>
              <a:t>	</a:t>
            </a:r>
            <a:r>
              <a:rPr lang="en-US" sz="1800" dirty="0" err="1"/>
              <a:t>shu</a:t>
            </a:r>
            <a:endParaRPr lang="en-US" sz="1800" dirty="0"/>
          </a:p>
          <a:p>
            <a:pPr marL="0" indent="0">
              <a:buNone/>
            </a:pPr>
            <a:r>
              <a:rPr lang="en-US" sz="1800" dirty="0"/>
              <a:t>I	SHI	read	GE	book</a:t>
            </a:r>
          </a:p>
          <a:p>
            <a:pPr marL="0" indent="0">
              <a:buNone/>
            </a:pPr>
            <a:r>
              <a:rPr lang="en-US" sz="1800" dirty="0"/>
              <a:t>‘I read a book.’ (</a:t>
            </a:r>
            <a:r>
              <a:rPr lang="zh-CN" altLang="en-US" sz="1800" dirty="0"/>
              <a:t>金瓶記</a:t>
            </a:r>
            <a:r>
              <a:rPr lang="en-US" altLang="zh-CN" sz="1800" dirty="0"/>
              <a:t>) (</a:t>
            </a:r>
            <a:r>
              <a:rPr lang="en-US" altLang="zh-CN" sz="1800" dirty="0" err="1"/>
              <a:t>cf</a:t>
            </a:r>
            <a:r>
              <a:rPr lang="en-US" altLang="zh-CN" sz="1800" dirty="0"/>
              <a:t> </a:t>
            </a:r>
            <a:r>
              <a:rPr lang="zh-CN" altLang="en-US" sz="1800" dirty="0"/>
              <a:t>朱子語類</a:t>
            </a:r>
            <a:r>
              <a:rPr lang="en-GB" altLang="zh-CN" sz="1800" dirty="0"/>
              <a:t>) (</a:t>
            </a:r>
            <a:r>
              <a:rPr lang="zh-CN" altLang="en-US" sz="1800" dirty="0"/>
              <a:t>北宋</a:t>
            </a:r>
            <a:r>
              <a:rPr lang="en-GB" altLang="zh-CN" sz="1800" dirty="0"/>
              <a:t>)</a:t>
            </a:r>
            <a:endParaRPr lang="en-GB" sz="1800" dirty="0"/>
          </a:p>
        </p:txBody>
      </p:sp>
      <p:sp>
        <p:nvSpPr>
          <p:cNvPr id="11" name="Content Placeholder 2"/>
          <p:cNvSpPr txBox="1">
            <a:spLocks/>
          </p:cNvSpPr>
          <p:nvPr/>
        </p:nvSpPr>
        <p:spPr>
          <a:xfrm>
            <a:off x="838200" y="506705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i="1" dirty="0"/>
              <a:t>Ge </a:t>
            </a:r>
            <a:r>
              <a:rPr lang="en-US" sz="2000" dirty="0"/>
              <a:t>has inherent countability as a numeral classifier (individualizer (+count)) (</a:t>
            </a:r>
            <a:r>
              <a:rPr lang="en-US" sz="2000" dirty="0" err="1"/>
              <a:t>Bisang</a:t>
            </a:r>
            <a:r>
              <a:rPr lang="en-US" sz="2000" dirty="0"/>
              <a:t> and Li (2012), Zhang (2013)), which denotes event quantification and prevents it from being reanalyzed as a sentence-medial clausal particle (</a:t>
            </a:r>
            <a:r>
              <a:rPr lang="en-US" sz="2000" b="1" dirty="0"/>
              <a:t>*</a:t>
            </a:r>
            <a:r>
              <a:rPr lang="en-US" sz="2000" b="1" dirty="0" err="1"/>
              <a:t>VgeO</a:t>
            </a:r>
            <a:r>
              <a:rPr lang="en-US" sz="2000" dirty="0"/>
              <a:t>). </a:t>
            </a:r>
            <a:endParaRPr lang="en-GB" sz="2000" i="1" dirty="0"/>
          </a:p>
        </p:txBody>
      </p:sp>
      <p:sp>
        <p:nvSpPr>
          <p:cNvPr id="12" name="Rectangle 11"/>
          <p:cNvSpPr/>
          <p:nvPr/>
        </p:nvSpPr>
        <p:spPr>
          <a:xfrm>
            <a:off x="4091401" y="6858000"/>
            <a:ext cx="1972381" cy="769441"/>
          </a:xfrm>
          <a:prstGeom prst="rect">
            <a:avLst/>
          </a:prstGeom>
        </p:spPr>
        <p:txBody>
          <a:bodyPr wrap="square">
            <a:spAutoFit/>
          </a:bodyPr>
          <a:lstStyle/>
          <a:p>
            <a:r>
              <a:rPr lang="en-US" sz="4400" b="1" dirty="0" err="1"/>
              <a:t>VO</a:t>
            </a:r>
            <a:r>
              <a:rPr lang="en-US" altLang="zh-CN" sz="4400" b="1" dirty="0" err="1"/>
              <a:t>ge</a:t>
            </a:r>
            <a:endParaRPr lang="en-GB" sz="4400" b="1" dirty="0"/>
          </a:p>
        </p:txBody>
      </p:sp>
      <p:sp>
        <p:nvSpPr>
          <p:cNvPr id="13" name="Rectangle 12"/>
          <p:cNvSpPr/>
          <p:nvPr/>
        </p:nvSpPr>
        <p:spPr>
          <a:xfrm>
            <a:off x="838200" y="3211322"/>
            <a:ext cx="10515600" cy="369332"/>
          </a:xfrm>
          <a:prstGeom prst="rect">
            <a:avLst/>
          </a:prstGeom>
        </p:spPr>
        <p:txBody>
          <a:bodyPr wrap="square">
            <a:spAutoFit/>
          </a:bodyPr>
          <a:lstStyle/>
          <a:p>
            <a:r>
              <a:rPr lang="en-US" dirty="0"/>
              <a:t>Lexical noun omitted (</a:t>
            </a:r>
            <a:r>
              <a:rPr lang="zh-CN" altLang="en-US" dirty="0"/>
              <a:t>既是明明個</a:t>
            </a:r>
            <a:r>
              <a:rPr lang="en-GB" altLang="zh-CN" dirty="0"/>
              <a:t>(</a:t>
            </a:r>
            <a:r>
              <a:rPr lang="zh-CN" altLang="en-US" dirty="0"/>
              <a:t>狗子</a:t>
            </a:r>
            <a:r>
              <a:rPr lang="en-GB" altLang="zh-CN" dirty="0"/>
              <a:t>)) &gt; as it is bright (-</a:t>
            </a:r>
            <a:r>
              <a:rPr lang="zh-CN" altLang="en-US" dirty="0"/>
              <a:t>個話</a:t>
            </a:r>
            <a:r>
              <a:rPr lang="en-GB" altLang="zh-CN" dirty="0"/>
              <a:t>): </a:t>
            </a:r>
            <a:r>
              <a:rPr lang="zh-CN" altLang="en-US" dirty="0"/>
              <a:t>個 </a:t>
            </a:r>
            <a:r>
              <a:rPr lang="en-GB" altLang="zh-CN" dirty="0"/>
              <a:t>(</a:t>
            </a:r>
            <a:r>
              <a:rPr lang="en-GB" altLang="zh-CN" dirty="0" err="1"/>
              <a:t>LowC</a:t>
            </a:r>
            <a:r>
              <a:rPr lang="en-GB" altLang="zh-CN" dirty="0"/>
              <a:t>) + </a:t>
            </a:r>
            <a:r>
              <a:rPr lang="zh-CN" altLang="en-US" dirty="0"/>
              <a:t>話 </a:t>
            </a:r>
            <a:r>
              <a:rPr lang="en-GB" altLang="zh-CN" dirty="0"/>
              <a:t>(conditional) (</a:t>
            </a:r>
            <a:r>
              <a:rPr lang="zh-CN" altLang="en-US" dirty="0"/>
              <a:t>李</a:t>
            </a:r>
            <a:r>
              <a:rPr lang="en-GB" altLang="zh-CN" dirty="0"/>
              <a:t> (2016))</a:t>
            </a:r>
            <a:r>
              <a:rPr lang="en-US" dirty="0"/>
              <a:t> </a:t>
            </a:r>
            <a:endParaRPr lang="en-GB" dirty="0"/>
          </a:p>
        </p:txBody>
      </p:sp>
    </p:spTree>
    <p:extLst>
      <p:ext uri="{BB962C8B-B14F-4D97-AF65-F5344CB8AC3E}">
        <p14:creationId xmlns:p14="http://schemas.microsoft.com/office/powerpoint/2010/main" val="71221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3" grpId="0" uiExpand="1" build="p"/>
      <p:bldP spid="9" grpId="0"/>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a:t>‘Lateral’ grammaticalization of </a:t>
            </a:r>
            <a:r>
              <a:rPr lang="en-US" i="1" dirty="0"/>
              <a:t>de/</a:t>
            </a:r>
            <a:r>
              <a:rPr lang="en-US" i="1" dirty="0" err="1"/>
              <a:t>ge</a:t>
            </a:r>
            <a:r>
              <a:rPr lang="en-US" i="1" dirty="0"/>
              <a:t> </a:t>
            </a:r>
            <a:r>
              <a:rPr lang="en-US" dirty="0"/>
              <a:t>(</a:t>
            </a:r>
            <a:r>
              <a:rPr lang="en-US" dirty="0" err="1"/>
              <a:t>VOde</a:t>
            </a:r>
            <a:r>
              <a:rPr lang="en-US" dirty="0"/>
              <a:t>/</a:t>
            </a:r>
            <a:r>
              <a:rPr lang="en-US" dirty="0" err="1"/>
              <a:t>VOge</a:t>
            </a:r>
            <a:r>
              <a:rPr lang="en-US" dirty="0"/>
              <a:t> vs </a:t>
            </a:r>
            <a:r>
              <a:rPr lang="en-US" dirty="0" err="1"/>
              <a:t>VdeO</a:t>
            </a:r>
            <a:r>
              <a:rPr lang="en-US" dirty="0"/>
              <a:t>/*</a:t>
            </a:r>
            <a:r>
              <a:rPr lang="en-US" dirty="0" err="1"/>
              <a:t>VgeO</a:t>
            </a:r>
            <a:r>
              <a:rPr lang="en-US" dirty="0"/>
              <a:t>)</a:t>
            </a:r>
            <a:endParaRPr lang="en-GB" i="1" dirty="0"/>
          </a:p>
        </p:txBody>
      </p:sp>
      <p:sp>
        <p:nvSpPr>
          <p:cNvPr id="4" name="Rectangle 3"/>
          <p:cNvSpPr/>
          <p:nvPr/>
        </p:nvSpPr>
        <p:spPr>
          <a:xfrm>
            <a:off x="838200" y="1344646"/>
            <a:ext cx="11145255" cy="2600712"/>
          </a:xfrm>
          <a:prstGeom prst="rect">
            <a:avLst/>
          </a:prstGeom>
        </p:spPr>
        <p:txBody>
          <a:bodyPr wrap="square">
            <a:spAutoFit/>
          </a:bodyPr>
          <a:lstStyle/>
          <a:p>
            <a:pPr>
              <a:lnSpc>
                <a:spcPct val="115000"/>
              </a:lnSpc>
              <a:spcAft>
                <a:spcPts val="1000"/>
              </a:spcAft>
            </a:pPr>
            <a:r>
              <a:rPr lang="en-US" altLang="zh-TW" sz="2400" dirty="0">
                <a:latin typeface="Calibri" panose="020F0502020204030204" pitchFamily="34" charset="0"/>
                <a:ea typeface="PMingLiU" panose="02020500000000000000" pitchFamily="18" charset="-120"/>
                <a:cs typeface="Times New Roman" panose="02020603050405020304" pitchFamily="18" charset="0"/>
              </a:rPr>
              <a:t>	CLP							</a:t>
            </a:r>
          </a:p>
          <a:p>
            <a:pPr>
              <a:lnSpc>
                <a:spcPct val="115000"/>
              </a:lnSpc>
              <a:spcAft>
                <a:spcPts val="1000"/>
              </a:spcAft>
            </a:pPr>
            <a:r>
              <a:rPr lang="en-US" altLang="zh-TW" sz="2400" dirty="0">
                <a:latin typeface="Calibri" panose="020F0502020204030204" pitchFamily="34" charset="0"/>
                <a:ea typeface="PMingLiU" panose="02020500000000000000" pitchFamily="18" charset="-120"/>
                <a:cs typeface="Times New Roman" panose="02020603050405020304" pitchFamily="18" charset="0"/>
              </a:rPr>
              <a:t>CL			</a:t>
            </a:r>
            <a:r>
              <a:rPr lang="en-US" altLang="zh-TW" sz="2400" dirty="0" err="1">
                <a:latin typeface="Calibri" panose="020F0502020204030204" pitchFamily="34" charset="0"/>
                <a:ea typeface="PMingLiU" panose="02020500000000000000" pitchFamily="18" charset="-120"/>
                <a:cs typeface="Times New Roman" panose="02020603050405020304" pitchFamily="18" charset="0"/>
              </a:rPr>
              <a:t>ModP</a:t>
            </a:r>
            <a:r>
              <a:rPr lang="en-US" altLang="zh-TW" sz="2400" dirty="0">
                <a:latin typeface="Calibri" panose="020F0502020204030204" pitchFamily="34" charset="0"/>
                <a:ea typeface="PMingLiU" panose="02020500000000000000" pitchFamily="18" charset="-120"/>
                <a:cs typeface="Times New Roman" panose="02020603050405020304" pitchFamily="18" charset="0"/>
              </a:rPr>
              <a:t>					</a:t>
            </a:r>
          </a:p>
          <a:p>
            <a:pPr>
              <a:lnSpc>
                <a:spcPct val="115000"/>
              </a:lnSpc>
              <a:spcAft>
                <a:spcPts val="1000"/>
              </a:spcAft>
            </a:pPr>
            <a:r>
              <a:rPr lang="en-US" altLang="zh-TW" sz="2400" b="1" dirty="0" err="1">
                <a:latin typeface="Calibri" panose="020F0502020204030204" pitchFamily="34" charset="0"/>
                <a:ea typeface="PMingLiU" panose="02020500000000000000" pitchFamily="18" charset="-120"/>
                <a:cs typeface="Times New Roman" panose="02020603050405020304" pitchFamily="18" charset="0"/>
              </a:rPr>
              <a:t>ge</a:t>
            </a:r>
            <a:r>
              <a:rPr lang="en-US" altLang="zh-TW" sz="2400" dirty="0">
                <a:latin typeface="Calibri" panose="020F0502020204030204" pitchFamily="34" charset="0"/>
                <a:ea typeface="PMingLiU" panose="02020500000000000000" pitchFamily="18" charset="-120"/>
                <a:cs typeface="Times New Roman" panose="02020603050405020304" pitchFamily="18" charset="0"/>
              </a:rPr>
              <a:t>		Mod			</a:t>
            </a:r>
            <a:r>
              <a:rPr lang="en-US" altLang="zh-TW" sz="2400" dirty="0" err="1">
                <a:latin typeface="Calibri" panose="020F0502020204030204" pitchFamily="34" charset="0"/>
                <a:ea typeface="PMingLiU" panose="02020500000000000000" pitchFamily="18" charset="-120"/>
                <a:cs typeface="Times New Roman" panose="02020603050405020304" pitchFamily="18" charset="0"/>
              </a:rPr>
              <a:t>nP</a:t>
            </a:r>
            <a:r>
              <a:rPr lang="en-US" altLang="zh-TW" sz="2400" dirty="0">
                <a:latin typeface="Calibri" panose="020F0502020204030204" pitchFamily="34" charset="0"/>
                <a:ea typeface="PMingLiU" panose="02020500000000000000" pitchFamily="18" charset="-120"/>
                <a:cs typeface="Times New Roman" panose="02020603050405020304" pitchFamily="18" charset="0"/>
              </a:rPr>
              <a:t>					</a:t>
            </a:r>
          </a:p>
          <a:p>
            <a:pPr>
              <a:lnSpc>
                <a:spcPct val="115000"/>
              </a:lnSpc>
              <a:spcAft>
                <a:spcPts val="1000"/>
              </a:spcAft>
            </a:pPr>
            <a:r>
              <a:rPr lang="en-US" altLang="zh-TW" sz="2400" dirty="0">
                <a:latin typeface="Calibri" panose="020F0502020204030204" pitchFamily="34" charset="0"/>
                <a:ea typeface="PMingLiU" panose="02020500000000000000" pitchFamily="18" charset="-120"/>
                <a:cs typeface="Times New Roman" panose="02020603050405020304" pitchFamily="18" charset="0"/>
              </a:rPr>
              <a:t>[+count]	</a:t>
            </a:r>
            <a:r>
              <a:rPr lang="en-US" altLang="zh-TW" sz="2400" b="1" dirty="0">
                <a:latin typeface="Calibri" panose="020F0502020204030204" pitchFamily="34" charset="0"/>
                <a:ea typeface="PMingLiU" panose="02020500000000000000" pitchFamily="18" charset="-120"/>
                <a:cs typeface="Times New Roman" panose="02020603050405020304" pitchFamily="18" charset="0"/>
              </a:rPr>
              <a:t>de/</a:t>
            </a:r>
            <a:r>
              <a:rPr lang="en-US" altLang="zh-TW" sz="2400" b="1" dirty="0" err="1">
                <a:latin typeface="Calibri" panose="020F0502020204030204" pitchFamily="34" charset="0"/>
                <a:ea typeface="PMingLiU" panose="02020500000000000000" pitchFamily="18" charset="-120"/>
                <a:cs typeface="Times New Roman" panose="02020603050405020304" pitchFamily="18" charset="0"/>
              </a:rPr>
              <a:t>ge</a:t>
            </a:r>
            <a:r>
              <a:rPr lang="en-US" altLang="zh-TW" sz="2400" dirty="0">
                <a:latin typeface="Calibri" panose="020F0502020204030204" pitchFamily="34" charset="0"/>
                <a:ea typeface="PMingLiU" panose="02020500000000000000" pitchFamily="18" charset="-120"/>
                <a:cs typeface="Times New Roman" panose="02020603050405020304" pitchFamily="18" charset="0"/>
              </a:rPr>
              <a:t>		n			NP								</a:t>
            </a:r>
            <a:r>
              <a:rPr lang="en-US" altLang="zh-TW" sz="2400" b="1" dirty="0">
                <a:latin typeface="Calibri" panose="020F0502020204030204" pitchFamily="34" charset="0"/>
                <a:ea typeface="PMingLiU" panose="02020500000000000000" pitchFamily="18" charset="-120"/>
                <a:cs typeface="Times New Roman" panose="02020603050405020304" pitchFamily="18" charset="0"/>
              </a:rPr>
              <a:t>di</a:t>
            </a:r>
            <a:endParaRPr lang="zh-TW" altLang="zh-HK" sz="2400" b="1" dirty="0">
              <a:latin typeface="Calibri" panose="020F0502020204030204" pitchFamily="34" charset="0"/>
              <a:ea typeface="PMingLiU" panose="02020500000000000000" pitchFamily="18" charset="-120"/>
              <a:cs typeface="Times New Roman" panose="02020603050405020304" pitchFamily="18" charset="0"/>
            </a:endParaRPr>
          </a:p>
        </p:txBody>
      </p:sp>
      <p:sp>
        <p:nvSpPr>
          <p:cNvPr id="5" name="Rectangle 4"/>
          <p:cNvSpPr/>
          <p:nvPr/>
        </p:nvSpPr>
        <p:spPr>
          <a:xfrm>
            <a:off x="1046745" y="4274684"/>
            <a:ext cx="11145255" cy="2600712"/>
          </a:xfrm>
          <a:prstGeom prst="rect">
            <a:avLst/>
          </a:prstGeom>
        </p:spPr>
        <p:txBody>
          <a:bodyPr wrap="square">
            <a:spAutoFit/>
          </a:bodyPr>
          <a:lstStyle/>
          <a:p>
            <a:pPr>
              <a:lnSpc>
                <a:spcPct val="115000"/>
              </a:lnSpc>
              <a:spcAft>
                <a:spcPts val="1000"/>
              </a:spcAft>
            </a:pPr>
            <a:r>
              <a:rPr lang="en-US" altLang="zh-TW" sz="2400" dirty="0">
                <a:latin typeface="Calibri" panose="020F0502020204030204" pitchFamily="34" charset="0"/>
                <a:ea typeface="PMingLiU" panose="02020500000000000000" pitchFamily="18" charset="-120"/>
                <a:cs typeface="Times New Roman" panose="02020603050405020304" pitchFamily="18" charset="0"/>
              </a:rPr>
              <a:t>	</a:t>
            </a:r>
            <a:r>
              <a:rPr lang="en-US" altLang="zh-TW" sz="2400" dirty="0" err="1">
                <a:latin typeface="Calibri" panose="020F0502020204030204" pitchFamily="34" charset="0"/>
                <a:ea typeface="PMingLiU" panose="02020500000000000000" pitchFamily="18" charset="-120"/>
                <a:cs typeface="Times New Roman" panose="02020603050405020304" pitchFamily="18" charset="0"/>
              </a:rPr>
              <a:t>LowCP</a:t>
            </a:r>
            <a:r>
              <a:rPr lang="en-US" altLang="zh-TW" sz="2400" dirty="0">
                <a:latin typeface="Calibri" panose="020F0502020204030204" pitchFamily="34" charset="0"/>
                <a:ea typeface="PMingLiU" panose="02020500000000000000" pitchFamily="18" charset="-120"/>
                <a:cs typeface="Times New Roman" panose="02020603050405020304" pitchFamily="18" charset="0"/>
              </a:rPr>
              <a:t>							</a:t>
            </a:r>
          </a:p>
          <a:p>
            <a:pPr>
              <a:lnSpc>
                <a:spcPct val="115000"/>
              </a:lnSpc>
              <a:spcAft>
                <a:spcPts val="1000"/>
              </a:spcAft>
            </a:pPr>
            <a:r>
              <a:rPr lang="en-US" altLang="zh-TW" sz="2400" dirty="0" err="1">
                <a:latin typeface="Calibri" panose="020F0502020204030204" pitchFamily="34" charset="0"/>
                <a:ea typeface="PMingLiU" panose="02020500000000000000" pitchFamily="18" charset="-120"/>
                <a:cs typeface="Times New Roman" panose="02020603050405020304" pitchFamily="18" charset="0"/>
              </a:rPr>
              <a:t>LowC</a:t>
            </a:r>
            <a:r>
              <a:rPr lang="en-US" altLang="zh-TW" sz="2400" dirty="0">
                <a:latin typeface="Calibri" panose="020F0502020204030204" pitchFamily="34" charset="0"/>
                <a:ea typeface="PMingLiU" panose="02020500000000000000" pitchFamily="18" charset="-120"/>
                <a:cs typeface="Times New Roman" panose="02020603050405020304" pitchFamily="18" charset="0"/>
              </a:rPr>
              <a:t>			TP					</a:t>
            </a:r>
          </a:p>
          <a:p>
            <a:pPr>
              <a:lnSpc>
                <a:spcPct val="115000"/>
              </a:lnSpc>
              <a:spcAft>
                <a:spcPts val="1000"/>
              </a:spcAft>
            </a:pPr>
            <a:r>
              <a:rPr lang="en-US" altLang="zh-TW" sz="2400" b="1" dirty="0">
                <a:latin typeface="Calibri" panose="020F0502020204030204" pitchFamily="34" charset="0"/>
                <a:ea typeface="PMingLiU" panose="02020500000000000000" pitchFamily="18" charset="-120"/>
                <a:cs typeface="Times New Roman" panose="02020603050405020304" pitchFamily="18" charset="0"/>
              </a:rPr>
              <a:t>de/</a:t>
            </a:r>
            <a:r>
              <a:rPr lang="en-US" altLang="zh-TW" sz="2400" b="1" dirty="0" err="1">
                <a:latin typeface="Calibri" panose="020F0502020204030204" pitchFamily="34" charset="0"/>
                <a:ea typeface="PMingLiU" panose="02020500000000000000" pitchFamily="18" charset="-120"/>
                <a:cs typeface="Times New Roman" panose="02020603050405020304" pitchFamily="18" charset="0"/>
              </a:rPr>
              <a:t>ge</a:t>
            </a:r>
            <a:r>
              <a:rPr lang="en-US" altLang="zh-TW" sz="2400" dirty="0">
                <a:latin typeface="Calibri" panose="020F0502020204030204" pitchFamily="34" charset="0"/>
                <a:ea typeface="PMingLiU" panose="02020500000000000000" pitchFamily="18" charset="-120"/>
                <a:cs typeface="Times New Roman" panose="02020603050405020304" pitchFamily="18" charset="0"/>
              </a:rPr>
              <a:t>		T			</a:t>
            </a:r>
            <a:r>
              <a:rPr lang="en-US" altLang="zh-TW" sz="2400" dirty="0" err="1">
                <a:latin typeface="Calibri" panose="020F0502020204030204" pitchFamily="34" charset="0"/>
                <a:ea typeface="PMingLiU" panose="02020500000000000000" pitchFamily="18" charset="-120"/>
                <a:cs typeface="Times New Roman" panose="02020603050405020304" pitchFamily="18" charset="0"/>
              </a:rPr>
              <a:t>vP</a:t>
            </a:r>
            <a:r>
              <a:rPr lang="en-US" altLang="zh-TW" sz="2400" dirty="0">
                <a:latin typeface="Calibri" panose="020F0502020204030204" pitchFamily="34" charset="0"/>
                <a:ea typeface="PMingLiU" panose="02020500000000000000" pitchFamily="18" charset="-120"/>
                <a:cs typeface="Times New Roman" panose="02020603050405020304" pitchFamily="18" charset="0"/>
              </a:rPr>
              <a:t>					</a:t>
            </a:r>
          </a:p>
          <a:p>
            <a:pPr>
              <a:lnSpc>
                <a:spcPct val="115000"/>
              </a:lnSpc>
              <a:spcAft>
                <a:spcPts val="1000"/>
              </a:spcAft>
            </a:pPr>
            <a:r>
              <a:rPr lang="en-US" altLang="zh-TW" sz="2400" dirty="0">
                <a:latin typeface="Calibri" panose="020F0502020204030204" pitchFamily="34" charset="0"/>
                <a:ea typeface="PMingLiU" panose="02020500000000000000" pitchFamily="18" charset="-120"/>
                <a:cs typeface="Times New Roman" panose="02020603050405020304" pitchFamily="18" charset="0"/>
              </a:rPr>
              <a:t>				v			VP								</a:t>
            </a:r>
            <a:r>
              <a:rPr lang="en-US" altLang="zh-TW" sz="2400" b="1" dirty="0">
                <a:latin typeface="Calibri" panose="020F0502020204030204" pitchFamily="34" charset="0"/>
                <a:ea typeface="PMingLiU" panose="02020500000000000000" pitchFamily="18" charset="-120"/>
                <a:cs typeface="Times New Roman" panose="02020603050405020304" pitchFamily="18" charset="0"/>
              </a:rPr>
              <a:t>de/*</a:t>
            </a:r>
            <a:r>
              <a:rPr lang="en-US" altLang="zh-TW" sz="2400" b="1" dirty="0" err="1">
                <a:latin typeface="Calibri" panose="020F0502020204030204" pitchFamily="34" charset="0"/>
                <a:ea typeface="PMingLiU" panose="02020500000000000000" pitchFamily="18" charset="-120"/>
                <a:cs typeface="Times New Roman" panose="02020603050405020304" pitchFamily="18" charset="0"/>
              </a:rPr>
              <a:t>ge</a:t>
            </a:r>
            <a:endParaRPr lang="zh-TW" altLang="zh-HK" sz="2400" b="1" dirty="0">
              <a:latin typeface="Calibri" panose="020F0502020204030204" pitchFamily="34" charset="0"/>
              <a:ea typeface="PMingLiU" panose="02020500000000000000" pitchFamily="18" charset="-120"/>
              <a:cs typeface="Times New Roman" panose="02020603050405020304" pitchFamily="18" charset="0"/>
            </a:endParaRPr>
          </a:p>
        </p:txBody>
      </p:sp>
      <p:cxnSp>
        <p:nvCxnSpPr>
          <p:cNvPr id="7" name="Straight Arrow Connector 6"/>
          <p:cNvCxnSpPr/>
          <p:nvPr/>
        </p:nvCxnSpPr>
        <p:spPr>
          <a:xfrm>
            <a:off x="4746172" y="3961770"/>
            <a:ext cx="8708" cy="4360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8662852" y="3192329"/>
            <a:ext cx="3128095" cy="769441"/>
          </a:xfrm>
          <a:prstGeom prst="rect">
            <a:avLst/>
          </a:prstGeom>
        </p:spPr>
        <p:txBody>
          <a:bodyPr wrap="square">
            <a:spAutoFit/>
          </a:bodyPr>
          <a:lstStyle/>
          <a:p>
            <a:r>
              <a:rPr lang="en-US" sz="4400" dirty="0"/>
              <a:t>‘Lateral’</a:t>
            </a:r>
            <a:endParaRPr lang="en-GB" sz="4400" dirty="0"/>
          </a:p>
        </p:txBody>
      </p:sp>
      <p:cxnSp>
        <p:nvCxnSpPr>
          <p:cNvPr id="6" name="Straight Connector 5"/>
          <p:cNvCxnSpPr/>
          <p:nvPr/>
        </p:nvCxnSpPr>
        <p:spPr>
          <a:xfrm flipH="1">
            <a:off x="1046745" y="1767840"/>
            <a:ext cx="1034604" cy="252549"/>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081349" y="1767840"/>
            <a:ext cx="1733005" cy="278674"/>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H="1">
            <a:off x="2830286" y="2299063"/>
            <a:ext cx="1036320" cy="25254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3814354" y="2290354"/>
            <a:ext cx="1776549" cy="296092"/>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H="1">
            <a:off x="4746172" y="2830286"/>
            <a:ext cx="923108" cy="296091"/>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5651863" y="2821577"/>
            <a:ext cx="1802674" cy="30480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1297578" y="4676503"/>
            <a:ext cx="870856" cy="287383"/>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2168434" y="4676503"/>
            <a:ext cx="1828800" cy="2812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a:off x="3048001" y="5270617"/>
            <a:ext cx="949233" cy="23320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3997234" y="5270617"/>
            <a:ext cx="1802675" cy="285452"/>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flipH="1">
            <a:off x="4898571" y="5799909"/>
            <a:ext cx="953589" cy="25036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5799909" y="5799909"/>
            <a:ext cx="1828800" cy="250361"/>
          </a:xfrm>
          <a:prstGeom prst="line">
            <a:avLst/>
          </a:prstGeom>
        </p:spPr>
        <p:style>
          <a:lnRef idx="1">
            <a:schemeClr val="dk1"/>
          </a:lnRef>
          <a:fillRef idx="0">
            <a:schemeClr val="dk1"/>
          </a:fillRef>
          <a:effectRef idx="0">
            <a:schemeClr val="dk1"/>
          </a:effectRef>
          <a:fontRef idx="minor">
            <a:schemeClr val="tx1"/>
          </a:fontRef>
        </p:style>
      </p:cxnSp>
      <p:sp>
        <p:nvSpPr>
          <p:cNvPr id="19" name="Content Placeholder 2">
            <a:extLst>
              <a:ext uri="{FF2B5EF4-FFF2-40B4-BE49-F238E27FC236}">
                <a16:creationId xmlns:a16="http://schemas.microsoft.com/office/drawing/2014/main" id="{76A3CEC1-B44A-46BE-BB1E-1B58F503C2F7}"/>
              </a:ext>
            </a:extLst>
          </p:cNvPr>
          <p:cNvSpPr txBox="1">
            <a:spLocks/>
          </p:cNvSpPr>
          <p:nvPr/>
        </p:nvSpPr>
        <p:spPr>
          <a:xfrm>
            <a:off x="6204742" y="1307717"/>
            <a:ext cx="58400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dirty="0" err="1"/>
              <a:t>VOde</a:t>
            </a:r>
            <a:r>
              <a:rPr lang="en-GB" sz="2400" dirty="0"/>
              <a:t>/</a:t>
            </a:r>
            <a:r>
              <a:rPr lang="en-GB" sz="2400" dirty="0" err="1"/>
              <a:t>VOge</a:t>
            </a:r>
            <a:r>
              <a:rPr lang="en-GB" sz="2400" dirty="0"/>
              <a:t> (sentence-final </a:t>
            </a:r>
            <a:r>
              <a:rPr lang="en-GB" sz="2400" i="1" dirty="0"/>
              <a:t>de</a:t>
            </a:r>
            <a:r>
              <a:rPr lang="en-GB" sz="2400" dirty="0"/>
              <a:t> and </a:t>
            </a:r>
            <a:r>
              <a:rPr lang="en-GB" sz="2400" i="1" dirty="0" err="1"/>
              <a:t>ge</a:t>
            </a:r>
            <a:r>
              <a:rPr lang="en-GB" sz="2400" dirty="0"/>
              <a:t> (n/CL) &gt; SFP (</a:t>
            </a:r>
            <a:r>
              <a:rPr lang="en-GB" sz="2400" dirty="0" err="1"/>
              <a:t>LowC</a:t>
            </a:r>
            <a:r>
              <a:rPr lang="en-GB" sz="2400" dirty="0"/>
              <a:t>)) (no noun coming after </a:t>
            </a:r>
            <a:r>
              <a:rPr lang="en-GB" sz="2400" i="1" dirty="0"/>
              <a:t>de</a:t>
            </a:r>
            <a:r>
              <a:rPr lang="en-GB" sz="2400" dirty="0"/>
              <a:t>/</a:t>
            </a:r>
            <a:r>
              <a:rPr lang="en-GB" sz="2400" i="1" dirty="0" err="1"/>
              <a:t>ge</a:t>
            </a:r>
            <a:r>
              <a:rPr lang="en-GB" sz="2400" dirty="0"/>
              <a:t> &gt; weakening of nominal interpretation)</a:t>
            </a:r>
          </a:p>
        </p:txBody>
      </p:sp>
      <p:sp>
        <p:nvSpPr>
          <p:cNvPr id="21" name="Content Placeholder 2">
            <a:extLst>
              <a:ext uri="{FF2B5EF4-FFF2-40B4-BE49-F238E27FC236}">
                <a16:creationId xmlns:a16="http://schemas.microsoft.com/office/drawing/2014/main" id="{736AF4AB-A3F0-438C-858A-69B2215119E1}"/>
              </a:ext>
            </a:extLst>
          </p:cNvPr>
          <p:cNvSpPr txBox="1">
            <a:spLocks/>
          </p:cNvSpPr>
          <p:nvPr/>
        </p:nvSpPr>
        <p:spPr>
          <a:xfrm>
            <a:off x="6119776" y="3992975"/>
            <a:ext cx="54342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dirty="0" err="1"/>
              <a:t>VdeO</a:t>
            </a:r>
            <a:r>
              <a:rPr lang="en-GB" sz="2400" dirty="0"/>
              <a:t>/</a:t>
            </a:r>
            <a:r>
              <a:rPr lang="en-GB" sz="2400" dirty="0" err="1"/>
              <a:t>VgeO</a:t>
            </a:r>
            <a:r>
              <a:rPr lang="en-GB" sz="2400" dirty="0"/>
              <a:t> (</a:t>
            </a:r>
            <a:r>
              <a:rPr lang="en-GB" sz="2400" i="1" dirty="0" err="1"/>
              <a:t>ge</a:t>
            </a:r>
            <a:r>
              <a:rPr lang="en-GB" sz="2400" dirty="0"/>
              <a:t> has [+count] whereas </a:t>
            </a:r>
            <a:r>
              <a:rPr lang="en-GB" sz="2400" i="1" dirty="0"/>
              <a:t>de</a:t>
            </a:r>
            <a:r>
              <a:rPr lang="en-GB" sz="2400" dirty="0"/>
              <a:t> does not): sentence-medial </a:t>
            </a:r>
            <a:r>
              <a:rPr lang="en-GB" sz="2400" i="1" dirty="0"/>
              <a:t>de </a:t>
            </a:r>
            <a:r>
              <a:rPr lang="en-GB" sz="2400" dirty="0"/>
              <a:t>(</a:t>
            </a:r>
            <a:r>
              <a:rPr lang="en-GB" sz="2400" dirty="0" err="1"/>
              <a:t>VdeO</a:t>
            </a:r>
            <a:r>
              <a:rPr lang="en-GB" sz="2400" dirty="0"/>
              <a:t>) </a:t>
            </a:r>
            <a:r>
              <a:rPr lang="en-GB" sz="2400" dirty="0" err="1"/>
              <a:t>reanalysable</a:t>
            </a:r>
            <a:r>
              <a:rPr lang="en-GB" sz="2400" dirty="0"/>
              <a:t> as verbal suffix (T(past)/v) whereas sentence-medial </a:t>
            </a:r>
            <a:r>
              <a:rPr lang="en-GB" sz="2400" i="1" dirty="0" err="1"/>
              <a:t>ge</a:t>
            </a:r>
            <a:r>
              <a:rPr lang="en-GB" sz="2400" i="1" dirty="0"/>
              <a:t> </a:t>
            </a:r>
            <a:r>
              <a:rPr lang="en-GB" sz="2400" dirty="0"/>
              <a:t>(*</a:t>
            </a:r>
            <a:r>
              <a:rPr lang="en-GB" sz="2400" dirty="0" err="1"/>
              <a:t>VgeO</a:t>
            </a:r>
            <a:r>
              <a:rPr lang="en-GB" sz="2400" dirty="0"/>
              <a:t>) not due to [+count]</a:t>
            </a:r>
          </a:p>
        </p:txBody>
      </p:sp>
    </p:spTree>
    <p:extLst>
      <p:ext uri="{BB962C8B-B14F-4D97-AF65-F5344CB8AC3E}">
        <p14:creationId xmlns:p14="http://schemas.microsoft.com/office/powerpoint/2010/main" val="13180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1E2F-B905-411D-AB47-BFE7DB3E1A22}"/>
              </a:ext>
            </a:extLst>
          </p:cNvPr>
          <p:cNvSpPr>
            <a:spLocks noGrp="1"/>
          </p:cNvSpPr>
          <p:nvPr>
            <p:ph type="title"/>
          </p:nvPr>
        </p:nvSpPr>
        <p:spPr>
          <a:xfrm>
            <a:off x="838200" y="0"/>
            <a:ext cx="10515600" cy="1325563"/>
          </a:xfrm>
        </p:spPr>
        <p:txBody>
          <a:bodyPr>
            <a:normAutofit/>
          </a:bodyPr>
          <a:lstStyle/>
          <a:p>
            <a:pPr algn="ctr"/>
            <a:r>
              <a:rPr lang="en-GB" sz="3600" dirty="0"/>
              <a:t>Chinese cleft constructions (</a:t>
            </a:r>
            <a:r>
              <a:rPr lang="en-GB" sz="3600" i="1" dirty="0" err="1"/>
              <a:t>shi</a:t>
            </a:r>
            <a:r>
              <a:rPr lang="en-GB" sz="3600" i="1" dirty="0"/>
              <a:t>-de</a:t>
            </a:r>
            <a:r>
              <a:rPr lang="en-GB" sz="3600" dirty="0"/>
              <a:t> </a:t>
            </a:r>
            <a:r>
              <a:rPr lang="zh-CN" altLang="en-US" sz="3600" dirty="0"/>
              <a:t>是</a:t>
            </a:r>
            <a:r>
              <a:rPr lang="en-GB" altLang="zh-CN" sz="3600" dirty="0"/>
              <a:t>…</a:t>
            </a:r>
            <a:r>
              <a:rPr lang="zh-CN" altLang="en-US" sz="3600" dirty="0"/>
              <a:t>的</a:t>
            </a:r>
            <a:r>
              <a:rPr lang="en-GB" altLang="zh-CN" sz="3600" dirty="0"/>
              <a:t>)</a:t>
            </a:r>
            <a:endParaRPr lang="en-GB" sz="3600" dirty="0"/>
          </a:p>
        </p:txBody>
      </p:sp>
      <p:sp>
        <p:nvSpPr>
          <p:cNvPr id="3" name="Content Placeholder 2">
            <a:extLst>
              <a:ext uri="{FF2B5EF4-FFF2-40B4-BE49-F238E27FC236}">
                <a16:creationId xmlns:a16="http://schemas.microsoft.com/office/drawing/2014/main" id="{6358FED1-3E0B-44A0-8404-F012F8F4C247}"/>
              </a:ext>
            </a:extLst>
          </p:cNvPr>
          <p:cNvSpPr>
            <a:spLocks noGrp="1"/>
          </p:cNvSpPr>
          <p:nvPr>
            <p:ph idx="1"/>
          </p:nvPr>
        </p:nvSpPr>
        <p:spPr>
          <a:xfrm>
            <a:off x="838200" y="1005586"/>
            <a:ext cx="10515600" cy="4351338"/>
          </a:xfrm>
        </p:spPr>
        <p:txBody>
          <a:bodyPr>
            <a:normAutofit/>
          </a:bodyPr>
          <a:lstStyle/>
          <a:p>
            <a:pPr marL="0" indent="0">
              <a:buNone/>
            </a:pPr>
            <a:r>
              <a:rPr lang="en-GB" sz="2400" dirty="0"/>
              <a:t>Chinese cleft constructions (</a:t>
            </a:r>
            <a:r>
              <a:rPr lang="en-GB" sz="2400" i="1" dirty="0" err="1"/>
              <a:t>shi</a:t>
            </a:r>
            <a:r>
              <a:rPr lang="en-GB" sz="2400" i="1" dirty="0"/>
              <a:t>-de</a:t>
            </a:r>
            <a:r>
              <a:rPr lang="en-GB" sz="2400" dirty="0"/>
              <a:t> </a:t>
            </a:r>
            <a:r>
              <a:rPr lang="zh-CN" altLang="en-US" sz="2400" dirty="0"/>
              <a:t>是</a:t>
            </a:r>
            <a:r>
              <a:rPr lang="en-GB" altLang="zh-CN" sz="2400" dirty="0"/>
              <a:t>…</a:t>
            </a:r>
            <a:r>
              <a:rPr lang="zh-CN" altLang="en-US" sz="2400" dirty="0"/>
              <a:t>的</a:t>
            </a:r>
            <a:r>
              <a:rPr lang="en-GB" altLang="zh-CN" sz="2400" dirty="0"/>
              <a:t>) (Lee (2005), Hole</a:t>
            </a:r>
            <a:r>
              <a:rPr lang="zh-CN" altLang="en-US" sz="2400" dirty="0"/>
              <a:t> </a:t>
            </a:r>
            <a:r>
              <a:rPr lang="en-GB" altLang="zh-CN" sz="2400" dirty="0"/>
              <a:t>(2011),</a:t>
            </a:r>
            <a:r>
              <a:rPr lang="zh-CN" altLang="en-US" sz="2400" dirty="0"/>
              <a:t> </a:t>
            </a:r>
            <a:r>
              <a:rPr lang="en-GB" altLang="zh-CN" sz="2400" dirty="0"/>
              <a:t>Meng</a:t>
            </a:r>
            <a:r>
              <a:rPr lang="zh-CN" altLang="en-US" sz="2400" dirty="0"/>
              <a:t> </a:t>
            </a:r>
            <a:r>
              <a:rPr lang="en-GB" altLang="zh-CN" sz="2400" dirty="0"/>
              <a:t>(2014)): </a:t>
            </a:r>
            <a:endParaRPr lang="en-GB" sz="2400" dirty="0"/>
          </a:p>
        </p:txBody>
      </p:sp>
      <p:sp>
        <p:nvSpPr>
          <p:cNvPr id="4" name="Content Placeholder 2">
            <a:extLst>
              <a:ext uri="{FF2B5EF4-FFF2-40B4-BE49-F238E27FC236}">
                <a16:creationId xmlns:a16="http://schemas.microsoft.com/office/drawing/2014/main" id="{80ECB80D-DD69-41E8-B1C8-B083181C2922}"/>
              </a:ext>
            </a:extLst>
          </p:cNvPr>
          <p:cNvSpPr txBox="1">
            <a:spLocks/>
          </p:cNvSpPr>
          <p:nvPr/>
        </p:nvSpPr>
        <p:spPr>
          <a:xfrm>
            <a:off x="7830552" y="1501076"/>
            <a:ext cx="435543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3600" dirty="0"/>
              <a:t>COP (</a:t>
            </a:r>
            <a:r>
              <a:rPr lang="zh-CN" altLang="en-US" sz="3600" dirty="0"/>
              <a:t>是</a:t>
            </a:r>
            <a:r>
              <a:rPr lang="en-GB" altLang="zh-CN" sz="3600" dirty="0"/>
              <a:t>/</a:t>
            </a:r>
            <a:r>
              <a:rPr lang="zh-CN" altLang="en-US" sz="3600" dirty="0"/>
              <a:t>係</a:t>
            </a:r>
            <a:r>
              <a:rPr lang="en-GB" altLang="zh-CN" sz="3600" dirty="0"/>
              <a:t>) + </a:t>
            </a:r>
            <a:r>
              <a:rPr lang="zh-CN" altLang="en-US" sz="3600" dirty="0"/>
              <a:t>的</a:t>
            </a:r>
            <a:endParaRPr lang="en-GB" sz="3600" dirty="0"/>
          </a:p>
        </p:txBody>
      </p:sp>
      <p:sp>
        <p:nvSpPr>
          <p:cNvPr id="5" name="Content Placeholder 2">
            <a:extLst>
              <a:ext uri="{FF2B5EF4-FFF2-40B4-BE49-F238E27FC236}">
                <a16:creationId xmlns:a16="http://schemas.microsoft.com/office/drawing/2014/main" id="{BB4E54A1-7C9B-4C2F-8E21-10F5C2B24251}"/>
              </a:ext>
            </a:extLst>
          </p:cNvPr>
          <p:cNvSpPr txBox="1">
            <a:spLocks/>
          </p:cNvSpPr>
          <p:nvPr/>
        </p:nvSpPr>
        <p:spPr>
          <a:xfrm>
            <a:off x="832184" y="318738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dirty="0"/>
              <a:t>Historical formation of Chinese clefts: </a:t>
            </a:r>
            <a:r>
              <a:rPr lang="zh-CN" altLang="en-US" sz="2400" dirty="0"/>
              <a:t>龍</a:t>
            </a:r>
            <a:r>
              <a:rPr lang="en-GB" altLang="zh-CN" sz="2400" dirty="0"/>
              <a:t>/</a:t>
            </a:r>
            <a:r>
              <a:rPr lang="zh-CN" altLang="en-US" sz="2400" dirty="0"/>
              <a:t>肖 </a:t>
            </a:r>
            <a:r>
              <a:rPr lang="en-GB" sz="2400" dirty="0"/>
              <a:t>(2009, 2011), Long (2013), Zhan (2012), Zhan an</a:t>
            </a:r>
            <a:r>
              <a:rPr lang="en-US" altLang="zh-CN" sz="2400" dirty="0"/>
              <a:t>d Traugott (2019): </a:t>
            </a:r>
            <a:r>
              <a:rPr lang="en-GB" sz="2400" dirty="0"/>
              <a:t> </a:t>
            </a:r>
          </a:p>
        </p:txBody>
      </p:sp>
      <p:sp>
        <p:nvSpPr>
          <p:cNvPr id="6" name="Content Placeholder 2">
            <a:extLst>
              <a:ext uri="{FF2B5EF4-FFF2-40B4-BE49-F238E27FC236}">
                <a16:creationId xmlns:a16="http://schemas.microsoft.com/office/drawing/2014/main" id="{7C448430-80FB-4C94-AA05-23EDF742E774}"/>
              </a:ext>
            </a:extLst>
          </p:cNvPr>
          <p:cNvSpPr txBox="1">
            <a:spLocks/>
          </p:cNvSpPr>
          <p:nvPr/>
        </p:nvSpPr>
        <p:spPr>
          <a:xfrm>
            <a:off x="838200" y="4293002"/>
            <a:ext cx="1059641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dirty="0"/>
              <a:t>Comparative dialectal distribution of </a:t>
            </a:r>
            <a:r>
              <a:rPr lang="en-GB" sz="2400" dirty="0" err="1"/>
              <a:t>adnominalisers</a:t>
            </a:r>
            <a:r>
              <a:rPr lang="en-GB" sz="2400" dirty="0"/>
              <a:t> </a:t>
            </a:r>
            <a:r>
              <a:rPr lang="en-GB" sz="2400" i="1" dirty="0"/>
              <a:t>de</a:t>
            </a:r>
            <a:r>
              <a:rPr lang="en-GB" sz="2400" dirty="0"/>
              <a:t>/</a:t>
            </a:r>
            <a:r>
              <a:rPr lang="en-GB" sz="2400" i="1" dirty="0" err="1"/>
              <a:t>ge</a:t>
            </a:r>
            <a:r>
              <a:rPr lang="en-GB" sz="2400" dirty="0"/>
              <a:t> (</a:t>
            </a:r>
            <a:r>
              <a:rPr lang="zh-CN" altLang="en-US" sz="2400" dirty="0"/>
              <a:t>的</a:t>
            </a:r>
            <a:r>
              <a:rPr lang="en-GB" altLang="zh-CN" sz="2400" dirty="0"/>
              <a:t>/</a:t>
            </a:r>
            <a:r>
              <a:rPr lang="zh-CN" altLang="en-US" sz="2400" b="0" i="0" dirty="0">
                <a:solidFill>
                  <a:srgbClr val="000000"/>
                </a:solidFill>
                <a:effectLst/>
                <a:latin typeface="??"/>
              </a:rPr>
              <a:t>個</a:t>
            </a:r>
            <a:r>
              <a:rPr lang="en-US" altLang="zh-CN" sz="2400" b="0" i="0" dirty="0">
                <a:solidFill>
                  <a:srgbClr val="000000"/>
                </a:solidFill>
                <a:effectLst/>
                <a:latin typeface="Times-Roman"/>
              </a:rPr>
              <a:t>/</a:t>
            </a:r>
            <a:r>
              <a:rPr lang="zh-CN" altLang="en-US" sz="2400" b="0" i="0" dirty="0">
                <a:solidFill>
                  <a:srgbClr val="000000"/>
                </a:solidFill>
                <a:effectLst/>
                <a:latin typeface="??"/>
              </a:rPr>
              <a:t>嘅</a:t>
            </a:r>
            <a:r>
              <a:rPr lang="zh-CN" altLang="en-US" sz="2400" dirty="0"/>
              <a:t> </a:t>
            </a:r>
            <a:r>
              <a:rPr lang="en-GB" altLang="zh-CN" sz="2400" dirty="0"/>
              <a:t>/</a:t>
            </a:r>
            <a:r>
              <a:rPr lang="zh-CN" altLang="en-US" sz="2400" dirty="0"/>
              <a:t>个</a:t>
            </a:r>
            <a:r>
              <a:rPr lang="en-GB" altLang="zh-CN" sz="2400" dirty="0"/>
              <a:t>) (</a:t>
            </a:r>
            <a:r>
              <a:rPr lang="zh-CN" altLang="en-US" sz="2400" dirty="0"/>
              <a:t>曹</a:t>
            </a:r>
            <a:r>
              <a:rPr lang="en-GB" altLang="zh-CN" sz="2400" dirty="0"/>
              <a:t> (1994, 1995), </a:t>
            </a:r>
            <a:r>
              <a:rPr lang="zh-CN" altLang="en-US" sz="2400" dirty="0"/>
              <a:t>李 </a:t>
            </a:r>
            <a:r>
              <a:rPr lang="en-GB" altLang="zh-CN" sz="2400" dirty="0"/>
              <a:t>(2016)): </a:t>
            </a:r>
            <a:endParaRPr lang="en-GB" sz="2400" dirty="0"/>
          </a:p>
        </p:txBody>
      </p:sp>
      <p:sp>
        <p:nvSpPr>
          <p:cNvPr id="7" name="Content Placeholder 2">
            <a:extLst>
              <a:ext uri="{FF2B5EF4-FFF2-40B4-BE49-F238E27FC236}">
                <a16:creationId xmlns:a16="http://schemas.microsoft.com/office/drawing/2014/main" id="{040003B6-7A4A-441C-A043-952462E94601}"/>
              </a:ext>
            </a:extLst>
          </p:cNvPr>
          <p:cNvSpPr txBox="1">
            <a:spLocks/>
          </p:cNvSpPr>
          <p:nvPr/>
        </p:nvSpPr>
        <p:spPr>
          <a:xfrm>
            <a:off x="1802731" y="685800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Historical formation (Long and Xiao (2009, 2011), Long (2013), Zhan </a:t>
            </a:r>
          </a:p>
        </p:txBody>
      </p:sp>
      <p:sp>
        <p:nvSpPr>
          <p:cNvPr id="8" name="Content Placeholder 2">
            <a:extLst>
              <a:ext uri="{FF2B5EF4-FFF2-40B4-BE49-F238E27FC236}">
                <a16:creationId xmlns:a16="http://schemas.microsoft.com/office/drawing/2014/main" id="{6D750BF5-170B-428F-B857-B522DB274D36}"/>
              </a:ext>
            </a:extLst>
          </p:cNvPr>
          <p:cNvSpPr txBox="1">
            <a:spLocks/>
          </p:cNvSpPr>
          <p:nvPr/>
        </p:nvSpPr>
        <p:spPr>
          <a:xfrm>
            <a:off x="832184" y="3902626"/>
            <a:ext cx="1135379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dirty="0"/>
              <a:t>Collocations of </a:t>
            </a:r>
            <a:r>
              <a:rPr lang="zh-CN" altLang="en-US" sz="2400" dirty="0"/>
              <a:t>是 </a:t>
            </a:r>
            <a:r>
              <a:rPr lang="en-GB" altLang="zh-CN" sz="2400" dirty="0"/>
              <a:t>and </a:t>
            </a:r>
            <a:r>
              <a:rPr lang="zh-CN" altLang="en-US" sz="2400" dirty="0"/>
              <a:t>的 </a:t>
            </a:r>
            <a:r>
              <a:rPr lang="en-GB" altLang="zh-CN" sz="2400" dirty="0"/>
              <a:t>in historical texts: </a:t>
            </a:r>
            <a:r>
              <a:rPr lang="zh-CN" altLang="en-US" sz="2400" dirty="0"/>
              <a:t>是 </a:t>
            </a:r>
            <a:r>
              <a:rPr lang="en-GB" altLang="zh-CN" sz="2400" dirty="0"/>
              <a:t>(copula) + </a:t>
            </a:r>
            <a:r>
              <a:rPr lang="zh-CN" altLang="en-US" sz="2400" dirty="0"/>
              <a:t>的 </a:t>
            </a:r>
            <a:r>
              <a:rPr lang="en-GB" altLang="zh-CN" sz="2400" dirty="0"/>
              <a:t>(complement)</a:t>
            </a:r>
            <a:endParaRPr lang="en-GB" sz="2400" dirty="0"/>
          </a:p>
        </p:txBody>
      </p:sp>
      <p:sp>
        <p:nvSpPr>
          <p:cNvPr id="11" name="Content Placeholder 2">
            <a:extLst>
              <a:ext uri="{FF2B5EF4-FFF2-40B4-BE49-F238E27FC236}">
                <a16:creationId xmlns:a16="http://schemas.microsoft.com/office/drawing/2014/main" id="{FA50A4C8-2154-4C01-B57B-A8FB5B1C611A}"/>
              </a:ext>
            </a:extLst>
          </p:cNvPr>
          <p:cNvSpPr txBox="1">
            <a:spLocks/>
          </p:cNvSpPr>
          <p:nvPr/>
        </p:nvSpPr>
        <p:spPr>
          <a:xfrm>
            <a:off x="838200" y="4983690"/>
            <a:ext cx="11353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dirty="0"/>
              <a:t>Cantonese:</a:t>
            </a:r>
          </a:p>
          <a:p>
            <a:pPr marL="0" indent="0">
              <a:buFont typeface="Arial" panose="020B0604020202020204" pitchFamily="34" charset="0"/>
              <a:buNone/>
            </a:pPr>
            <a:r>
              <a:rPr lang="zh-CN" altLang="en-US" sz="2400" dirty="0"/>
              <a:t>張三</a:t>
            </a:r>
            <a:r>
              <a:rPr lang="en-GB" altLang="zh-TW" sz="2400" dirty="0"/>
              <a:t>		</a:t>
            </a:r>
            <a:r>
              <a:rPr lang="zh-TW" altLang="en-US" sz="2400" dirty="0"/>
              <a:t>係</a:t>
            </a:r>
            <a:r>
              <a:rPr lang="en-GB" altLang="zh-TW" sz="2400" dirty="0"/>
              <a:t>	</a:t>
            </a:r>
            <a:r>
              <a:rPr lang="zh-TW" altLang="en-US" sz="2400" dirty="0"/>
              <a:t>琴日</a:t>
            </a:r>
            <a:r>
              <a:rPr lang="en-GB" altLang="zh-TW" sz="2400" dirty="0"/>
              <a:t>		</a:t>
            </a:r>
            <a:r>
              <a:rPr lang="zh-TW" altLang="en-US" sz="2400" dirty="0"/>
              <a:t>買</a:t>
            </a:r>
            <a:r>
              <a:rPr lang="en-GB" altLang="zh-TW" sz="2400" dirty="0"/>
              <a:t>	</a:t>
            </a:r>
            <a:r>
              <a:rPr lang="zh-CN" altLang="en-US" sz="2400" dirty="0"/>
              <a:t>非</a:t>
            </a:r>
            <a:r>
              <a:rPr lang="en-GB" altLang="zh-TW" sz="2400" dirty="0"/>
              <a:t>	</a:t>
            </a:r>
            <a:r>
              <a:rPr lang="zh-TW" altLang="en-US" sz="2400" dirty="0"/>
              <a:t>嘅</a:t>
            </a:r>
            <a:r>
              <a:rPr lang="en-GB" sz="2400" dirty="0"/>
              <a:t> </a:t>
            </a:r>
          </a:p>
          <a:p>
            <a:pPr marL="0" indent="0">
              <a:buFont typeface="Arial" panose="020B0604020202020204" pitchFamily="34" charset="0"/>
              <a:buNone/>
            </a:pPr>
            <a:r>
              <a:rPr lang="en-GB" sz="2400" dirty="0" err="1"/>
              <a:t>Zoengsaam</a:t>
            </a:r>
            <a:r>
              <a:rPr lang="en-GB" sz="2400" dirty="0"/>
              <a:t>	HAI	yesterday	buy	ticket	GE</a:t>
            </a:r>
          </a:p>
          <a:p>
            <a:pPr marL="0" indent="0">
              <a:buFont typeface="Arial" panose="020B0604020202020204" pitchFamily="34" charset="0"/>
              <a:buNone/>
            </a:pPr>
            <a:r>
              <a:rPr lang="en-GB" sz="2400" dirty="0"/>
              <a:t>‘It was yesterday that </a:t>
            </a:r>
            <a:r>
              <a:rPr lang="en-GB" sz="2400" dirty="0" err="1"/>
              <a:t>Zoengsaam</a:t>
            </a:r>
            <a:r>
              <a:rPr lang="en-GB" sz="2400" dirty="0"/>
              <a:t> bought books.’ (Lee and You (1998), </a:t>
            </a:r>
            <a:r>
              <a:rPr lang="en-GB" sz="2400" dirty="0" err="1"/>
              <a:t>cf</a:t>
            </a:r>
            <a:r>
              <a:rPr lang="en-GB" sz="2400" dirty="0"/>
              <a:t> Fung (2000))</a:t>
            </a:r>
          </a:p>
          <a:p>
            <a:pPr marL="0" indent="0">
              <a:buFont typeface="Arial" panose="020B0604020202020204" pitchFamily="34" charset="0"/>
              <a:buNone/>
            </a:pPr>
            <a:endParaRPr lang="en-GB" sz="2400" dirty="0"/>
          </a:p>
          <a:p>
            <a:pPr marL="0" indent="0">
              <a:buFont typeface="Arial" panose="020B0604020202020204" pitchFamily="34" charset="0"/>
              <a:buNone/>
            </a:pPr>
            <a:endParaRPr lang="en-GB" sz="2400" dirty="0"/>
          </a:p>
        </p:txBody>
      </p:sp>
      <p:sp>
        <p:nvSpPr>
          <p:cNvPr id="16" name="Content Placeholder 2">
            <a:extLst>
              <a:ext uri="{FF2B5EF4-FFF2-40B4-BE49-F238E27FC236}">
                <a16:creationId xmlns:a16="http://schemas.microsoft.com/office/drawing/2014/main" id="{0E97C386-E396-4019-9230-A8E726871021}"/>
              </a:ext>
            </a:extLst>
          </p:cNvPr>
          <p:cNvSpPr txBox="1">
            <a:spLocks/>
          </p:cNvSpPr>
          <p:nvPr/>
        </p:nvSpPr>
        <p:spPr>
          <a:xfrm>
            <a:off x="838200" y="1361598"/>
            <a:ext cx="10901218" cy="19652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dirty="0"/>
              <a:t>Mandarin:</a:t>
            </a:r>
          </a:p>
          <a:p>
            <a:pPr marL="0" indent="0">
              <a:buFont typeface="Arial" panose="020B0604020202020204" pitchFamily="34" charset="0"/>
              <a:buNone/>
            </a:pPr>
            <a:r>
              <a:rPr lang="zh-CN" altLang="en-US" sz="2400" dirty="0"/>
              <a:t>張三</a:t>
            </a:r>
            <a:r>
              <a:rPr lang="en-GB" altLang="zh-CN" sz="2400" dirty="0"/>
              <a:t>		</a:t>
            </a:r>
            <a:r>
              <a:rPr lang="zh-CN" altLang="en-US" sz="2400" dirty="0"/>
              <a:t>是</a:t>
            </a:r>
            <a:r>
              <a:rPr lang="en-GB" altLang="zh-CN" sz="2400" dirty="0"/>
              <a:t>	</a:t>
            </a:r>
            <a:r>
              <a:rPr lang="zh-CN" altLang="en-US" sz="2400" dirty="0"/>
              <a:t>昨天</a:t>
            </a:r>
            <a:r>
              <a:rPr lang="en-GB" altLang="zh-CN" sz="2400" dirty="0"/>
              <a:t>		</a:t>
            </a:r>
            <a:r>
              <a:rPr lang="zh-CN" altLang="en-US" sz="2400" dirty="0"/>
              <a:t>買</a:t>
            </a:r>
            <a:r>
              <a:rPr lang="en-GB" altLang="zh-CN" sz="2400" dirty="0"/>
              <a:t>	</a:t>
            </a:r>
            <a:r>
              <a:rPr lang="zh-CN" altLang="en-US" sz="2400" dirty="0"/>
              <a:t>票</a:t>
            </a:r>
            <a:r>
              <a:rPr lang="en-GB" altLang="zh-CN" sz="2400" dirty="0"/>
              <a:t>	</a:t>
            </a:r>
            <a:r>
              <a:rPr lang="zh-CN" altLang="en-US" sz="2400" dirty="0"/>
              <a:t>的</a:t>
            </a:r>
            <a:endParaRPr lang="en-GB" altLang="zh-CN" sz="2400" dirty="0"/>
          </a:p>
          <a:p>
            <a:pPr marL="0" indent="0">
              <a:buFont typeface="Arial" panose="020B0604020202020204" pitchFamily="34" charset="0"/>
              <a:buNone/>
            </a:pPr>
            <a:r>
              <a:rPr lang="en-GB" sz="2400" dirty="0" err="1"/>
              <a:t>Zhangsan</a:t>
            </a:r>
            <a:r>
              <a:rPr lang="en-GB" sz="2400" dirty="0"/>
              <a:t>	SHI	yesterday	buy	ticket	DE </a:t>
            </a:r>
          </a:p>
          <a:p>
            <a:pPr marL="0" indent="0">
              <a:buFont typeface="Arial" panose="020B0604020202020204" pitchFamily="34" charset="0"/>
              <a:buNone/>
            </a:pPr>
            <a:r>
              <a:rPr lang="en-GB" sz="2400" dirty="0"/>
              <a:t>‘It was yesterday that </a:t>
            </a:r>
            <a:r>
              <a:rPr lang="en-GB" sz="2400" dirty="0" err="1"/>
              <a:t>Zhangsan</a:t>
            </a:r>
            <a:r>
              <a:rPr lang="en-GB" sz="2400" dirty="0"/>
              <a:t> bought books.’ (Simpson and Wu (S&amp;W) (2002:169))</a:t>
            </a:r>
          </a:p>
          <a:p>
            <a:pPr marL="0" indent="0">
              <a:buFont typeface="Arial" panose="020B0604020202020204" pitchFamily="34" charset="0"/>
              <a:buNone/>
            </a:pPr>
            <a:endParaRPr lang="en-GB" sz="2400" dirty="0"/>
          </a:p>
          <a:p>
            <a:pPr marL="0" indent="0">
              <a:buFont typeface="Arial" panose="020B0604020202020204" pitchFamily="34" charset="0"/>
              <a:buNone/>
            </a:pPr>
            <a:endParaRPr lang="en-GB" sz="2400" dirty="0"/>
          </a:p>
        </p:txBody>
      </p:sp>
    </p:spTree>
    <p:extLst>
      <p:ext uri="{BB962C8B-B14F-4D97-AF65-F5344CB8AC3E}">
        <p14:creationId xmlns:p14="http://schemas.microsoft.com/office/powerpoint/2010/main" val="341877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8" grpId="0"/>
      <p:bldP spid="11"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83A4-03D9-4BF9-A6B4-392380B7BA28}"/>
              </a:ext>
            </a:extLst>
          </p:cNvPr>
          <p:cNvSpPr>
            <a:spLocks noGrp="1"/>
          </p:cNvSpPr>
          <p:nvPr>
            <p:ph type="title"/>
          </p:nvPr>
        </p:nvSpPr>
        <p:spPr>
          <a:xfrm>
            <a:off x="580727" y="11284"/>
            <a:ext cx="11030527" cy="1325563"/>
          </a:xfrm>
        </p:spPr>
        <p:txBody>
          <a:bodyPr>
            <a:normAutofit/>
          </a:bodyPr>
          <a:lstStyle/>
          <a:p>
            <a:pPr algn="ctr"/>
            <a:r>
              <a:rPr lang="en-GB" sz="3600" dirty="0"/>
              <a:t>Simpson and Wu (2002): ‘lateral’ grammaticalization (LG) </a:t>
            </a:r>
          </a:p>
        </p:txBody>
      </p:sp>
      <p:sp>
        <p:nvSpPr>
          <p:cNvPr id="4" name="Content Placeholder 2">
            <a:extLst>
              <a:ext uri="{FF2B5EF4-FFF2-40B4-BE49-F238E27FC236}">
                <a16:creationId xmlns:a16="http://schemas.microsoft.com/office/drawing/2014/main" id="{A1E1A0D9-D3FC-4AED-B496-FB2D7C809639}"/>
              </a:ext>
            </a:extLst>
          </p:cNvPr>
          <p:cNvSpPr txBox="1">
            <a:spLocks/>
          </p:cNvSpPr>
          <p:nvPr/>
        </p:nvSpPr>
        <p:spPr>
          <a:xfrm>
            <a:off x="838190" y="102957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dirty="0"/>
              <a:t>Northern Mandarin: </a:t>
            </a:r>
            <a:r>
              <a:rPr lang="en-GB" sz="2400" dirty="0" err="1"/>
              <a:t>VOde</a:t>
            </a:r>
            <a:r>
              <a:rPr lang="en-GB" sz="2400" dirty="0"/>
              <a:t> (sentence-final </a:t>
            </a:r>
            <a:r>
              <a:rPr lang="en-GB" sz="2400" i="1" dirty="0"/>
              <a:t>de</a:t>
            </a:r>
            <a:r>
              <a:rPr lang="en-GB" sz="2400" dirty="0"/>
              <a:t>) / </a:t>
            </a:r>
            <a:r>
              <a:rPr lang="en-GB" sz="2400" dirty="0" err="1"/>
              <a:t>VdeO</a:t>
            </a:r>
            <a:r>
              <a:rPr lang="en-GB" sz="2400" dirty="0"/>
              <a:t> (sentence-medial </a:t>
            </a:r>
            <a:r>
              <a:rPr lang="en-GB" sz="2400" i="1" dirty="0"/>
              <a:t>de</a:t>
            </a:r>
            <a:r>
              <a:rPr lang="en-GB" sz="2400" dirty="0"/>
              <a:t>)</a:t>
            </a:r>
          </a:p>
        </p:txBody>
      </p:sp>
      <p:sp>
        <p:nvSpPr>
          <p:cNvPr id="5" name="Content Placeholder 2">
            <a:extLst>
              <a:ext uri="{FF2B5EF4-FFF2-40B4-BE49-F238E27FC236}">
                <a16:creationId xmlns:a16="http://schemas.microsoft.com/office/drawing/2014/main" id="{1E90E56B-6FB4-4074-BBF8-7CD6BEA6ABE7}"/>
              </a:ext>
            </a:extLst>
          </p:cNvPr>
          <p:cNvSpPr txBox="1">
            <a:spLocks/>
          </p:cNvSpPr>
          <p:nvPr/>
        </p:nvSpPr>
        <p:spPr>
          <a:xfrm>
            <a:off x="0" y="1473524"/>
            <a:ext cx="1219199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400" dirty="0"/>
              <a:t>張三</a:t>
            </a:r>
            <a:r>
              <a:rPr lang="en-GB" altLang="zh-CN" sz="2400" dirty="0"/>
              <a:t>	</a:t>
            </a:r>
            <a:r>
              <a:rPr lang="zh-CN" altLang="en-US" sz="2400" dirty="0"/>
              <a:t>是</a:t>
            </a:r>
            <a:r>
              <a:rPr lang="en-GB" altLang="zh-CN" sz="2400" dirty="0"/>
              <a:t>	</a:t>
            </a:r>
            <a:r>
              <a:rPr lang="zh-CN" altLang="en-US" sz="2400" dirty="0"/>
              <a:t>昨天</a:t>
            </a:r>
            <a:r>
              <a:rPr lang="en-GB" altLang="zh-CN" sz="2400" dirty="0"/>
              <a:t>	     </a:t>
            </a:r>
            <a:r>
              <a:rPr lang="zh-CN" altLang="en-US" sz="2400" dirty="0"/>
              <a:t>買</a:t>
            </a:r>
            <a:r>
              <a:rPr lang="en-GB" altLang="zh-CN" sz="2400" dirty="0"/>
              <a:t>	</a:t>
            </a:r>
            <a:r>
              <a:rPr lang="zh-CN" altLang="en-US" sz="2400" dirty="0"/>
              <a:t>票</a:t>
            </a:r>
            <a:r>
              <a:rPr lang="en-GB" altLang="zh-CN" sz="2400" dirty="0"/>
              <a:t>	</a:t>
            </a:r>
            <a:r>
              <a:rPr lang="zh-CN" altLang="en-US" sz="2400" dirty="0"/>
              <a:t>的 </a:t>
            </a:r>
            <a:r>
              <a:rPr lang="en-GB" altLang="zh-CN" sz="2400" dirty="0"/>
              <a:t>  / 	</a:t>
            </a:r>
            <a:r>
              <a:rPr lang="zh-CN" altLang="en-US" sz="2400" dirty="0"/>
              <a:t>張三</a:t>
            </a:r>
            <a:r>
              <a:rPr lang="en-GB" altLang="zh-CN" sz="2400" dirty="0"/>
              <a:t>  </a:t>
            </a:r>
            <a:r>
              <a:rPr lang="zh-CN" altLang="en-US" sz="2400" dirty="0"/>
              <a:t>是</a:t>
            </a:r>
            <a:r>
              <a:rPr lang="en-GB" altLang="zh-CN" sz="2400" dirty="0"/>
              <a:t>	</a:t>
            </a:r>
            <a:r>
              <a:rPr lang="zh-CN" altLang="en-US" sz="2400" dirty="0"/>
              <a:t>昨天</a:t>
            </a:r>
            <a:r>
              <a:rPr lang="en-GB" altLang="zh-CN" sz="2400" dirty="0"/>
              <a:t>		</a:t>
            </a:r>
            <a:r>
              <a:rPr lang="zh-CN" altLang="en-US" sz="2400" dirty="0"/>
              <a:t>買</a:t>
            </a:r>
            <a:r>
              <a:rPr lang="en-GB" altLang="zh-CN" sz="2400" dirty="0"/>
              <a:t>	</a:t>
            </a:r>
            <a:r>
              <a:rPr lang="zh-CN" altLang="en-US" sz="2400" dirty="0"/>
              <a:t>的</a:t>
            </a:r>
            <a:r>
              <a:rPr lang="en-GB" altLang="zh-CN" sz="2400" dirty="0"/>
              <a:t>	</a:t>
            </a:r>
            <a:r>
              <a:rPr lang="zh-CN" altLang="en-US" sz="2400" dirty="0"/>
              <a:t>票</a:t>
            </a:r>
            <a:endParaRPr lang="en-GB" altLang="zh-CN" sz="2400" dirty="0"/>
          </a:p>
          <a:p>
            <a:pPr marL="0" indent="0">
              <a:buFont typeface="Arial" panose="020B0604020202020204" pitchFamily="34" charset="0"/>
              <a:buNone/>
            </a:pPr>
            <a:r>
              <a:rPr lang="en-GB" altLang="zh-CN" sz="2400" dirty="0"/>
              <a:t>ZS	SHI	yesterday buy	ticket	DE    	ZS       SHI	yesterday	buy	DE	ticket</a:t>
            </a:r>
          </a:p>
          <a:p>
            <a:pPr marL="0" indent="0">
              <a:buFont typeface="Arial" panose="020B0604020202020204" pitchFamily="34" charset="0"/>
              <a:buNone/>
            </a:pPr>
            <a:r>
              <a:rPr lang="en-GB" sz="2400" dirty="0"/>
              <a:t>‘It was yesterday that </a:t>
            </a:r>
            <a:r>
              <a:rPr lang="en-GB" sz="2400" dirty="0" err="1"/>
              <a:t>Zhangsan</a:t>
            </a:r>
            <a:r>
              <a:rPr lang="en-GB" sz="2400" dirty="0"/>
              <a:t> bought tickets.’ (S&amp;W (2002:169))</a:t>
            </a:r>
          </a:p>
        </p:txBody>
      </p:sp>
      <p:sp>
        <p:nvSpPr>
          <p:cNvPr id="6" name="Content Placeholder 2">
            <a:extLst>
              <a:ext uri="{FF2B5EF4-FFF2-40B4-BE49-F238E27FC236}">
                <a16:creationId xmlns:a16="http://schemas.microsoft.com/office/drawing/2014/main" id="{FA647B31-9329-4663-8090-3ED00B63C364}"/>
              </a:ext>
            </a:extLst>
          </p:cNvPr>
          <p:cNvSpPr txBox="1">
            <a:spLocks/>
          </p:cNvSpPr>
          <p:nvPr/>
        </p:nvSpPr>
        <p:spPr>
          <a:xfrm>
            <a:off x="838190" y="285233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dirty="0" err="1"/>
              <a:t>VOde</a:t>
            </a:r>
            <a:r>
              <a:rPr lang="en-GB" sz="2400" dirty="0"/>
              <a:t> (all Tense/Aspect/Mood (TAM) values) / </a:t>
            </a:r>
            <a:r>
              <a:rPr lang="en-GB" sz="2400" dirty="0" err="1"/>
              <a:t>VdeO</a:t>
            </a:r>
            <a:r>
              <a:rPr lang="en-GB" sz="2400" dirty="0"/>
              <a:t> (past tense)</a:t>
            </a:r>
          </a:p>
        </p:txBody>
      </p:sp>
      <p:sp>
        <p:nvSpPr>
          <p:cNvPr id="7" name="Content Placeholder 2">
            <a:extLst>
              <a:ext uri="{FF2B5EF4-FFF2-40B4-BE49-F238E27FC236}">
                <a16:creationId xmlns:a16="http://schemas.microsoft.com/office/drawing/2014/main" id="{CA477AD9-F393-4089-AE4B-E52400ED6BA8}"/>
              </a:ext>
            </a:extLst>
          </p:cNvPr>
          <p:cNvSpPr txBox="1">
            <a:spLocks/>
          </p:cNvSpPr>
          <p:nvPr/>
        </p:nvSpPr>
        <p:spPr>
          <a:xfrm>
            <a:off x="4" y="4671047"/>
            <a:ext cx="121919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dirty="0"/>
              <a:t>S&amp;W (2002:171-175): 		V	de </a:t>
            </a:r>
            <a:r>
              <a:rPr lang="en-GB" sz="2000" dirty="0" err="1"/>
              <a:t>i</a:t>
            </a:r>
            <a:r>
              <a:rPr lang="en-GB" sz="2400" dirty="0"/>
              <a:t>	O	t </a:t>
            </a:r>
            <a:r>
              <a:rPr lang="en-GB" sz="2000" dirty="0" err="1"/>
              <a:t>i</a:t>
            </a:r>
            <a:r>
              <a:rPr lang="en-GB" sz="2400" dirty="0"/>
              <a:t>	(historical-comparative assumption)		</a:t>
            </a:r>
          </a:p>
        </p:txBody>
      </p:sp>
      <p:sp>
        <p:nvSpPr>
          <p:cNvPr id="8" name="Content Placeholder 2">
            <a:extLst>
              <a:ext uri="{FF2B5EF4-FFF2-40B4-BE49-F238E27FC236}">
                <a16:creationId xmlns:a16="http://schemas.microsoft.com/office/drawing/2014/main" id="{7BDDC0E0-623F-4FB7-BCE3-86073606FF35}"/>
              </a:ext>
            </a:extLst>
          </p:cNvPr>
          <p:cNvSpPr txBox="1">
            <a:spLocks/>
          </p:cNvSpPr>
          <p:nvPr/>
        </p:nvSpPr>
        <p:spPr>
          <a:xfrm>
            <a:off x="-39" y="5420012"/>
            <a:ext cx="1219199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‘Lateral’ grammaticalization: sentence-medial/verbal affix </a:t>
            </a:r>
            <a:r>
              <a:rPr lang="en-GB" sz="2400" i="1" dirty="0"/>
              <a:t>de</a:t>
            </a:r>
            <a:r>
              <a:rPr lang="en-GB" sz="2400" dirty="0"/>
              <a:t> (T(past)) &lt; sentence-final </a:t>
            </a:r>
            <a:r>
              <a:rPr lang="en-GB" sz="2400" i="1" dirty="0"/>
              <a:t>de</a:t>
            </a:r>
            <a:r>
              <a:rPr lang="en-GB" sz="2400" dirty="0"/>
              <a:t> (D)</a:t>
            </a:r>
          </a:p>
          <a:p>
            <a:pPr marL="0" indent="0">
              <a:buFont typeface="Arial" panose="020B0604020202020204" pitchFamily="34" charset="0"/>
              <a:buNone/>
            </a:pPr>
            <a:r>
              <a:rPr lang="en-GB" sz="2400" dirty="0"/>
              <a:t>(</a:t>
            </a:r>
            <a:r>
              <a:rPr lang="en-GB" sz="2400" dirty="0" err="1"/>
              <a:t>cf</a:t>
            </a:r>
            <a:r>
              <a:rPr lang="en-GB" sz="2400" dirty="0"/>
              <a:t> Abney (1987) on D/T parallels (nominal/clausal))		</a:t>
            </a:r>
            <a:r>
              <a:rPr lang="en-GB" sz="2400" dirty="0" err="1"/>
              <a:t>VdeO</a:t>
            </a:r>
            <a:r>
              <a:rPr lang="en-GB" sz="2400" dirty="0"/>
              <a:t>				</a:t>
            </a:r>
            <a:r>
              <a:rPr lang="en-GB" sz="2400" dirty="0" err="1"/>
              <a:t>VOde</a:t>
            </a:r>
            <a:endParaRPr lang="en-GB" sz="2400" dirty="0"/>
          </a:p>
        </p:txBody>
      </p:sp>
      <p:sp>
        <p:nvSpPr>
          <p:cNvPr id="11" name="Content Placeholder 2">
            <a:extLst>
              <a:ext uri="{FF2B5EF4-FFF2-40B4-BE49-F238E27FC236}">
                <a16:creationId xmlns:a16="http://schemas.microsoft.com/office/drawing/2014/main" id="{4E6B6C5D-FFAC-4BF4-9E4D-08684CD13608}"/>
              </a:ext>
            </a:extLst>
          </p:cNvPr>
          <p:cNvSpPr txBox="1">
            <a:spLocks/>
          </p:cNvSpPr>
          <p:nvPr/>
        </p:nvSpPr>
        <p:spPr>
          <a:xfrm>
            <a:off x="-14" y="3296278"/>
            <a:ext cx="1219199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400" dirty="0"/>
              <a:t>他</a:t>
            </a:r>
            <a:r>
              <a:rPr lang="en-GB" altLang="zh-CN" sz="2400" dirty="0"/>
              <a:t>  </a:t>
            </a:r>
            <a:r>
              <a:rPr lang="zh-CN" altLang="en-US" sz="2400" dirty="0"/>
              <a:t>是</a:t>
            </a:r>
            <a:r>
              <a:rPr lang="en-GB" altLang="zh-CN" sz="2400" dirty="0"/>
              <a:t>	</a:t>
            </a:r>
            <a:r>
              <a:rPr lang="zh-CN" altLang="en-US" sz="2400" dirty="0"/>
              <a:t>明天</a:t>
            </a:r>
            <a:r>
              <a:rPr lang="en-GB" altLang="zh-CN" sz="2400" dirty="0"/>
              <a:t>  	      </a:t>
            </a:r>
            <a:r>
              <a:rPr lang="zh-CN" altLang="en-US" sz="2400" dirty="0"/>
              <a:t>才  </a:t>
            </a:r>
            <a:r>
              <a:rPr lang="en-GB" altLang="zh-CN" sz="2400" dirty="0"/>
              <a:t>	          </a:t>
            </a:r>
            <a:r>
              <a:rPr lang="zh-CN" altLang="en-US" sz="2400" dirty="0"/>
              <a:t>會</a:t>
            </a:r>
            <a:r>
              <a:rPr lang="en-GB" altLang="zh-CN" sz="2400" dirty="0"/>
              <a:t>   </a:t>
            </a:r>
            <a:r>
              <a:rPr lang="zh-CN" altLang="en-US" sz="2400" dirty="0"/>
              <a:t>去</a:t>
            </a:r>
            <a:r>
              <a:rPr lang="en-GB" altLang="zh-CN" sz="2400" dirty="0"/>
              <a:t>  </a:t>
            </a:r>
            <a:r>
              <a:rPr lang="zh-CN" altLang="en-US" sz="2400" dirty="0"/>
              <a:t>北京</a:t>
            </a:r>
            <a:r>
              <a:rPr lang="en-GB" altLang="zh-CN" sz="2400" dirty="0"/>
              <a:t>     </a:t>
            </a:r>
            <a:r>
              <a:rPr lang="zh-CN" altLang="en-US" sz="2400" dirty="0"/>
              <a:t>的 </a:t>
            </a:r>
            <a:r>
              <a:rPr lang="en-GB" altLang="zh-CN" sz="2400" dirty="0"/>
              <a:t>/ </a:t>
            </a:r>
            <a:r>
              <a:rPr lang="en-GB" altLang="zh-CN" sz="2400" b="1" dirty="0"/>
              <a:t>*</a:t>
            </a:r>
            <a:r>
              <a:rPr lang="zh-CN" altLang="en-US" sz="2400" dirty="0"/>
              <a:t>他   是  明天</a:t>
            </a:r>
            <a:r>
              <a:rPr lang="en-US" altLang="zh-CN" sz="2400" dirty="0"/>
              <a:t>  	</a:t>
            </a:r>
            <a:r>
              <a:rPr lang="zh-CN" altLang="en-US" sz="2400" dirty="0"/>
              <a:t>才  </a:t>
            </a:r>
            <a:r>
              <a:rPr lang="en-GB" altLang="zh-CN" sz="2400" dirty="0"/>
              <a:t>	    </a:t>
            </a:r>
            <a:r>
              <a:rPr lang="zh-CN" altLang="en-US" sz="2400" dirty="0"/>
              <a:t>會     去  的</a:t>
            </a:r>
            <a:r>
              <a:rPr lang="en-GB" altLang="zh-CN" sz="2400" dirty="0"/>
              <a:t>	</a:t>
            </a:r>
            <a:r>
              <a:rPr lang="zh-CN" altLang="en-US" sz="2400" dirty="0"/>
              <a:t>北京</a:t>
            </a:r>
            <a:endParaRPr lang="en-GB" altLang="zh-CN" sz="2400" dirty="0"/>
          </a:p>
          <a:p>
            <a:pPr marL="0" indent="0">
              <a:buFont typeface="Arial" panose="020B0604020202020204" pitchFamily="34" charset="0"/>
              <a:buNone/>
            </a:pPr>
            <a:r>
              <a:rPr lang="en-GB" sz="2400" dirty="0"/>
              <a:t>He  SHI	tomorrow </a:t>
            </a:r>
            <a:r>
              <a:rPr lang="en-GB" sz="2400" dirty="0" err="1"/>
              <a:t>only.then</a:t>
            </a:r>
            <a:r>
              <a:rPr lang="en-GB" sz="2400" dirty="0"/>
              <a:t> FUT go Beijing  DE   he	SHI tomorrow	</a:t>
            </a:r>
            <a:r>
              <a:rPr lang="en-GB" sz="2400" dirty="0" err="1"/>
              <a:t>only.then</a:t>
            </a:r>
            <a:r>
              <a:rPr lang="en-GB" sz="2400" dirty="0"/>
              <a:t> FUT	go  DE	Beijing</a:t>
            </a:r>
          </a:p>
          <a:p>
            <a:pPr marL="0" indent="0">
              <a:buFont typeface="Arial" panose="020B0604020202020204" pitchFamily="34" charset="0"/>
              <a:buNone/>
            </a:pPr>
            <a:r>
              <a:rPr lang="en-GB" sz="2400" dirty="0"/>
              <a:t>‘It is tomorrow that he will go to Beijing.’ (S&amp;W (2002:177, 189))</a:t>
            </a:r>
          </a:p>
        </p:txBody>
      </p:sp>
      <p:sp>
        <p:nvSpPr>
          <p:cNvPr id="13" name="Content Placeholder 12">
            <a:extLst>
              <a:ext uri="{FF2B5EF4-FFF2-40B4-BE49-F238E27FC236}">
                <a16:creationId xmlns:a16="http://schemas.microsoft.com/office/drawing/2014/main" id="{05C6B69D-ADB5-4E4A-934C-58FCC4046E2E}"/>
              </a:ext>
            </a:extLst>
          </p:cNvPr>
          <p:cNvSpPr>
            <a:spLocks noGrp="1"/>
          </p:cNvSpPr>
          <p:nvPr>
            <p:ph idx="1"/>
          </p:nvPr>
        </p:nvSpPr>
        <p:spPr>
          <a:xfrm>
            <a:off x="6095984" y="5028001"/>
            <a:ext cx="6095992" cy="4351338"/>
          </a:xfrm>
        </p:spPr>
        <p:txBody>
          <a:bodyPr>
            <a:normAutofit/>
          </a:bodyPr>
          <a:lstStyle/>
          <a:p>
            <a:pPr marL="0" indent="0">
              <a:buNone/>
            </a:pPr>
            <a:r>
              <a:rPr lang="en-GB" sz="2400" dirty="0" err="1"/>
              <a:t>VOde</a:t>
            </a:r>
            <a:r>
              <a:rPr lang="en-GB" sz="2400" dirty="0"/>
              <a:t> (all Chinese dialects)</a:t>
            </a:r>
          </a:p>
        </p:txBody>
      </p:sp>
      <p:sp>
        <p:nvSpPr>
          <p:cNvPr id="14" name="Content Placeholder 12">
            <a:extLst>
              <a:ext uri="{FF2B5EF4-FFF2-40B4-BE49-F238E27FC236}">
                <a16:creationId xmlns:a16="http://schemas.microsoft.com/office/drawing/2014/main" id="{990FC656-CDB7-4CBD-B066-37C759296FC2}"/>
              </a:ext>
            </a:extLst>
          </p:cNvPr>
          <p:cNvSpPr txBox="1">
            <a:spLocks/>
          </p:cNvSpPr>
          <p:nvPr/>
        </p:nvSpPr>
        <p:spPr>
          <a:xfrm>
            <a:off x="1257283" y="502800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dirty="0" err="1"/>
              <a:t>VdeO</a:t>
            </a:r>
            <a:r>
              <a:rPr lang="en-GB" sz="2400" dirty="0"/>
              <a:t> (northern Mandarin dialects) &lt;</a:t>
            </a:r>
          </a:p>
        </p:txBody>
      </p:sp>
    </p:spTree>
    <p:extLst>
      <p:ext uri="{BB962C8B-B14F-4D97-AF65-F5344CB8AC3E}">
        <p14:creationId xmlns:p14="http://schemas.microsoft.com/office/powerpoint/2010/main" val="283403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1" grpId="0"/>
      <p:bldP spid="13" grpId="0" build="p"/>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0B571-7CCD-408E-AF5B-465B979558FC}"/>
              </a:ext>
            </a:extLst>
          </p:cNvPr>
          <p:cNvSpPr>
            <a:spLocks noGrp="1"/>
          </p:cNvSpPr>
          <p:nvPr>
            <p:ph type="title"/>
          </p:nvPr>
        </p:nvSpPr>
        <p:spPr>
          <a:xfrm>
            <a:off x="838200" y="0"/>
            <a:ext cx="10515600" cy="1325563"/>
          </a:xfrm>
        </p:spPr>
        <p:txBody>
          <a:bodyPr/>
          <a:lstStyle/>
          <a:p>
            <a:r>
              <a:rPr lang="en-GB" dirty="0"/>
              <a:t>Research Background and Questions: </a:t>
            </a:r>
          </a:p>
        </p:txBody>
      </p:sp>
      <p:sp>
        <p:nvSpPr>
          <p:cNvPr id="3" name="Content Placeholder 2">
            <a:extLst>
              <a:ext uri="{FF2B5EF4-FFF2-40B4-BE49-F238E27FC236}">
                <a16:creationId xmlns:a16="http://schemas.microsoft.com/office/drawing/2014/main" id="{01731C0E-10EF-434C-9355-02FFB88543FC}"/>
              </a:ext>
            </a:extLst>
          </p:cNvPr>
          <p:cNvSpPr>
            <a:spLocks noGrp="1"/>
          </p:cNvSpPr>
          <p:nvPr>
            <p:ph idx="1"/>
          </p:nvPr>
        </p:nvSpPr>
        <p:spPr>
          <a:xfrm>
            <a:off x="838200" y="1253331"/>
            <a:ext cx="10515600" cy="4351338"/>
          </a:xfrm>
        </p:spPr>
        <p:txBody>
          <a:bodyPr>
            <a:normAutofit/>
          </a:bodyPr>
          <a:lstStyle/>
          <a:p>
            <a:pPr marL="0" indent="0">
              <a:buNone/>
            </a:pPr>
            <a:r>
              <a:rPr lang="en-GB" sz="2400" dirty="0"/>
              <a:t>S&amp;W (2002) (</a:t>
            </a:r>
            <a:r>
              <a:rPr lang="en-GB" sz="2400" dirty="0" err="1"/>
              <a:t>VdeO</a:t>
            </a:r>
            <a:r>
              <a:rPr lang="en-GB" sz="2400" dirty="0"/>
              <a:t> &lt; </a:t>
            </a:r>
            <a:r>
              <a:rPr lang="en-GB" sz="2400" dirty="0" err="1"/>
              <a:t>VOde</a:t>
            </a:r>
            <a:r>
              <a:rPr lang="en-GB" sz="2400" dirty="0"/>
              <a:t>) is a historical-comparative </a:t>
            </a:r>
            <a:r>
              <a:rPr lang="en-GB" sz="2400" b="1" dirty="0"/>
              <a:t>assumption</a:t>
            </a:r>
            <a:r>
              <a:rPr lang="en-GB" sz="2400" dirty="0"/>
              <a:t>, not a historical-comparative analysis</a:t>
            </a:r>
          </a:p>
        </p:txBody>
      </p:sp>
      <p:sp>
        <p:nvSpPr>
          <p:cNvPr id="4" name="Content Placeholder 2">
            <a:extLst>
              <a:ext uri="{FF2B5EF4-FFF2-40B4-BE49-F238E27FC236}">
                <a16:creationId xmlns:a16="http://schemas.microsoft.com/office/drawing/2014/main" id="{72F41D65-AE09-49CC-A913-B3D6C9CEB87D}"/>
              </a:ext>
            </a:extLst>
          </p:cNvPr>
          <p:cNvSpPr txBox="1">
            <a:spLocks/>
          </p:cNvSpPr>
          <p:nvPr/>
        </p:nvSpPr>
        <p:spPr>
          <a:xfrm>
            <a:off x="838200" y="198170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400" dirty="0"/>
              <a:t>龍</a:t>
            </a:r>
            <a:r>
              <a:rPr lang="en-GB" altLang="zh-CN" sz="2400" dirty="0"/>
              <a:t>/</a:t>
            </a:r>
            <a:r>
              <a:rPr lang="zh-CN" altLang="en-US" sz="2400" dirty="0"/>
              <a:t>肖 </a:t>
            </a:r>
            <a:r>
              <a:rPr lang="en-GB" altLang="zh-CN" sz="2400" dirty="0"/>
              <a:t>(2009, 2011) openly challenge S&amp;W (2002): </a:t>
            </a:r>
            <a:r>
              <a:rPr lang="en-GB" altLang="zh-CN" sz="2400" dirty="0" err="1"/>
              <a:t>VOde</a:t>
            </a:r>
            <a:r>
              <a:rPr lang="en-GB" altLang="zh-CN" sz="2400" dirty="0"/>
              <a:t> (earliest in Yuan (</a:t>
            </a:r>
            <a:r>
              <a:rPr lang="zh-CN" altLang="en-US" sz="2400" dirty="0"/>
              <a:t>元</a:t>
            </a:r>
            <a:r>
              <a:rPr lang="en-GB" altLang="zh-CN" sz="2400" dirty="0"/>
              <a:t>) dynasty (</a:t>
            </a:r>
            <a:r>
              <a:rPr lang="zh-CN" altLang="en-US" sz="2400" dirty="0"/>
              <a:t>元雜劇</a:t>
            </a:r>
            <a:r>
              <a:rPr lang="en-GB" altLang="zh-CN" sz="2400" dirty="0"/>
              <a:t>)), </a:t>
            </a:r>
            <a:r>
              <a:rPr lang="en-GB" altLang="zh-CN" sz="2400" dirty="0" err="1"/>
              <a:t>VdeO</a:t>
            </a:r>
            <a:r>
              <a:rPr lang="en-GB" altLang="zh-CN" sz="2400" dirty="0"/>
              <a:t> (earliest in Northern Song (</a:t>
            </a:r>
            <a:r>
              <a:rPr lang="zh-CN" altLang="en-US" sz="2400" dirty="0"/>
              <a:t>北宋</a:t>
            </a:r>
            <a:r>
              <a:rPr lang="en-GB" altLang="zh-CN" sz="2400" dirty="0"/>
              <a:t>) dynasty (</a:t>
            </a:r>
            <a:r>
              <a:rPr lang="zh-CN" altLang="en-US" sz="2400" dirty="0"/>
              <a:t>五燈會元</a:t>
            </a:r>
            <a:r>
              <a:rPr lang="en-GB" altLang="zh-CN" sz="2400" dirty="0"/>
              <a:t>)); </a:t>
            </a:r>
          </a:p>
          <a:p>
            <a:pPr marL="0" indent="0">
              <a:buFont typeface="Arial" panose="020B0604020202020204" pitchFamily="34" charset="0"/>
              <a:buNone/>
            </a:pPr>
            <a:endParaRPr lang="en-GB" sz="2400" dirty="0"/>
          </a:p>
        </p:txBody>
      </p:sp>
      <p:sp>
        <p:nvSpPr>
          <p:cNvPr id="5" name="Content Placeholder 2">
            <a:extLst>
              <a:ext uri="{FF2B5EF4-FFF2-40B4-BE49-F238E27FC236}">
                <a16:creationId xmlns:a16="http://schemas.microsoft.com/office/drawing/2014/main" id="{5D12A139-E47E-453D-BCF8-EBE473BE6357}"/>
              </a:ext>
            </a:extLst>
          </p:cNvPr>
          <p:cNvSpPr txBox="1">
            <a:spLocks/>
          </p:cNvSpPr>
          <p:nvPr/>
        </p:nvSpPr>
        <p:spPr>
          <a:xfrm>
            <a:off x="838200" y="316881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dirty="0"/>
              <a:t>Comparative dialectal analysis of </a:t>
            </a:r>
            <a:r>
              <a:rPr lang="en-GB" sz="2400" i="1" dirty="0"/>
              <a:t>de</a:t>
            </a:r>
            <a:r>
              <a:rPr lang="en-GB" sz="2400" dirty="0"/>
              <a:t>/</a:t>
            </a:r>
            <a:r>
              <a:rPr lang="en-GB" sz="2400" i="1" dirty="0" err="1"/>
              <a:t>ge</a:t>
            </a:r>
            <a:r>
              <a:rPr lang="en-GB" sz="2400" dirty="0"/>
              <a:t> (Northern vs </a:t>
            </a:r>
            <a:r>
              <a:rPr lang="en-US" sz="2400" dirty="0"/>
              <a:t>Southern): </a:t>
            </a:r>
          </a:p>
          <a:p>
            <a:pPr marL="0" indent="0">
              <a:buFont typeface="Arial" panose="020B0604020202020204" pitchFamily="34" charset="0"/>
              <a:buNone/>
            </a:pPr>
            <a:r>
              <a:rPr lang="en-US" sz="2400" dirty="0" err="1"/>
              <a:t>VOde</a:t>
            </a:r>
            <a:r>
              <a:rPr lang="en-US" sz="2400" dirty="0"/>
              <a:t>	vs	</a:t>
            </a:r>
            <a:r>
              <a:rPr lang="en-US" sz="2400" dirty="0" err="1"/>
              <a:t>VOge</a:t>
            </a:r>
            <a:r>
              <a:rPr lang="en-US" sz="2400" dirty="0"/>
              <a:t>	/	</a:t>
            </a:r>
            <a:r>
              <a:rPr lang="en-US" sz="2400" dirty="0" err="1"/>
              <a:t>VdeO</a:t>
            </a:r>
            <a:r>
              <a:rPr lang="en-US" sz="2400" dirty="0"/>
              <a:t>	vs	</a:t>
            </a:r>
            <a:r>
              <a:rPr lang="en-US" sz="2400" b="1" dirty="0"/>
              <a:t>*</a:t>
            </a:r>
            <a:r>
              <a:rPr lang="en-US" sz="2400" b="1" dirty="0" err="1"/>
              <a:t>VgeO</a:t>
            </a:r>
            <a:endParaRPr lang="en-GB" sz="2400" b="1" dirty="0"/>
          </a:p>
        </p:txBody>
      </p:sp>
      <p:sp>
        <p:nvSpPr>
          <p:cNvPr id="6" name="Content Placeholder 2">
            <a:extLst>
              <a:ext uri="{FF2B5EF4-FFF2-40B4-BE49-F238E27FC236}">
                <a16:creationId xmlns:a16="http://schemas.microsoft.com/office/drawing/2014/main" id="{E29E701B-6D8E-4D94-929E-48AD1EFE2EC4}"/>
              </a:ext>
            </a:extLst>
          </p:cNvPr>
          <p:cNvSpPr txBox="1">
            <a:spLocks/>
          </p:cNvSpPr>
          <p:nvPr/>
        </p:nvSpPr>
        <p:spPr>
          <a:xfrm>
            <a:off x="0" y="3925381"/>
            <a:ext cx="12192000" cy="17942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dirty="0"/>
              <a:t>Cantonese: </a:t>
            </a:r>
          </a:p>
          <a:p>
            <a:pPr marL="0" indent="0">
              <a:buNone/>
            </a:pPr>
            <a:r>
              <a:rPr lang="zh-CN" altLang="en-US" sz="2400" dirty="0"/>
              <a:t>張三</a:t>
            </a:r>
            <a:r>
              <a:rPr lang="en-GB" altLang="zh-CN" sz="2400" dirty="0"/>
              <a:t>	</a:t>
            </a:r>
            <a:r>
              <a:rPr lang="zh-TW" altLang="en-US" sz="2400" dirty="0"/>
              <a:t>係</a:t>
            </a:r>
            <a:r>
              <a:rPr lang="en-GB" altLang="zh-TW" sz="2400" dirty="0"/>
              <a:t>	</a:t>
            </a:r>
            <a:r>
              <a:rPr lang="zh-TW" altLang="en-US" sz="2400" dirty="0"/>
              <a:t>琴日</a:t>
            </a:r>
            <a:r>
              <a:rPr lang="en-GB" altLang="zh-TW" sz="2400" dirty="0"/>
              <a:t>	      </a:t>
            </a:r>
            <a:r>
              <a:rPr lang="zh-TW" altLang="en-US" sz="2400" dirty="0"/>
              <a:t>買</a:t>
            </a:r>
            <a:r>
              <a:rPr lang="en-GB" altLang="zh-TW" sz="2400" dirty="0"/>
              <a:t>	</a:t>
            </a:r>
            <a:r>
              <a:rPr lang="zh-CN" altLang="en-US" sz="2400" dirty="0"/>
              <a:t>非</a:t>
            </a:r>
            <a:r>
              <a:rPr lang="en-GB" altLang="zh-TW" sz="2400" dirty="0"/>
              <a:t>	</a:t>
            </a:r>
            <a:r>
              <a:rPr lang="zh-TW" altLang="en-US" sz="2400" dirty="0"/>
              <a:t>嘅</a:t>
            </a:r>
            <a:r>
              <a:rPr lang="en-GB" altLang="zh-TW" sz="2400" dirty="0"/>
              <a:t>	/	</a:t>
            </a:r>
            <a:r>
              <a:rPr lang="en-GB" altLang="zh-TW" sz="2400" b="1" dirty="0"/>
              <a:t>*</a:t>
            </a:r>
            <a:r>
              <a:rPr lang="zh-CN" altLang="en-US" sz="2400" dirty="0"/>
              <a:t>張三</a:t>
            </a:r>
            <a:r>
              <a:rPr lang="en-GB" altLang="zh-CN" sz="2400" dirty="0"/>
              <a:t>	</a:t>
            </a:r>
            <a:r>
              <a:rPr lang="zh-TW" altLang="en-US" sz="2400" dirty="0"/>
              <a:t>係</a:t>
            </a:r>
            <a:r>
              <a:rPr lang="en-GB" altLang="zh-TW" sz="2400" dirty="0"/>
              <a:t>	</a:t>
            </a:r>
            <a:r>
              <a:rPr lang="zh-TW" altLang="en-US" sz="2400" dirty="0"/>
              <a:t>琴日</a:t>
            </a:r>
            <a:r>
              <a:rPr lang="en-GB" altLang="zh-TW" sz="2400" dirty="0"/>
              <a:t>	      </a:t>
            </a:r>
            <a:r>
              <a:rPr lang="zh-TW" altLang="en-US" sz="2400" dirty="0"/>
              <a:t>買</a:t>
            </a:r>
            <a:r>
              <a:rPr lang="en-GB" altLang="zh-TW" sz="2400" dirty="0"/>
              <a:t>	</a:t>
            </a:r>
            <a:r>
              <a:rPr lang="zh-TW" altLang="en-US" sz="2400" dirty="0"/>
              <a:t>嘅</a:t>
            </a:r>
            <a:r>
              <a:rPr lang="en-GB" altLang="zh-TW" sz="2400" dirty="0"/>
              <a:t>	</a:t>
            </a:r>
            <a:r>
              <a:rPr lang="zh-CN" altLang="en-US" sz="2400" dirty="0"/>
              <a:t>非</a:t>
            </a:r>
            <a:r>
              <a:rPr lang="en-GB" altLang="zh-TW" sz="2400" dirty="0"/>
              <a:t>	</a:t>
            </a:r>
          </a:p>
          <a:p>
            <a:pPr marL="0" indent="0">
              <a:buNone/>
            </a:pPr>
            <a:r>
              <a:rPr lang="en-GB" sz="2400" dirty="0"/>
              <a:t>ZS	HAI	yesterday  buy	ticket	GE		ZS	HAI	yesterday  buy	GE	ticket</a:t>
            </a:r>
          </a:p>
          <a:p>
            <a:pPr marL="0" indent="0">
              <a:buNone/>
            </a:pPr>
            <a:r>
              <a:rPr lang="en-GB" sz="2400" dirty="0"/>
              <a:t>‘</a:t>
            </a:r>
            <a:r>
              <a:rPr lang="en-US" altLang="zh-CN" sz="2400" dirty="0"/>
              <a:t>It was yesterday that ZS bought tickets.’ (Lee and </a:t>
            </a:r>
            <a:r>
              <a:rPr lang="en-US" altLang="zh-CN" sz="2400" dirty="0" err="1"/>
              <a:t>Yiu</a:t>
            </a:r>
            <a:r>
              <a:rPr lang="en-US" altLang="zh-CN" sz="2400" dirty="0"/>
              <a:t> (1998:11), </a:t>
            </a:r>
            <a:r>
              <a:rPr lang="en-US" altLang="zh-CN" sz="2400" dirty="0" err="1"/>
              <a:t>cf</a:t>
            </a:r>
            <a:r>
              <a:rPr lang="en-US" altLang="zh-CN" sz="2400" dirty="0"/>
              <a:t> Tang (2011))</a:t>
            </a:r>
            <a:endParaRPr lang="en-GB" sz="2400" dirty="0"/>
          </a:p>
        </p:txBody>
      </p:sp>
      <p:sp>
        <p:nvSpPr>
          <p:cNvPr id="8" name="TextBox 7">
            <a:extLst>
              <a:ext uri="{FF2B5EF4-FFF2-40B4-BE49-F238E27FC236}">
                <a16:creationId xmlns:a16="http://schemas.microsoft.com/office/drawing/2014/main" id="{D02D45AF-777B-4AE1-AB39-16BF662CE8BB}"/>
              </a:ext>
            </a:extLst>
          </p:cNvPr>
          <p:cNvSpPr txBox="1"/>
          <p:nvPr/>
        </p:nvSpPr>
        <p:spPr>
          <a:xfrm>
            <a:off x="1" y="5632024"/>
            <a:ext cx="12191999" cy="1200329"/>
          </a:xfrm>
          <a:prstGeom prst="rect">
            <a:avLst/>
          </a:prstGeom>
          <a:noFill/>
        </p:spPr>
        <p:txBody>
          <a:bodyPr wrap="square">
            <a:spAutoFit/>
          </a:bodyPr>
          <a:lstStyle/>
          <a:p>
            <a:r>
              <a:rPr lang="en-GB" sz="2400" dirty="0"/>
              <a:t>Historical-comparative</a:t>
            </a:r>
            <a:r>
              <a:rPr lang="zh-CN" altLang="en-US" sz="2400" dirty="0"/>
              <a:t> </a:t>
            </a:r>
            <a:r>
              <a:rPr lang="en-GB" altLang="zh-CN" sz="2400" dirty="0"/>
              <a:t>analysis of Chinese clefts: 	</a:t>
            </a:r>
            <a:r>
              <a:rPr lang="en-GB" altLang="zh-CN" sz="2400" dirty="0" err="1"/>
              <a:t>VOde</a:t>
            </a:r>
            <a:r>
              <a:rPr lang="en-GB" altLang="zh-CN" sz="2400" dirty="0"/>
              <a:t>/</a:t>
            </a:r>
            <a:r>
              <a:rPr lang="en-GB" altLang="zh-CN" sz="2400" dirty="0" err="1"/>
              <a:t>VOge</a:t>
            </a:r>
            <a:r>
              <a:rPr lang="en-GB" altLang="zh-CN" sz="2400" dirty="0"/>
              <a:t> </a:t>
            </a:r>
          </a:p>
          <a:p>
            <a:r>
              <a:rPr lang="en-GB" altLang="zh-CN" sz="2400" dirty="0"/>
              <a:t>							(sentence-final </a:t>
            </a:r>
            <a:r>
              <a:rPr lang="en-GB" altLang="zh-CN" sz="2400" i="1" dirty="0"/>
              <a:t>de</a:t>
            </a:r>
            <a:r>
              <a:rPr lang="en-GB" altLang="zh-CN" sz="2400" dirty="0"/>
              <a:t>/</a:t>
            </a:r>
            <a:r>
              <a:rPr lang="en-GB" altLang="zh-CN" sz="2400" i="1" dirty="0" err="1"/>
              <a:t>ge</a:t>
            </a:r>
            <a:r>
              <a:rPr lang="en-GB" altLang="zh-CN" sz="2400" i="1" dirty="0"/>
              <a:t> </a:t>
            </a:r>
            <a:r>
              <a:rPr lang="en-GB" altLang="zh-CN" sz="2400" dirty="0"/>
              <a:t>is pan-Chinese)</a:t>
            </a:r>
          </a:p>
          <a:p>
            <a:r>
              <a:rPr lang="en-GB" altLang="zh-CN" sz="2400" dirty="0"/>
              <a:t>							</a:t>
            </a:r>
            <a:r>
              <a:rPr lang="en-GB" altLang="zh-CN" sz="2400" dirty="0" err="1"/>
              <a:t>VdeO</a:t>
            </a:r>
            <a:r>
              <a:rPr lang="en-GB" altLang="zh-CN" sz="2400" dirty="0"/>
              <a:t>/</a:t>
            </a:r>
            <a:r>
              <a:rPr lang="en-GB" altLang="zh-CN" sz="2400" b="1" dirty="0"/>
              <a:t>*</a:t>
            </a:r>
            <a:r>
              <a:rPr lang="en-GB" altLang="zh-CN" sz="2400" b="1" dirty="0" err="1"/>
              <a:t>VgeO</a:t>
            </a:r>
            <a:r>
              <a:rPr lang="en-GB" altLang="zh-CN" sz="2400" b="1" dirty="0"/>
              <a:t> </a:t>
            </a:r>
            <a:r>
              <a:rPr lang="en-GB" altLang="zh-CN" sz="2400" dirty="0"/>
              <a:t>(sentence-medial </a:t>
            </a:r>
            <a:r>
              <a:rPr lang="en-GB" altLang="zh-CN" sz="2400" i="1" dirty="0"/>
              <a:t>de</a:t>
            </a:r>
            <a:r>
              <a:rPr lang="en-GB" altLang="zh-CN" sz="2400" dirty="0"/>
              <a:t>/</a:t>
            </a:r>
            <a:r>
              <a:rPr lang="en-GB" altLang="zh-CN" sz="2400" i="1" dirty="0" err="1"/>
              <a:t>ge</a:t>
            </a:r>
            <a:r>
              <a:rPr lang="en-GB" altLang="zh-CN" sz="2400" i="1" dirty="0"/>
              <a:t> </a:t>
            </a:r>
            <a:r>
              <a:rPr lang="en-GB" altLang="zh-CN" sz="2400" dirty="0"/>
              <a:t>is not) </a:t>
            </a:r>
            <a:endParaRPr lang="en-GB" sz="2400" dirty="0"/>
          </a:p>
        </p:txBody>
      </p:sp>
      <p:sp>
        <p:nvSpPr>
          <p:cNvPr id="10" name="TextBox 9">
            <a:extLst>
              <a:ext uri="{FF2B5EF4-FFF2-40B4-BE49-F238E27FC236}">
                <a16:creationId xmlns:a16="http://schemas.microsoft.com/office/drawing/2014/main" id="{7A285497-C304-49FF-AB72-AA778592C2EF}"/>
              </a:ext>
            </a:extLst>
          </p:cNvPr>
          <p:cNvSpPr txBox="1"/>
          <p:nvPr/>
        </p:nvSpPr>
        <p:spPr>
          <a:xfrm>
            <a:off x="838201" y="2669501"/>
            <a:ext cx="10515599" cy="461665"/>
          </a:xfrm>
          <a:prstGeom prst="rect">
            <a:avLst/>
          </a:prstGeom>
          <a:noFill/>
        </p:spPr>
        <p:txBody>
          <a:bodyPr wrap="square">
            <a:spAutoFit/>
          </a:bodyPr>
          <a:lstStyle/>
          <a:p>
            <a:pPr marL="0" indent="0">
              <a:buFont typeface="Arial" panose="020B0604020202020204" pitchFamily="34" charset="0"/>
              <a:buNone/>
            </a:pPr>
            <a:r>
              <a:rPr lang="en-GB" altLang="zh-CN" sz="2400" dirty="0"/>
              <a:t>Zhan (2012), </a:t>
            </a:r>
            <a:r>
              <a:rPr lang="zh-CN" altLang="en-US" sz="2400" dirty="0"/>
              <a:t>韓</a:t>
            </a:r>
            <a:r>
              <a:rPr lang="en-GB" altLang="zh-CN" sz="2400" dirty="0"/>
              <a:t> (2012): </a:t>
            </a:r>
            <a:r>
              <a:rPr lang="en-GB" altLang="zh-CN" sz="2400" dirty="0" err="1"/>
              <a:t>VOde</a:t>
            </a:r>
            <a:r>
              <a:rPr lang="en-GB" altLang="zh-CN" sz="2400" dirty="0"/>
              <a:t> in Tang (</a:t>
            </a:r>
            <a:r>
              <a:rPr lang="zh-CN" altLang="en-US" sz="2400" dirty="0"/>
              <a:t>唐</a:t>
            </a:r>
            <a:r>
              <a:rPr lang="en-GB" altLang="zh-CN" sz="2400" dirty="0"/>
              <a:t>) dynasty (</a:t>
            </a:r>
            <a:r>
              <a:rPr lang="zh-CN" altLang="en-US" sz="2400" dirty="0"/>
              <a:t>敦煌變文集</a:t>
            </a:r>
            <a:r>
              <a:rPr lang="en-GB" altLang="zh-CN" sz="2400" dirty="0"/>
              <a:t>) </a:t>
            </a:r>
            <a:endParaRPr lang="en-GB" sz="2400" dirty="0"/>
          </a:p>
        </p:txBody>
      </p:sp>
    </p:spTree>
    <p:extLst>
      <p:ext uri="{BB962C8B-B14F-4D97-AF65-F5344CB8AC3E}">
        <p14:creationId xmlns:p14="http://schemas.microsoft.com/office/powerpoint/2010/main" val="17948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9699-D86B-49BD-8FCC-C6F5CFEC58B6}"/>
              </a:ext>
            </a:extLst>
          </p:cNvPr>
          <p:cNvSpPr>
            <a:spLocks noGrp="1"/>
          </p:cNvSpPr>
          <p:nvPr>
            <p:ph type="title"/>
          </p:nvPr>
        </p:nvSpPr>
        <p:spPr>
          <a:xfrm>
            <a:off x="838200" y="0"/>
            <a:ext cx="10515600" cy="1325563"/>
          </a:xfrm>
        </p:spPr>
        <p:txBody>
          <a:bodyPr>
            <a:normAutofit/>
          </a:bodyPr>
          <a:lstStyle/>
          <a:p>
            <a:r>
              <a:rPr lang="en-GB" sz="3600" dirty="0"/>
              <a:t>Cleft constructions: focus + presupposition</a:t>
            </a:r>
          </a:p>
        </p:txBody>
      </p:sp>
      <p:sp>
        <p:nvSpPr>
          <p:cNvPr id="3" name="Content Placeholder 2">
            <a:extLst>
              <a:ext uri="{FF2B5EF4-FFF2-40B4-BE49-F238E27FC236}">
                <a16:creationId xmlns:a16="http://schemas.microsoft.com/office/drawing/2014/main" id="{76827832-6B3C-446A-969A-89F8B898366A}"/>
              </a:ext>
            </a:extLst>
          </p:cNvPr>
          <p:cNvSpPr>
            <a:spLocks noGrp="1"/>
          </p:cNvSpPr>
          <p:nvPr>
            <p:ph idx="1"/>
          </p:nvPr>
        </p:nvSpPr>
        <p:spPr>
          <a:xfrm>
            <a:off x="0" y="975206"/>
            <a:ext cx="12192000" cy="4351338"/>
          </a:xfrm>
        </p:spPr>
        <p:txBody>
          <a:bodyPr>
            <a:normAutofit/>
          </a:bodyPr>
          <a:lstStyle/>
          <a:p>
            <a:pPr marL="0" indent="0">
              <a:buNone/>
            </a:pPr>
            <a:r>
              <a:rPr lang="en-GB" sz="2400" dirty="0"/>
              <a:t>Cleft constructions: focus + presupposition (Heggie (1993), Kiss (1998, 1999), </a:t>
            </a:r>
            <a:r>
              <a:rPr lang="en-GB" sz="2400" dirty="0" err="1"/>
              <a:t>cf</a:t>
            </a:r>
            <a:r>
              <a:rPr lang="en-GB" sz="2400" dirty="0"/>
              <a:t> Chomsky (1977))</a:t>
            </a:r>
          </a:p>
        </p:txBody>
      </p:sp>
      <p:sp>
        <p:nvSpPr>
          <p:cNvPr id="4" name="Content Placeholder 2">
            <a:extLst>
              <a:ext uri="{FF2B5EF4-FFF2-40B4-BE49-F238E27FC236}">
                <a16:creationId xmlns:a16="http://schemas.microsoft.com/office/drawing/2014/main" id="{CFBD54AD-A547-4A26-B844-AA061072F079}"/>
              </a:ext>
            </a:extLst>
          </p:cNvPr>
          <p:cNvSpPr txBox="1">
            <a:spLocks/>
          </p:cNvSpPr>
          <p:nvPr/>
        </p:nvSpPr>
        <p:spPr>
          <a:xfrm>
            <a:off x="0" y="1381657"/>
            <a:ext cx="12192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dirty="0"/>
              <a:t>e.g. it-clefts (English, Romance) (Heggie (1993:3-4), Hedberg (2000:96), Reeve (2011:152)): </a:t>
            </a:r>
          </a:p>
        </p:txBody>
      </p:sp>
      <p:sp>
        <p:nvSpPr>
          <p:cNvPr id="5" name="Content Placeholder 2">
            <a:extLst>
              <a:ext uri="{FF2B5EF4-FFF2-40B4-BE49-F238E27FC236}">
                <a16:creationId xmlns:a16="http://schemas.microsoft.com/office/drawing/2014/main" id="{3DBC3BFD-2098-4880-9FA1-49659CC44615}"/>
              </a:ext>
            </a:extLst>
          </p:cNvPr>
          <p:cNvSpPr txBox="1">
            <a:spLocks/>
          </p:cNvSpPr>
          <p:nvPr/>
        </p:nvSpPr>
        <p:spPr>
          <a:xfrm>
            <a:off x="838200" y="1855954"/>
            <a:ext cx="10515600" cy="39122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pro		BE		XP		relative clause</a:t>
            </a:r>
          </a:p>
          <a:p>
            <a:pPr marL="0" indent="0">
              <a:buFont typeface="Arial" panose="020B0604020202020204" pitchFamily="34" charset="0"/>
              <a:buNone/>
            </a:pPr>
            <a:r>
              <a:rPr lang="en-GB" dirty="0"/>
              <a:t>expletive	COP		Focus		Presupposition</a:t>
            </a:r>
          </a:p>
        </p:txBody>
      </p:sp>
      <p:sp>
        <p:nvSpPr>
          <p:cNvPr id="6" name="Content Placeholder 2">
            <a:extLst>
              <a:ext uri="{FF2B5EF4-FFF2-40B4-BE49-F238E27FC236}">
                <a16:creationId xmlns:a16="http://schemas.microsoft.com/office/drawing/2014/main" id="{0402E6FE-D3F8-40A1-A501-4DD7E01AA9DA}"/>
              </a:ext>
            </a:extLst>
          </p:cNvPr>
          <p:cNvSpPr txBox="1">
            <a:spLocks/>
          </p:cNvSpPr>
          <p:nvPr/>
        </p:nvSpPr>
        <p:spPr>
          <a:xfrm>
            <a:off x="5011153" y="283268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A’/operator-movement (left-periphery)</a:t>
            </a:r>
          </a:p>
          <a:p>
            <a:pPr marL="0" indent="0">
              <a:buFont typeface="Arial" panose="020B0604020202020204" pitchFamily="34" charset="0"/>
              <a:buNone/>
            </a:pPr>
            <a:r>
              <a:rPr lang="en-GB" dirty="0"/>
              <a:t>(</a:t>
            </a:r>
            <a:r>
              <a:rPr lang="en-GB" dirty="0" err="1"/>
              <a:t>cf</a:t>
            </a:r>
            <a:r>
              <a:rPr lang="en-GB" dirty="0"/>
              <a:t> </a:t>
            </a:r>
            <a:r>
              <a:rPr lang="en-GB" dirty="0" err="1"/>
              <a:t>WH-movement</a:t>
            </a:r>
            <a:r>
              <a:rPr lang="en-GB" dirty="0"/>
              <a:t> (Chomsky (1977))</a:t>
            </a:r>
          </a:p>
        </p:txBody>
      </p:sp>
      <p:sp>
        <p:nvSpPr>
          <p:cNvPr id="8" name="TextBox 7">
            <a:extLst>
              <a:ext uri="{FF2B5EF4-FFF2-40B4-BE49-F238E27FC236}">
                <a16:creationId xmlns:a16="http://schemas.microsoft.com/office/drawing/2014/main" id="{076255DC-3ED6-4222-976F-B7E37EBCAF71}"/>
              </a:ext>
            </a:extLst>
          </p:cNvPr>
          <p:cNvSpPr txBox="1"/>
          <p:nvPr/>
        </p:nvSpPr>
        <p:spPr>
          <a:xfrm>
            <a:off x="1875935" y="2832682"/>
            <a:ext cx="3392822" cy="1815882"/>
          </a:xfrm>
          <a:prstGeom prst="rect">
            <a:avLst/>
          </a:prstGeom>
          <a:noFill/>
        </p:spPr>
        <p:txBody>
          <a:bodyPr wrap="square">
            <a:spAutoFit/>
          </a:bodyPr>
          <a:lstStyle/>
          <a:p>
            <a:r>
              <a:rPr lang="en-GB" sz="2800" dirty="0"/>
              <a:t>Matrix verb</a:t>
            </a:r>
          </a:p>
          <a:p>
            <a:r>
              <a:rPr lang="en-GB" sz="2800" dirty="0"/>
              <a:t>Assigning focus (Higgins (1973, 1979), </a:t>
            </a:r>
            <a:r>
              <a:rPr lang="en-GB" sz="2800" i="1" dirty="0"/>
              <a:t>pace</a:t>
            </a:r>
            <a:r>
              <a:rPr lang="en-GB" sz="2800" dirty="0"/>
              <a:t> Kiss (1998))</a:t>
            </a:r>
          </a:p>
        </p:txBody>
      </p:sp>
      <p:sp>
        <p:nvSpPr>
          <p:cNvPr id="11" name="Content Placeholder 2">
            <a:extLst>
              <a:ext uri="{FF2B5EF4-FFF2-40B4-BE49-F238E27FC236}">
                <a16:creationId xmlns:a16="http://schemas.microsoft.com/office/drawing/2014/main" id="{9BE2D7B3-A532-4129-B325-06FE61776AAF}"/>
              </a:ext>
            </a:extLst>
          </p:cNvPr>
          <p:cNvSpPr txBox="1">
            <a:spLocks/>
          </p:cNvSpPr>
          <p:nvPr/>
        </p:nvSpPr>
        <p:spPr>
          <a:xfrm>
            <a:off x="0" y="5055015"/>
            <a:ext cx="12192000" cy="18158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Verbal properties of BE in it-clefts (negation, TAM values):</a:t>
            </a:r>
          </a:p>
          <a:p>
            <a:pPr marL="0" indent="0">
              <a:buNone/>
            </a:pPr>
            <a:r>
              <a:rPr lang="en-GB" sz="2400" dirty="0"/>
              <a:t>It was Clinton who won (Hedberg (2000:891))  </a:t>
            </a:r>
          </a:p>
          <a:p>
            <a:pPr marL="0" indent="0">
              <a:buFont typeface="Arial" panose="020B0604020202020204" pitchFamily="34" charset="0"/>
              <a:buNone/>
            </a:pPr>
            <a:r>
              <a:rPr lang="en-GB" sz="2400" dirty="0"/>
              <a:t>Although it probably was not John who cooked the stew, it might have been. (Reeve (2012:155))</a:t>
            </a:r>
          </a:p>
        </p:txBody>
      </p:sp>
    </p:spTree>
    <p:extLst>
      <p:ext uri="{BB962C8B-B14F-4D97-AF65-F5344CB8AC3E}">
        <p14:creationId xmlns:p14="http://schemas.microsoft.com/office/powerpoint/2010/main" val="238773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8"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DD90C-0796-412F-B09C-D1309255316C}"/>
              </a:ext>
            </a:extLst>
          </p:cNvPr>
          <p:cNvSpPr>
            <a:spLocks noGrp="1"/>
          </p:cNvSpPr>
          <p:nvPr>
            <p:ph type="title"/>
          </p:nvPr>
        </p:nvSpPr>
        <p:spPr>
          <a:xfrm>
            <a:off x="838200" y="18255"/>
            <a:ext cx="10515600" cy="1325563"/>
          </a:xfrm>
        </p:spPr>
        <p:txBody>
          <a:bodyPr>
            <a:normAutofit/>
          </a:bodyPr>
          <a:lstStyle/>
          <a:p>
            <a:r>
              <a:rPr lang="en-GB" sz="3600" dirty="0"/>
              <a:t>Chinese cleft constructions: focus + presupposition </a:t>
            </a:r>
          </a:p>
        </p:txBody>
      </p:sp>
      <p:sp>
        <p:nvSpPr>
          <p:cNvPr id="3" name="Content Placeholder 2">
            <a:extLst>
              <a:ext uri="{FF2B5EF4-FFF2-40B4-BE49-F238E27FC236}">
                <a16:creationId xmlns:a16="http://schemas.microsoft.com/office/drawing/2014/main" id="{06901F6A-A5B1-4E45-B98E-DCD60F2E0D65}"/>
              </a:ext>
            </a:extLst>
          </p:cNvPr>
          <p:cNvSpPr>
            <a:spLocks noGrp="1"/>
          </p:cNvSpPr>
          <p:nvPr>
            <p:ph idx="1"/>
          </p:nvPr>
        </p:nvSpPr>
        <p:spPr>
          <a:xfrm>
            <a:off x="838200" y="986399"/>
            <a:ext cx="11353800" cy="4351338"/>
          </a:xfrm>
        </p:spPr>
        <p:txBody>
          <a:bodyPr/>
          <a:lstStyle/>
          <a:p>
            <a:pPr marL="0" indent="0">
              <a:buFont typeface="Arial" panose="020B0604020202020204" pitchFamily="34" charset="0"/>
              <a:buNone/>
            </a:pPr>
            <a:r>
              <a:rPr lang="zh-CN" altLang="en-US" sz="2800" dirty="0"/>
              <a:t>張三</a:t>
            </a:r>
            <a:r>
              <a:rPr lang="en-GB" altLang="zh-CN" sz="2800" dirty="0"/>
              <a:t>		</a:t>
            </a:r>
            <a:r>
              <a:rPr lang="zh-CN" altLang="en-US" sz="2800" dirty="0"/>
              <a:t>是</a:t>
            </a:r>
            <a:r>
              <a:rPr lang="en-GB" altLang="zh-CN" sz="2800" dirty="0"/>
              <a:t>		</a:t>
            </a:r>
            <a:r>
              <a:rPr lang="zh-CN" altLang="en-US" sz="2800" dirty="0"/>
              <a:t>昨天</a:t>
            </a:r>
            <a:r>
              <a:rPr lang="en-GB" altLang="zh-CN" sz="2800" dirty="0"/>
              <a:t>		</a:t>
            </a:r>
            <a:r>
              <a:rPr lang="zh-CN" altLang="en-US" sz="2800" dirty="0"/>
              <a:t>買</a:t>
            </a:r>
            <a:r>
              <a:rPr lang="en-GB" altLang="zh-CN" sz="2800" dirty="0"/>
              <a:t>	</a:t>
            </a:r>
            <a:r>
              <a:rPr lang="zh-CN" altLang="en-US" sz="2800" dirty="0"/>
              <a:t>書</a:t>
            </a:r>
            <a:r>
              <a:rPr lang="en-GB" altLang="zh-CN" sz="2800" dirty="0"/>
              <a:t>	</a:t>
            </a:r>
            <a:r>
              <a:rPr lang="zh-CN" altLang="en-US" sz="2800" dirty="0"/>
              <a:t>的</a:t>
            </a:r>
            <a:endParaRPr lang="en-GB" altLang="zh-CN" sz="2800" dirty="0"/>
          </a:p>
          <a:p>
            <a:pPr marL="0" indent="0">
              <a:buFont typeface="Arial" panose="020B0604020202020204" pitchFamily="34" charset="0"/>
              <a:buNone/>
            </a:pPr>
            <a:r>
              <a:rPr lang="en-GB" sz="2800" dirty="0" err="1"/>
              <a:t>Zhangsan</a:t>
            </a:r>
            <a:r>
              <a:rPr lang="en-GB" sz="2800" dirty="0"/>
              <a:t>	SHI		yesterday	buy	book	DE </a:t>
            </a:r>
          </a:p>
          <a:p>
            <a:pPr marL="0" indent="0">
              <a:buFont typeface="Arial" panose="020B0604020202020204" pitchFamily="34" charset="0"/>
              <a:buNone/>
            </a:pPr>
            <a:r>
              <a:rPr lang="en-GB" sz="2800" dirty="0"/>
              <a:t>‘It was yesterday that </a:t>
            </a:r>
            <a:r>
              <a:rPr lang="en-GB" sz="2800" dirty="0" err="1"/>
              <a:t>Zhangsan</a:t>
            </a:r>
            <a:r>
              <a:rPr lang="en-GB" sz="2800" dirty="0"/>
              <a:t> bought books.’ (</a:t>
            </a:r>
            <a:r>
              <a:rPr lang="en-GB" dirty="0"/>
              <a:t>S&amp;</a:t>
            </a:r>
            <a:r>
              <a:rPr lang="en-GB" sz="2800" dirty="0"/>
              <a:t>W (2002:169))</a:t>
            </a:r>
          </a:p>
          <a:p>
            <a:pPr marL="0" indent="0">
              <a:buFont typeface="Arial" panose="020B0604020202020204" pitchFamily="34" charset="0"/>
              <a:buNone/>
            </a:pPr>
            <a:endParaRPr lang="en-GB" sz="2800" dirty="0"/>
          </a:p>
          <a:p>
            <a:pPr marL="0" indent="0">
              <a:buFont typeface="Arial" panose="020B0604020202020204" pitchFamily="34" charset="0"/>
              <a:buNone/>
            </a:pPr>
            <a:endParaRPr lang="en-GB" sz="2800" dirty="0"/>
          </a:p>
          <a:p>
            <a:pPr marL="0" indent="0">
              <a:buNone/>
            </a:pPr>
            <a:endParaRPr lang="en-GB" dirty="0"/>
          </a:p>
        </p:txBody>
      </p:sp>
      <p:sp>
        <p:nvSpPr>
          <p:cNvPr id="4" name="Content Placeholder 2">
            <a:extLst>
              <a:ext uri="{FF2B5EF4-FFF2-40B4-BE49-F238E27FC236}">
                <a16:creationId xmlns:a16="http://schemas.microsoft.com/office/drawing/2014/main" id="{26B71177-7E5D-4745-A79E-89E4CF2AFB51}"/>
              </a:ext>
            </a:extLst>
          </p:cNvPr>
          <p:cNvSpPr txBox="1">
            <a:spLocks/>
          </p:cNvSpPr>
          <p:nvPr/>
        </p:nvSpPr>
        <p:spPr>
          <a:xfrm>
            <a:off x="838199" y="2313861"/>
            <a:ext cx="1091045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Subject </a:t>
            </a:r>
            <a:r>
              <a:rPr lang="en-GB" sz="2000" dirty="0" err="1"/>
              <a:t>i</a:t>
            </a:r>
            <a:r>
              <a:rPr lang="en-GB" sz="2400" dirty="0"/>
              <a:t> </a:t>
            </a:r>
            <a:r>
              <a:rPr lang="en-GB" dirty="0"/>
              <a:t>	COP		Focus	PRO </a:t>
            </a:r>
            <a:r>
              <a:rPr lang="en-GB" sz="2400" dirty="0" err="1"/>
              <a:t>i</a:t>
            </a:r>
            <a:r>
              <a:rPr lang="en-GB" dirty="0"/>
              <a:t>	Presupposition</a:t>
            </a:r>
          </a:p>
        </p:txBody>
      </p:sp>
      <p:sp>
        <p:nvSpPr>
          <p:cNvPr id="5" name="Content Placeholder 2">
            <a:extLst>
              <a:ext uri="{FF2B5EF4-FFF2-40B4-BE49-F238E27FC236}">
                <a16:creationId xmlns:a16="http://schemas.microsoft.com/office/drawing/2014/main" id="{F2E06AB8-434A-49C0-B6F2-73ABDE87D0C5}"/>
              </a:ext>
            </a:extLst>
          </p:cNvPr>
          <p:cNvSpPr txBox="1">
            <a:spLocks/>
          </p:cNvSpPr>
          <p:nvPr/>
        </p:nvSpPr>
        <p:spPr>
          <a:xfrm>
            <a:off x="4525880" y="2701285"/>
            <a:ext cx="7666120" cy="21055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A’/operator-movement (left-periphery)</a:t>
            </a:r>
          </a:p>
        </p:txBody>
      </p:sp>
      <p:sp>
        <p:nvSpPr>
          <p:cNvPr id="6" name="Content Placeholder 2">
            <a:extLst>
              <a:ext uri="{FF2B5EF4-FFF2-40B4-BE49-F238E27FC236}">
                <a16:creationId xmlns:a16="http://schemas.microsoft.com/office/drawing/2014/main" id="{940951EB-2F01-4DA5-8F36-C811EC87E428}"/>
              </a:ext>
            </a:extLst>
          </p:cNvPr>
          <p:cNvSpPr txBox="1">
            <a:spLocks/>
          </p:cNvSpPr>
          <p:nvPr/>
        </p:nvSpPr>
        <p:spPr>
          <a:xfrm>
            <a:off x="0" y="2953615"/>
            <a:ext cx="12192000" cy="39770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Verbal properties of </a:t>
            </a:r>
            <a:r>
              <a:rPr lang="zh-CN" altLang="en-US" sz="2000" dirty="0"/>
              <a:t>是</a:t>
            </a:r>
            <a:r>
              <a:rPr lang="en-GB" sz="2000" dirty="0"/>
              <a:t> in </a:t>
            </a:r>
            <a:r>
              <a:rPr lang="en-US" altLang="zh-CN" sz="2000" i="1" dirty="0" err="1"/>
              <a:t>shi</a:t>
            </a:r>
            <a:r>
              <a:rPr lang="en-GB" sz="2000" i="1" dirty="0"/>
              <a:t>-de </a:t>
            </a:r>
            <a:r>
              <a:rPr lang="en-GB" sz="2000" dirty="0"/>
              <a:t>construction (V-neg-V, negation, TAM values):</a:t>
            </a:r>
          </a:p>
          <a:p>
            <a:pPr marL="0" indent="0">
              <a:buFont typeface="Arial" panose="020B0604020202020204" pitchFamily="34" charset="0"/>
              <a:buNone/>
            </a:pPr>
            <a:r>
              <a:rPr lang="zh-CN" altLang="en-US" sz="2000" dirty="0"/>
              <a:t>你</a:t>
            </a:r>
            <a:r>
              <a:rPr lang="en-GB" altLang="zh-CN" sz="2000" dirty="0"/>
              <a:t>	</a:t>
            </a:r>
            <a:r>
              <a:rPr lang="zh-CN" altLang="en-US" sz="2000" dirty="0"/>
              <a:t>是</a:t>
            </a:r>
            <a:r>
              <a:rPr lang="en-GB" altLang="zh-CN" sz="2000" dirty="0"/>
              <a:t>-</a:t>
            </a:r>
            <a:r>
              <a:rPr lang="zh-CN" altLang="en-US" sz="2000" dirty="0"/>
              <a:t>不</a:t>
            </a:r>
            <a:r>
              <a:rPr lang="en-GB" altLang="zh-CN" sz="2000" dirty="0"/>
              <a:t>-</a:t>
            </a:r>
            <a:r>
              <a:rPr lang="zh-CN" altLang="en-US" sz="2000" dirty="0"/>
              <a:t>是</a:t>
            </a:r>
            <a:r>
              <a:rPr lang="en-GB" altLang="zh-CN" sz="2000" dirty="0"/>
              <a:t>	</a:t>
            </a:r>
            <a:r>
              <a:rPr lang="zh-CN" altLang="en-US" sz="2000" dirty="0"/>
              <a:t>昨天</a:t>
            </a:r>
            <a:r>
              <a:rPr lang="en-GB" altLang="zh-CN" sz="2000" dirty="0"/>
              <a:t>		</a:t>
            </a:r>
            <a:r>
              <a:rPr lang="zh-CN" altLang="en-US" sz="2000" dirty="0"/>
              <a:t>來</a:t>
            </a:r>
            <a:r>
              <a:rPr lang="en-GB" altLang="zh-CN" sz="2000" dirty="0"/>
              <a:t>	</a:t>
            </a:r>
            <a:r>
              <a:rPr lang="zh-CN" altLang="en-US" sz="2000" dirty="0"/>
              <a:t>的？ </a:t>
            </a:r>
            <a:endParaRPr lang="en-GB" altLang="zh-CN" sz="2000" dirty="0"/>
          </a:p>
          <a:p>
            <a:pPr marL="0" indent="0">
              <a:buFont typeface="Arial" panose="020B0604020202020204" pitchFamily="34" charset="0"/>
              <a:buNone/>
            </a:pPr>
            <a:r>
              <a:rPr lang="en-GB" altLang="zh-CN" sz="2000" dirty="0"/>
              <a:t>you	SHI-NEG-SHI	yesterday	come	DE</a:t>
            </a:r>
          </a:p>
          <a:p>
            <a:pPr marL="0" indent="0">
              <a:buFont typeface="Arial" panose="020B0604020202020204" pitchFamily="34" charset="0"/>
              <a:buNone/>
            </a:pPr>
            <a:r>
              <a:rPr lang="en-GB" altLang="zh-CN" sz="2000" dirty="0"/>
              <a:t>‘Was it or was it not yesterday that you came?’ (S&amp;W (2002:196))</a:t>
            </a:r>
          </a:p>
          <a:p>
            <a:pPr marL="0" indent="0">
              <a:buFont typeface="Arial" panose="020B0604020202020204" pitchFamily="34" charset="0"/>
              <a:buNone/>
            </a:pPr>
            <a:r>
              <a:rPr lang="zh-CN" altLang="en-US" sz="2000" dirty="0"/>
              <a:t>又</a:t>
            </a:r>
            <a:r>
              <a:rPr lang="en-GB" altLang="zh-CN" sz="2000" dirty="0"/>
              <a:t>/</a:t>
            </a:r>
            <a:r>
              <a:rPr lang="zh-CN" altLang="en-US" sz="2000" dirty="0"/>
              <a:t>不</a:t>
            </a:r>
            <a:r>
              <a:rPr lang="en-GB" altLang="zh-CN" sz="2000" dirty="0"/>
              <a:t>		</a:t>
            </a:r>
            <a:r>
              <a:rPr lang="zh-CN" altLang="en-US" sz="2000" dirty="0"/>
              <a:t>是</a:t>
            </a:r>
            <a:r>
              <a:rPr lang="en-GB" altLang="zh-CN" sz="2000" dirty="0"/>
              <a:t>	</a:t>
            </a:r>
            <a:r>
              <a:rPr lang="zh-CN" altLang="en-US" sz="2000" dirty="0"/>
              <a:t>他</a:t>
            </a:r>
            <a:r>
              <a:rPr lang="en-GB" altLang="zh-CN" sz="2000" dirty="0"/>
              <a:t>	</a:t>
            </a:r>
            <a:r>
              <a:rPr lang="zh-CN" altLang="en-US" sz="2000" dirty="0"/>
              <a:t>姐姐</a:t>
            </a:r>
            <a:r>
              <a:rPr lang="en-GB" altLang="zh-CN" sz="2000" dirty="0"/>
              <a:t>	</a:t>
            </a:r>
            <a:r>
              <a:rPr lang="zh-CN" altLang="en-US" sz="2000" dirty="0"/>
              <a:t>開</a:t>
            </a:r>
            <a:r>
              <a:rPr lang="en-GB" altLang="zh-CN" sz="2000" dirty="0"/>
              <a:t>	</a:t>
            </a:r>
            <a:r>
              <a:rPr lang="zh-CN" altLang="en-US" sz="2000" dirty="0"/>
              <a:t>的</a:t>
            </a:r>
            <a:r>
              <a:rPr lang="en-GB" altLang="zh-CN" sz="2000" dirty="0"/>
              <a:t>	</a:t>
            </a:r>
            <a:r>
              <a:rPr lang="zh-CN" altLang="en-US" sz="2000" dirty="0"/>
              <a:t>門</a:t>
            </a:r>
            <a:endParaRPr lang="en-GB" altLang="zh-CN" sz="2000" dirty="0"/>
          </a:p>
          <a:p>
            <a:pPr marL="0" indent="0">
              <a:buFont typeface="Arial" panose="020B0604020202020204" pitchFamily="34" charset="0"/>
              <a:buNone/>
            </a:pPr>
            <a:r>
              <a:rPr lang="en-GB" sz="2000" dirty="0"/>
              <a:t>again/NEG	SHI	he	sister	open	DE	door</a:t>
            </a:r>
          </a:p>
          <a:p>
            <a:pPr marL="0" indent="0">
              <a:buFont typeface="Arial" panose="020B0604020202020204" pitchFamily="34" charset="0"/>
              <a:buNone/>
            </a:pPr>
            <a:r>
              <a:rPr lang="en-GB" sz="2000" dirty="0"/>
              <a:t>‘It was again/not his sister who opened the door.’ (Paul and Whitman (P&amp;W) (2008:439))</a:t>
            </a:r>
          </a:p>
          <a:p>
            <a:pPr marL="0" indent="0">
              <a:buFont typeface="Arial" panose="020B0604020202020204" pitchFamily="34" charset="0"/>
              <a:buNone/>
            </a:pPr>
            <a:r>
              <a:rPr lang="zh-CN" altLang="en-US" sz="2000" dirty="0"/>
              <a:t>會</a:t>
            </a:r>
            <a:r>
              <a:rPr lang="en-GB" altLang="zh-CN" sz="2000" dirty="0"/>
              <a:t>	</a:t>
            </a:r>
            <a:r>
              <a:rPr lang="zh-CN" altLang="en-US" sz="2000" dirty="0"/>
              <a:t>是</a:t>
            </a:r>
            <a:r>
              <a:rPr lang="en-GB" altLang="zh-CN" sz="2000" dirty="0"/>
              <a:t>	</a:t>
            </a:r>
            <a:r>
              <a:rPr lang="zh-CN" altLang="en-US" sz="2000" dirty="0"/>
              <a:t>我</a:t>
            </a:r>
            <a:r>
              <a:rPr lang="en-GB" altLang="zh-CN" sz="2000" dirty="0"/>
              <a:t>	</a:t>
            </a:r>
            <a:r>
              <a:rPr lang="zh-CN" altLang="en-US" sz="2000" dirty="0"/>
              <a:t>明天</a:t>
            </a:r>
            <a:r>
              <a:rPr lang="en-GB" altLang="zh-CN" sz="2000" dirty="0"/>
              <a:t>		</a:t>
            </a:r>
            <a:r>
              <a:rPr lang="zh-CN" altLang="en-US" sz="2000" dirty="0"/>
              <a:t>要</a:t>
            </a:r>
            <a:r>
              <a:rPr lang="en-GB" altLang="zh-CN" sz="2000" dirty="0"/>
              <a:t>	</a:t>
            </a:r>
            <a:r>
              <a:rPr lang="zh-CN" altLang="en-US" sz="2000" dirty="0"/>
              <a:t>在</a:t>
            </a:r>
            <a:r>
              <a:rPr lang="en-GB" altLang="zh-CN" sz="2000" dirty="0"/>
              <a:t>	</a:t>
            </a:r>
            <a:r>
              <a:rPr lang="zh-CN" altLang="en-US" sz="2000" dirty="0"/>
              <a:t>公園</a:t>
            </a:r>
            <a:r>
              <a:rPr lang="en-GB" altLang="zh-CN" sz="2000" dirty="0"/>
              <a:t>-</a:t>
            </a:r>
            <a:r>
              <a:rPr lang="zh-CN" altLang="en-US" sz="2000" dirty="0"/>
              <a:t>裏</a:t>
            </a:r>
            <a:r>
              <a:rPr lang="en-GB" altLang="zh-CN" sz="2000" dirty="0"/>
              <a:t>		</a:t>
            </a:r>
            <a:r>
              <a:rPr lang="zh-CN" altLang="en-US" sz="2000" dirty="0"/>
              <a:t>見</a:t>
            </a:r>
            <a:r>
              <a:rPr lang="en-GB" altLang="zh-CN" sz="2000" dirty="0"/>
              <a:t>	</a:t>
            </a:r>
            <a:r>
              <a:rPr lang="zh-CN" altLang="en-US" sz="2000" dirty="0"/>
              <a:t>她</a:t>
            </a:r>
            <a:r>
              <a:rPr lang="en-GB" altLang="zh-CN" sz="2000" dirty="0"/>
              <a:t>	</a:t>
            </a:r>
            <a:r>
              <a:rPr lang="zh-CN" altLang="en-US" sz="2000" dirty="0"/>
              <a:t>的</a:t>
            </a:r>
            <a:endParaRPr lang="en-GB" altLang="zh-CN" sz="2000" dirty="0"/>
          </a:p>
          <a:p>
            <a:pPr marL="0" indent="0">
              <a:buFont typeface="Arial" panose="020B0604020202020204" pitchFamily="34" charset="0"/>
              <a:buNone/>
            </a:pPr>
            <a:r>
              <a:rPr lang="en-GB" sz="2000" dirty="0"/>
              <a:t>FUT	SHI	I	tomorrow	have.to	at	park-</a:t>
            </a:r>
            <a:r>
              <a:rPr lang="en-US" altLang="zh-CN" sz="2000" dirty="0"/>
              <a:t>LOC	see	her	DE</a:t>
            </a:r>
          </a:p>
          <a:p>
            <a:pPr marL="0" indent="0">
              <a:buFont typeface="Arial" panose="020B0604020202020204" pitchFamily="34" charset="0"/>
              <a:buNone/>
            </a:pPr>
            <a:r>
              <a:rPr lang="en-US" sz="2000" dirty="0"/>
              <a:t>‘It will be I who have to see her in the park tomorrow.’ (adapted from Cheng (1983:76))</a:t>
            </a:r>
            <a:endParaRPr lang="en-GB" sz="2000" dirty="0"/>
          </a:p>
          <a:p>
            <a:pPr marL="0" indent="0">
              <a:buFont typeface="Arial" panose="020B0604020202020204" pitchFamily="34" charset="0"/>
              <a:buNone/>
            </a:pPr>
            <a:endParaRPr lang="en-GB" sz="2000" dirty="0"/>
          </a:p>
        </p:txBody>
      </p:sp>
      <p:sp>
        <p:nvSpPr>
          <p:cNvPr id="7" name="Content Placeholder 2">
            <a:extLst>
              <a:ext uri="{FF2B5EF4-FFF2-40B4-BE49-F238E27FC236}">
                <a16:creationId xmlns:a16="http://schemas.microsoft.com/office/drawing/2014/main" id="{730706A9-8877-40C6-9008-05281518F476}"/>
              </a:ext>
            </a:extLst>
          </p:cNvPr>
          <p:cNvSpPr txBox="1">
            <a:spLocks/>
          </p:cNvSpPr>
          <p:nvPr/>
        </p:nvSpPr>
        <p:spPr>
          <a:xfrm>
            <a:off x="2369188" y="2701285"/>
            <a:ext cx="7666120" cy="21055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Matrix verb</a:t>
            </a:r>
          </a:p>
        </p:txBody>
      </p:sp>
    </p:spTree>
    <p:extLst>
      <p:ext uri="{BB962C8B-B14F-4D97-AF65-F5344CB8AC3E}">
        <p14:creationId xmlns:p14="http://schemas.microsoft.com/office/powerpoint/2010/main" val="421642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A8D58-E1E5-4274-9A16-F71685291FDF}"/>
              </a:ext>
            </a:extLst>
          </p:cNvPr>
          <p:cNvSpPr>
            <a:spLocks noGrp="1"/>
          </p:cNvSpPr>
          <p:nvPr>
            <p:ph type="title"/>
          </p:nvPr>
        </p:nvSpPr>
        <p:spPr>
          <a:xfrm>
            <a:off x="838200" y="18255"/>
            <a:ext cx="10515600" cy="1325563"/>
          </a:xfrm>
        </p:spPr>
        <p:txBody>
          <a:bodyPr/>
          <a:lstStyle/>
          <a:p>
            <a:r>
              <a:rPr lang="en-GB" dirty="0"/>
              <a:t>Chinese cleft constructions: </a:t>
            </a:r>
            <a:r>
              <a:rPr lang="en-GB" dirty="0" err="1"/>
              <a:t>VOde</a:t>
            </a:r>
            <a:r>
              <a:rPr lang="en-GB" dirty="0"/>
              <a:t>/</a:t>
            </a:r>
            <a:r>
              <a:rPr lang="en-GB" dirty="0" err="1"/>
              <a:t>VdeO</a:t>
            </a:r>
            <a:endParaRPr lang="en-GB" dirty="0"/>
          </a:p>
        </p:txBody>
      </p:sp>
      <p:sp>
        <p:nvSpPr>
          <p:cNvPr id="3" name="Content Placeholder 2">
            <a:extLst>
              <a:ext uri="{FF2B5EF4-FFF2-40B4-BE49-F238E27FC236}">
                <a16:creationId xmlns:a16="http://schemas.microsoft.com/office/drawing/2014/main" id="{548B310F-9D35-492A-8D2A-6E7C7AB2A99E}"/>
              </a:ext>
            </a:extLst>
          </p:cNvPr>
          <p:cNvSpPr>
            <a:spLocks noGrp="1"/>
          </p:cNvSpPr>
          <p:nvPr>
            <p:ph idx="1"/>
          </p:nvPr>
        </p:nvSpPr>
        <p:spPr>
          <a:xfrm>
            <a:off x="0" y="3666506"/>
            <a:ext cx="12192000" cy="4351338"/>
          </a:xfrm>
        </p:spPr>
        <p:txBody>
          <a:bodyPr>
            <a:normAutofit/>
          </a:bodyPr>
          <a:lstStyle/>
          <a:p>
            <a:pPr marL="0" indent="0">
              <a:buNone/>
            </a:pPr>
            <a:r>
              <a:rPr lang="en-GB" sz="1800" dirty="0"/>
              <a:t>In addition to TAM values (</a:t>
            </a:r>
            <a:r>
              <a:rPr lang="en-GB" sz="1800" dirty="0" err="1"/>
              <a:t>VdeO</a:t>
            </a:r>
            <a:r>
              <a:rPr lang="en-GB" sz="1800" dirty="0"/>
              <a:t> denoting past tense), </a:t>
            </a:r>
            <a:r>
              <a:rPr lang="en-GB" sz="1800" dirty="0" err="1"/>
              <a:t>VOde</a:t>
            </a:r>
            <a:r>
              <a:rPr lang="en-GB" sz="1800" dirty="0"/>
              <a:t> permits narrow and broad foci whereas </a:t>
            </a:r>
            <a:r>
              <a:rPr lang="en-GB" sz="1800" dirty="0" err="1"/>
              <a:t>VdeO</a:t>
            </a:r>
            <a:r>
              <a:rPr lang="en-GB" sz="1800" dirty="0"/>
              <a:t> only has narrow foci (P&amp;W (2008:427-429), </a:t>
            </a:r>
            <a:r>
              <a:rPr lang="en-GB" sz="1800" dirty="0" err="1"/>
              <a:t>cf</a:t>
            </a:r>
            <a:r>
              <a:rPr lang="en-GB" sz="1800" dirty="0"/>
              <a:t> Selkirk (1968), Lambrecht (1994)):  </a:t>
            </a:r>
          </a:p>
        </p:txBody>
      </p:sp>
      <p:sp>
        <p:nvSpPr>
          <p:cNvPr id="4" name="Content Placeholder 2">
            <a:extLst>
              <a:ext uri="{FF2B5EF4-FFF2-40B4-BE49-F238E27FC236}">
                <a16:creationId xmlns:a16="http://schemas.microsoft.com/office/drawing/2014/main" id="{FB3EAE5C-2E21-4122-9DAC-DC6D3789C9E3}"/>
              </a:ext>
            </a:extLst>
          </p:cNvPr>
          <p:cNvSpPr txBox="1">
            <a:spLocks/>
          </p:cNvSpPr>
          <p:nvPr/>
        </p:nvSpPr>
        <p:spPr>
          <a:xfrm>
            <a:off x="0" y="4157646"/>
            <a:ext cx="12192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800" dirty="0"/>
              <a:t>是</a:t>
            </a:r>
            <a:r>
              <a:rPr lang="en-GB" altLang="zh-CN" sz="1800" dirty="0"/>
              <a:t>	</a:t>
            </a:r>
            <a:r>
              <a:rPr lang="zh-CN" altLang="en-US" sz="1800" dirty="0"/>
              <a:t>希臘人</a:t>
            </a:r>
            <a:r>
              <a:rPr lang="en-GB" altLang="zh-CN" sz="1800" dirty="0"/>
              <a:t>	</a:t>
            </a:r>
            <a:r>
              <a:rPr lang="zh-CN" altLang="en-US" sz="1800" dirty="0"/>
              <a:t>最</a:t>
            </a:r>
            <a:r>
              <a:rPr lang="en-GB" altLang="zh-CN" sz="1800" dirty="0"/>
              <a:t>	</a:t>
            </a:r>
            <a:r>
              <a:rPr lang="zh-CN" altLang="en-US" sz="1800" dirty="0"/>
              <a:t>先</a:t>
            </a:r>
            <a:r>
              <a:rPr lang="en-GB" altLang="zh-CN" sz="1800" dirty="0"/>
              <a:t>	</a:t>
            </a:r>
            <a:r>
              <a:rPr lang="zh-CN" altLang="en-US" sz="1800" dirty="0"/>
              <a:t>開始</a:t>
            </a:r>
            <a:r>
              <a:rPr lang="en-GB" altLang="zh-CN" sz="1800" dirty="0"/>
              <a:t>	</a:t>
            </a:r>
            <a:r>
              <a:rPr lang="zh-CN" altLang="en-US" sz="1800" dirty="0"/>
              <a:t>釀</a:t>
            </a:r>
            <a:r>
              <a:rPr lang="en-GB" altLang="zh-CN" sz="1800" dirty="0"/>
              <a:t>	</a:t>
            </a:r>
            <a:r>
              <a:rPr lang="zh-CN" altLang="en-US" sz="1800" dirty="0"/>
              <a:t>酒</a:t>
            </a:r>
            <a:r>
              <a:rPr lang="en-GB" altLang="zh-CN" sz="1800" dirty="0"/>
              <a:t>	</a:t>
            </a:r>
            <a:r>
              <a:rPr lang="zh-CN" altLang="en-US" sz="1800" dirty="0"/>
              <a:t>的</a:t>
            </a:r>
            <a:r>
              <a:rPr lang="en-GB" altLang="zh-CN" sz="1800" dirty="0"/>
              <a:t>	(</a:t>
            </a:r>
            <a:r>
              <a:rPr lang="en-GB" altLang="zh-CN" sz="1800" dirty="0" err="1"/>
              <a:t>VOde</a:t>
            </a:r>
            <a:r>
              <a:rPr lang="en-GB" altLang="zh-CN" sz="1800" dirty="0"/>
              <a:t>)</a:t>
            </a:r>
          </a:p>
          <a:p>
            <a:pPr marL="0" indent="0">
              <a:buNone/>
            </a:pPr>
            <a:r>
              <a:rPr lang="en-GB" sz="1800" dirty="0"/>
              <a:t>SHI	Greek	most	early	start	brew	wine	DE</a:t>
            </a:r>
          </a:p>
          <a:p>
            <a:pPr marL="0" indent="0">
              <a:buNone/>
            </a:pPr>
            <a:r>
              <a:rPr lang="en-GB" altLang="zh-CN" sz="1800" dirty="0"/>
              <a:t>EITHER ‘it was the Greeks who first brewed wine’ (narrow subj-focus) OR ‘it was the case that Greeks were the first to brew wine.’ (Cheng (2008:253))</a:t>
            </a:r>
          </a:p>
        </p:txBody>
      </p:sp>
      <p:sp>
        <p:nvSpPr>
          <p:cNvPr id="5" name="Content Placeholder 2">
            <a:extLst>
              <a:ext uri="{FF2B5EF4-FFF2-40B4-BE49-F238E27FC236}">
                <a16:creationId xmlns:a16="http://schemas.microsoft.com/office/drawing/2014/main" id="{C8A1BDDD-E3F0-4E1A-9669-EF8752237995}"/>
              </a:ext>
            </a:extLst>
          </p:cNvPr>
          <p:cNvSpPr txBox="1">
            <a:spLocks/>
          </p:cNvSpPr>
          <p:nvPr/>
        </p:nvSpPr>
        <p:spPr>
          <a:xfrm>
            <a:off x="5384800" y="5126761"/>
            <a:ext cx="6807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t>If broad focus, </a:t>
            </a:r>
            <a:r>
              <a:rPr lang="en-GB" sz="1800" dirty="0" err="1"/>
              <a:t>VOde</a:t>
            </a:r>
            <a:r>
              <a:rPr lang="en-GB" sz="1800" dirty="0"/>
              <a:t> is required: </a:t>
            </a:r>
          </a:p>
          <a:p>
            <a:pPr marL="0" indent="0">
              <a:buFont typeface="Arial" panose="020B0604020202020204" pitchFamily="34" charset="0"/>
              <a:buNone/>
            </a:pPr>
            <a:r>
              <a:rPr lang="zh-CN" altLang="en-US" sz="1800" dirty="0"/>
              <a:t>是</a:t>
            </a:r>
            <a:r>
              <a:rPr lang="en-GB" altLang="zh-CN" sz="1800" dirty="0"/>
              <a:t>	</a:t>
            </a:r>
            <a:r>
              <a:rPr lang="zh-CN" altLang="en-US" sz="1800" dirty="0"/>
              <a:t>張三</a:t>
            </a:r>
            <a:r>
              <a:rPr lang="en-GB" altLang="zh-CN" sz="1800" dirty="0"/>
              <a:t>	</a:t>
            </a:r>
            <a:r>
              <a:rPr lang="zh-CN" altLang="en-US" sz="1800" dirty="0"/>
              <a:t>寫</a:t>
            </a:r>
            <a:r>
              <a:rPr lang="en-GB" altLang="zh-CN" sz="1800" dirty="0"/>
              <a:t>	</a:t>
            </a:r>
            <a:r>
              <a:rPr lang="zh-CN" altLang="en-US" sz="1800" dirty="0"/>
              <a:t>詩</a:t>
            </a:r>
            <a:r>
              <a:rPr lang="en-GB" altLang="zh-CN" sz="1800" dirty="0"/>
              <a:t>	</a:t>
            </a:r>
            <a:r>
              <a:rPr lang="zh-CN" altLang="en-US" sz="1800" dirty="0"/>
              <a:t>的</a:t>
            </a:r>
            <a:endParaRPr lang="en-GB" altLang="zh-CN" sz="1800" dirty="0"/>
          </a:p>
          <a:p>
            <a:pPr marL="0" indent="0">
              <a:buFont typeface="Arial" panose="020B0604020202020204" pitchFamily="34" charset="0"/>
              <a:buNone/>
            </a:pPr>
            <a:r>
              <a:rPr lang="en-US" altLang="zh-CN" sz="1800" dirty="0"/>
              <a:t>SHI	ZS	write	poem	DE</a:t>
            </a:r>
          </a:p>
          <a:p>
            <a:pPr marL="0" indent="0">
              <a:buFont typeface="Arial" panose="020B0604020202020204" pitchFamily="34" charset="0"/>
              <a:buNone/>
            </a:pPr>
            <a:r>
              <a:rPr lang="en-US" sz="1800" dirty="0"/>
              <a:t>‘It is/was ZS who writes/wrote the poem’ (narrow subj-focus) OR</a:t>
            </a:r>
          </a:p>
          <a:p>
            <a:pPr marL="0" indent="0">
              <a:buFont typeface="Arial" panose="020B0604020202020204" pitchFamily="34" charset="0"/>
              <a:buNone/>
            </a:pPr>
            <a:r>
              <a:rPr lang="en-US" sz="1800" dirty="0"/>
              <a:t>It is case that ZS writes/wrote the poem.’ (broad focus)</a:t>
            </a:r>
            <a:endParaRPr lang="en-GB" sz="1800" dirty="0"/>
          </a:p>
        </p:txBody>
      </p:sp>
      <p:sp>
        <p:nvSpPr>
          <p:cNvPr id="6" name="Content Placeholder 2">
            <a:extLst>
              <a:ext uri="{FF2B5EF4-FFF2-40B4-BE49-F238E27FC236}">
                <a16:creationId xmlns:a16="http://schemas.microsoft.com/office/drawing/2014/main" id="{A5788C71-5862-4472-A332-08309B8E4AE7}"/>
              </a:ext>
            </a:extLst>
          </p:cNvPr>
          <p:cNvSpPr txBox="1">
            <a:spLocks/>
          </p:cNvSpPr>
          <p:nvPr/>
        </p:nvSpPr>
        <p:spPr>
          <a:xfrm>
            <a:off x="838200" y="999697"/>
            <a:ext cx="10134600" cy="21055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i="1" dirty="0"/>
              <a:t>it</a:t>
            </a:r>
            <a:r>
              <a:rPr lang="en-GB" dirty="0"/>
              <a:t>-clefts: pro		BE		Focus		Presupposition</a:t>
            </a:r>
          </a:p>
          <a:p>
            <a:pPr marL="0" indent="0">
              <a:buFont typeface="Arial" panose="020B0604020202020204" pitchFamily="34" charset="0"/>
              <a:buNone/>
            </a:pPr>
            <a:r>
              <a:rPr lang="en-GB" dirty="0"/>
              <a:t>					XP		relative clause</a:t>
            </a:r>
          </a:p>
        </p:txBody>
      </p:sp>
      <p:sp>
        <p:nvSpPr>
          <p:cNvPr id="7" name="Content Placeholder 2">
            <a:extLst>
              <a:ext uri="{FF2B5EF4-FFF2-40B4-BE49-F238E27FC236}">
                <a16:creationId xmlns:a16="http://schemas.microsoft.com/office/drawing/2014/main" id="{C42B378A-6710-4F00-BC2C-29E41E7C732D}"/>
              </a:ext>
            </a:extLst>
          </p:cNvPr>
          <p:cNvSpPr txBox="1">
            <a:spLocks/>
          </p:cNvSpPr>
          <p:nvPr/>
        </p:nvSpPr>
        <p:spPr>
          <a:xfrm>
            <a:off x="838200" y="1905101"/>
            <a:ext cx="9996055" cy="21055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i="1" dirty="0" err="1"/>
              <a:t>shi</a:t>
            </a:r>
            <a:r>
              <a:rPr lang="en-GB" i="1" dirty="0"/>
              <a:t>-de</a:t>
            </a:r>
            <a:r>
              <a:rPr lang="en-GB" dirty="0"/>
              <a:t>: subject	BE (</a:t>
            </a:r>
            <a:r>
              <a:rPr lang="en-GB" i="1" dirty="0" err="1"/>
              <a:t>shi</a:t>
            </a:r>
            <a:r>
              <a:rPr lang="en-GB" dirty="0"/>
              <a:t>)	Focus		Presupposition</a:t>
            </a:r>
          </a:p>
          <a:p>
            <a:pPr marL="0" indent="0">
              <a:buFont typeface="Arial" panose="020B0604020202020204" pitchFamily="34" charset="0"/>
              <a:buNone/>
            </a:pPr>
            <a:r>
              <a:rPr lang="en-GB" dirty="0"/>
              <a:t>					XP		relative clause (-</a:t>
            </a:r>
            <a:r>
              <a:rPr lang="en-GB" i="1" dirty="0"/>
              <a:t>de</a:t>
            </a:r>
            <a:r>
              <a:rPr lang="en-GB" dirty="0"/>
              <a:t>)</a:t>
            </a:r>
          </a:p>
        </p:txBody>
      </p:sp>
      <p:sp>
        <p:nvSpPr>
          <p:cNvPr id="8" name="Content Placeholder 2">
            <a:extLst>
              <a:ext uri="{FF2B5EF4-FFF2-40B4-BE49-F238E27FC236}">
                <a16:creationId xmlns:a16="http://schemas.microsoft.com/office/drawing/2014/main" id="{EF4AFFE1-A668-411F-AA18-04E2080DDD68}"/>
              </a:ext>
            </a:extLst>
          </p:cNvPr>
          <p:cNvSpPr txBox="1">
            <a:spLocks/>
          </p:cNvSpPr>
          <p:nvPr/>
        </p:nvSpPr>
        <p:spPr>
          <a:xfrm>
            <a:off x="3563081" y="2724164"/>
            <a:ext cx="9184316" cy="21055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COP 		A’/operator-movement </a:t>
            </a:r>
          </a:p>
          <a:p>
            <a:pPr marL="0" indent="0">
              <a:buFont typeface="Arial" panose="020B0604020202020204" pitchFamily="34" charset="0"/>
              <a:buNone/>
            </a:pPr>
            <a:r>
              <a:rPr lang="en-GB" dirty="0"/>
              <a:t>(matrix verb) (left-periphery of embedded (relative) clause)</a:t>
            </a:r>
          </a:p>
        </p:txBody>
      </p:sp>
      <p:sp>
        <p:nvSpPr>
          <p:cNvPr id="9" name="Content Placeholder 2">
            <a:extLst>
              <a:ext uri="{FF2B5EF4-FFF2-40B4-BE49-F238E27FC236}">
                <a16:creationId xmlns:a16="http://schemas.microsoft.com/office/drawing/2014/main" id="{C0FD9FAB-B2AC-4381-B812-F68A22AE0429}"/>
              </a:ext>
            </a:extLst>
          </p:cNvPr>
          <p:cNvSpPr txBox="1">
            <a:spLocks/>
          </p:cNvSpPr>
          <p:nvPr/>
        </p:nvSpPr>
        <p:spPr>
          <a:xfrm>
            <a:off x="0" y="5482634"/>
            <a:ext cx="12192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800" dirty="0"/>
              <a:t>是</a:t>
            </a:r>
            <a:r>
              <a:rPr lang="en-GB" altLang="zh-CN" sz="1800" dirty="0"/>
              <a:t>	</a:t>
            </a:r>
            <a:r>
              <a:rPr lang="zh-CN" altLang="en-US" sz="1800" dirty="0"/>
              <a:t>張三</a:t>
            </a:r>
            <a:r>
              <a:rPr lang="en-GB" altLang="zh-CN" sz="1800" dirty="0"/>
              <a:t>	</a:t>
            </a:r>
            <a:r>
              <a:rPr lang="zh-CN" altLang="en-US" sz="1800" dirty="0"/>
              <a:t>寫</a:t>
            </a:r>
            <a:r>
              <a:rPr lang="en-GB" altLang="zh-CN" sz="1800" dirty="0"/>
              <a:t>	</a:t>
            </a:r>
            <a:r>
              <a:rPr lang="zh-CN" altLang="en-US" sz="1800" dirty="0"/>
              <a:t>的</a:t>
            </a:r>
            <a:r>
              <a:rPr lang="en-GB" altLang="zh-CN" sz="1800" dirty="0"/>
              <a:t>	</a:t>
            </a:r>
            <a:r>
              <a:rPr lang="zh-CN" altLang="en-US" sz="1800" dirty="0"/>
              <a:t>詩</a:t>
            </a:r>
            <a:r>
              <a:rPr lang="en-GB" altLang="zh-CN" sz="1800" dirty="0"/>
              <a:t>	(</a:t>
            </a:r>
            <a:r>
              <a:rPr lang="en-GB" altLang="zh-CN" sz="1800" dirty="0" err="1"/>
              <a:t>VdeO</a:t>
            </a:r>
            <a:r>
              <a:rPr lang="en-GB" altLang="zh-CN" sz="1800" dirty="0"/>
              <a:t>)</a:t>
            </a:r>
          </a:p>
          <a:p>
            <a:pPr marL="0" indent="0">
              <a:buNone/>
            </a:pPr>
            <a:r>
              <a:rPr lang="en-GB" sz="1800" dirty="0"/>
              <a:t>SHI	ZS	write	DE	poem</a:t>
            </a:r>
          </a:p>
          <a:p>
            <a:pPr marL="0" indent="0">
              <a:buNone/>
            </a:pPr>
            <a:r>
              <a:rPr lang="en-GB" sz="1800" dirty="0"/>
              <a:t>‘It was </a:t>
            </a:r>
            <a:r>
              <a:rPr lang="en-GB" sz="1800" dirty="0" err="1"/>
              <a:t>Zhangsan</a:t>
            </a:r>
            <a:r>
              <a:rPr lang="en-GB" sz="1800" dirty="0"/>
              <a:t> who wrote the poem’ </a:t>
            </a:r>
          </a:p>
          <a:p>
            <a:pPr marL="0" indent="0">
              <a:buNone/>
            </a:pPr>
            <a:r>
              <a:rPr lang="en-GB" sz="1800" dirty="0"/>
              <a:t>(past tense/narrow subj-focus only) (Hole (2011:1711))</a:t>
            </a:r>
          </a:p>
        </p:txBody>
      </p:sp>
    </p:spTree>
    <p:extLst>
      <p:ext uri="{BB962C8B-B14F-4D97-AF65-F5344CB8AC3E}">
        <p14:creationId xmlns:p14="http://schemas.microsoft.com/office/powerpoint/2010/main" val="191948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altLang="zh-HK" sz="4000" dirty="0"/>
              <a:t>Formal representation of Chinese clefts (</a:t>
            </a:r>
            <a:r>
              <a:rPr lang="en-US" altLang="zh-HK" sz="4000" dirty="0" err="1"/>
              <a:t>VOde</a:t>
            </a:r>
            <a:r>
              <a:rPr lang="en-US" altLang="zh-HK" sz="4000" dirty="0"/>
              <a:t>)</a:t>
            </a:r>
            <a:endParaRPr lang="zh-HK" altLang="en-US" sz="4000" dirty="0"/>
          </a:p>
        </p:txBody>
      </p:sp>
      <p:sp>
        <p:nvSpPr>
          <p:cNvPr id="3" name="Content Placeholder 2"/>
          <p:cNvSpPr>
            <a:spLocks noGrp="1"/>
          </p:cNvSpPr>
          <p:nvPr>
            <p:ph idx="1"/>
          </p:nvPr>
        </p:nvSpPr>
        <p:spPr>
          <a:xfrm>
            <a:off x="0" y="1076116"/>
            <a:ext cx="12192000" cy="5781884"/>
          </a:xfrm>
        </p:spPr>
        <p:txBody>
          <a:bodyPr/>
          <a:lstStyle/>
          <a:p>
            <a:pPr marL="0" indent="0">
              <a:buNone/>
            </a:pPr>
            <a:r>
              <a:rPr lang="en-US" altLang="zh-HK" dirty="0"/>
              <a:t>	</a:t>
            </a:r>
            <a:r>
              <a:rPr lang="en-US" altLang="zh-TW" dirty="0" err="1"/>
              <a:t>PredP</a:t>
            </a:r>
            <a:endParaRPr lang="en-US" altLang="zh-TW" dirty="0"/>
          </a:p>
          <a:p>
            <a:pPr marL="0" indent="0">
              <a:buNone/>
            </a:pPr>
            <a:r>
              <a:rPr lang="en-US" altLang="zh-TW" dirty="0" err="1"/>
              <a:t>SpecPredP</a:t>
            </a:r>
            <a:r>
              <a:rPr lang="en-US" altLang="zh-TW" dirty="0"/>
              <a:t>		Pred’</a:t>
            </a:r>
          </a:p>
          <a:p>
            <a:pPr marL="0" indent="0">
              <a:buNone/>
            </a:pPr>
            <a:r>
              <a:rPr lang="en-US" altLang="zh-TW" dirty="0"/>
              <a:t>(Subject)	</a:t>
            </a:r>
            <a:r>
              <a:rPr lang="en-US" altLang="zh-TW" dirty="0" err="1"/>
              <a:t>Pred</a:t>
            </a:r>
            <a:r>
              <a:rPr lang="en-US" altLang="zh-TW" dirty="0"/>
              <a:t>			</a:t>
            </a:r>
            <a:r>
              <a:rPr lang="en-US" altLang="zh-TW" dirty="0" err="1"/>
              <a:t>FocP</a:t>
            </a:r>
            <a:endParaRPr lang="en-US" altLang="zh-TW" dirty="0"/>
          </a:p>
          <a:p>
            <a:pPr marL="0" indent="0">
              <a:buNone/>
            </a:pPr>
            <a:r>
              <a:rPr lang="en-US" altLang="zh-TW" dirty="0"/>
              <a:t>		</a:t>
            </a:r>
            <a:r>
              <a:rPr lang="en-US" altLang="zh-TW" dirty="0" err="1"/>
              <a:t>shi</a:t>
            </a:r>
            <a:r>
              <a:rPr lang="en-US" altLang="zh-TW" dirty="0"/>
              <a:t>	</a:t>
            </a:r>
            <a:r>
              <a:rPr lang="en-US" altLang="zh-TW" dirty="0" err="1"/>
              <a:t>SpecFocP</a:t>
            </a:r>
            <a:r>
              <a:rPr lang="en-US" altLang="zh-TW" dirty="0"/>
              <a:t>		</a:t>
            </a:r>
            <a:r>
              <a:rPr lang="en-US" altLang="zh-TW" dirty="0" err="1"/>
              <a:t>Foc</a:t>
            </a:r>
            <a:r>
              <a:rPr lang="en-US" altLang="zh-TW" dirty="0"/>
              <a:t>’</a:t>
            </a:r>
          </a:p>
          <a:p>
            <a:pPr marL="0" indent="0">
              <a:buNone/>
            </a:pPr>
            <a:r>
              <a:rPr lang="en-US" altLang="zh-TW" dirty="0"/>
              <a:t>		[u-</a:t>
            </a:r>
            <a:r>
              <a:rPr lang="en-US" altLang="zh-TW" dirty="0" err="1"/>
              <a:t>foc</a:t>
            </a:r>
            <a:r>
              <a:rPr lang="en-US" altLang="zh-TW" dirty="0"/>
              <a:t>]subject	</a:t>
            </a:r>
            <a:r>
              <a:rPr lang="en-US" altLang="zh-TW" dirty="0" err="1"/>
              <a:t>Foc</a:t>
            </a:r>
            <a:r>
              <a:rPr lang="en-US" altLang="zh-TW" dirty="0"/>
              <a:t>		</a:t>
            </a:r>
            <a:r>
              <a:rPr lang="en-US" altLang="zh-TW" dirty="0" err="1"/>
              <a:t>LowCP</a:t>
            </a:r>
            <a:endParaRPr lang="en-US" altLang="zh-TW" dirty="0"/>
          </a:p>
          <a:p>
            <a:pPr marL="0" indent="0">
              <a:buNone/>
            </a:pPr>
            <a:r>
              <a:rPr lang="en-US" altLang="zh-TW" dirty="0"/>
              <a:t>			adverb	[</a:t>
            </a:r>
            <a:r>
              <a:rPr lang="en-US" altLang="zh-TW" dirty="0" err="1"/>
              <a:t>i-foc</a:t>
            </a:r>
            <a:r>
              <a:rPr lang="en-US" altLang="zh-TW" dirty="0"/>
              <a:t>]	</a:t>
            </a:r>
            <a:r>
              <a:rPr lang="en-US" altLang="zh-TW" dirty="0" err="1"/>
              <a:t>SpecLowCP</a:t>
            </a:r>
            <a:r>
              <a:rPr lang="en-US" altLang="zh-TW" dirty="0"/>
              <a:t>		</a:t>
            </a:r>
            <a:r>
              <a:rPr lang="en-US" altLang="zh-TW" dirty="0" err="1"/>
              <a:t>LowC</a:t>
            </a:r>
            <a:r>
              <a:rPr lang="en-US" altLang="zh-TW" dirty="0"/>
              <a:t>’</a:t>
            </a:r>
          </a:p>
          <a:p>
            <a:pPr marL="0" indent="0">
              <a:buNone/>
            </a:pPr>
            <a:r>
              <a:rPr lang="en-US" altLang="zh-TW" dirty="0"/>
              <a:t>			verb			   TP </a:t>
            </a:r>
            <a:r>
              <a:rPr lang="en-US" altLang="zh-TW" sz="2000" dirty="0" err="1"/>
              <a:t>i</a:t>
            </a:r>
            <a:r>
              <a:rPr lang="en-US" altLang="zh-TW" dirty="0"/>
              <a:t>		</a:t>
            </a:r>
            <a:r>
              <a:rPr lang="en-US" altLang="zh-TW" dirty="0" err="1"/>
              <a:t>LowC</a:t>
            </a:r>
            <a:r>
              <a:rPr lang="en-US" altLang="zh-TW" dirty="0"/>
              <a:t>	    	TP</a:t>
            </a:r>
          </a:p>
          <a:p>
            <a:pPr marL="0" indent="0">
              <a:buNone/>
            </a:pPr>
            <a:r>
              <a:rPr lang="en-US" altLang="zh-TW" dirty="0"/>
              <a:t>			TP		</a:t>
            </a:r>
            <a:r>
              <a:rPr lang="en-US" altLang="zh-TW" dirty="0" err="1"/>
              <a:t>SpecT</a:t>
            </a:r>
            <a:r>
              <a:rPr lang="en-US" altLang="zh-TW" dirty="0"/>
              <a:t>		T’	</a:t>
            </a:r>
            <a:r>
              <a:rPr lang="en-US" altLang="zh-TW" b="1" dirty="0"/>
              <a:t>de/</a:t>
            </a:r>
            <a:r>
              <a:rPr lang="en-US" altLang="zh-TW" b="1" dirty="0" err="1"/>
              <a:t>ge</a:t>
            </a:r>
            <a:r>
              <a:rPr lang="en-US" altLang="zh-TW" dirty="0"/>
              <a:t>	        	t </a:t>
            </a:r>
            <a:r>
              <a:rPr lang="en-US" altLang="zh-TW" sz="2000" dirty="0"/>
              <a:t>i</a:t>
            </a:r>
          </a:p>
          <a:p>
            <a:pPr marL="0" indent="0">
              <a:buNone/>
            </a:pPr>
            <a:r>
              <a:rPr lang="en-US" altLang="zh-TW" sz="2000" dirty="0"/>
              <a:t>					</a:t>
            </a:r>
            <a:r>
              <a:rPr lang="en-US" altLang="zh-TW" dirty="0"/>
              <a:t>pro </a:t>
            </a:r>
            <a:r>
              <a:rPr lang="en-US" altLang="zh-TW" sz="2000" dirty="0" err="1"/>
              <a:t>i</a:t>
            </a:r>
            <a:r>
              <a:rPr lang="en-US" altLang="zh-TW" sz="2000" dirty="0"/>
              <a:t>	</a:t>
            </a:r>
            <a:r>
              <a:rPr lang="en-US" altLang="zh-TW" dirty="0"/>
              <a:t>T		VP</a:t>
            </a:r>
          </a:p>
          <a:p>
            <a:pPr marL="0" indent="0">
              <a:buNone/>
            </a:pPr>
            <a:r>
              <a:rPr lang="en-US" altLang="zh-TW" dirty="0"/>
              <a:t>								V’</a:t>
            </a:r>
          </a:p>
          <a:p>
            <a:pPr marL="0" indent="0">
              <a:buNone/>
            </a:pPr>
            <a:r>
              <a:rPr lang="en-US" altLang="zh-TW" sz="2400" dirty="0"/>
              <a:t>							V		DP</a:t>
            </a:r>
          </a:p>
        </p:txBody>
      </p:sp>
      <p:cxnSp>
        <p:nvCxnSpPr>
          <p:cNvPr id="5" name="Straight Connector 4"/>
          <p:cNvCxnSpPr/>
          <p:nvPr/>
        </p:nvCxnSpPr>
        <p:spPr>
          <a:xfrm flipH="1">
            <a:off x="838200" y="1435608"/>
            <a:ext cx="579120" cy="256032"/>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1389888" y="1417320"/>
            <a:ext cx="1655064" cy="256032"/>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2255520" y="1947672"/>
            <a:ext cx="963168" cy="237744"/>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3209544" y="1947672"/>
            <a:ext cx="1792224" cy="219456"/>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H="1">
            <a:off x="3557016" y="2459736"/>
            <a:ext cx="1435608" cy="25603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cxnSpLocks/>
          </p:cNvCxnSpPr>
          <p:nvPr/>
        </p:nvCxnSpPr>
        <p:spPr>
          <a:xfrm>
            <a:off x="5001768" y="2459736"/>
            <a:ext cx="822960" cy="219456"/>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4992624" y="2971800"/>
            <a:ext cx="850392" cy="271444"/>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5824728" y="2971800"/>
            <a:ext cx="896112" cy="173736"/>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cxnSpLocks/>
          </p:cNvCxnSpPr>
          <p:nvPr/>
        </p:nvCxnSpPr>
        <p:spPr>
          <a:xfrm flipH="1">
            <a:off x="6071616" y="3472688"/>
            <a:ext cx="991108" cy="28262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cxnSpLocks/>
          </p:cNvCxnSpPr>
          <p:nvPr/>
        </p:nvCxnSpPr>
        <p:spPr>
          <a:xfrm>
            <a:off x="7062724" y="3472688"/>
            <a:ext cx="1322324" cy="2214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cxnSpLocks/>
          </p:cNvCxnSpPr>
          <p:nvPr/>
        </p:nvCxnSpPr>
        <p:spPr>
          <a:xfrm flipH="1">
            <a:off x="7562088" y="3986784"/>
            <a:ext cx="1166276" cy="23486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cxnSpLocks/>
          </p:cNvCxnSpPr>
          <p:nvPr/>
        </p:nvCxnSpPr>
        <p:spPr>
          <a:xfrm>
            <a:off x="8728364" y="3986784"/>
            <a:ext cx="753964" cy="234868"/>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5963920" y="3986784"/>
            <a:ext cx="0" cy="2348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flipH="1">
            <a:off x="5232400" y="4470400"/>
            <a:ext cx="751840" cy="21336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6071616" y="4470400"/>
            <a:ext cx="491744" cy="18288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H="1">
            <a:off x="5720080" y="4998720"/>
            <a:ext cx="883920" cy="24384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6563360" y="5008880"/>
            <a:ext cx="998728" cy="22352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7562088" y="5476240"/>
            <a:ext cx="0" cy="30480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H="1">
            <a:off x="6563360" y="6004560"/>
            <a:ext cx="998728" cy="23368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7562088" y="6024880"/>
            <a:ext cx="868680" cy="233680"/>
          </a:xfrm>
          <a:prstGeom prst="line">
            <a:avLst/>
          </a:prstGeom>
        </p:spPr>
        <p:style>
          <a:lnRef idx="1">
            <a:schemeClr val="dk1"/>
          </a:lnRef>
          <a:fillRef idx="0">
            <a:schemeClr val="dk1"/>
          </a:fillRef>
          <a:effectRef idx="0">
            <a:schemeClr val="dk1"/>
          </a:effectRef>
          <a:fontRef idx="minor">
            <a:schemeClr val="tx1"/>
          </a:fontRef>
        </p:style>
      </p:cxnSp>
      <p:sp>
        <p:nvSpPr>
          <p:cNvPr id="24" name="Content Placeholder 2">
            <a:extLst>
              <a:ext uri="{FF2B5EF4-FFF2-40B4-BE49-F238E27FC236}">
                <a16:creationId xmlns:a16="http://schemas.microsoft.com/office/drawing/2014/main" id="{B81E5956-53CE-42BF-B9AA-E1FD8409868E}"/>
              </a:ext>
            </a:extLst>
          </p:cNvPr>
          <p:cNvSpPr txBox="1">
            <a:spLocks/>
          </p:cNvSpPr>
          <p:nvPr/>
        </p:nvSpPr>
        <p:spPr>
          <a:xfrm>
            <a:off x="329594" y="3107522"/>
            <a:ext cx="2379363" cy="21055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Copula assigning focus</a:t>
            </a:r>
          </a:p>
          <a:p>
            <a:pPr marL="0" indent="0">
              <a:buFont typeface="Arial" panose="020B0604020202020204" pitchFamily="34" charset="0"/>
              <a:buNone/>
            </a:pPr>
            <a:r>
              <a:rPr lang="en-GB" dirty="0"/>
              <a:t>(Cheng (2008), Meng (2014))</a:t>
            </a:r>
          </a:p>
        </p:txBody>
      </p:sp>
      <p:sp>
        <p:nvSpPr>
          <p:cNvPr id="26" name="Content Placeholder 2">
            <a:extLst>
              <a:ext uri="{FF2B5EF4-FFF2-40B4-BE49-F238E27FC236}">
                <a16:creationId xmlns:a16="http://schemas.microsoft.com/office/drawing/2014/main" id="{9EFA2641-D166-490D-B404-C2C711D80085}"/>
              </a:ext>
            </a:extLst>
          </p:cNvPr>
          <p:cNvSpPr txBox="1">
            <a:spLocks/>
          </p:cNvSpPr>
          <p:nvPr/>
        </p:nvSpPr>
        <p:spPr>
          <a:xfrm>
            <a:off x="528320" y="5088957"/>
            <a:ext cx="4770120" cy="21055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A’/operator-movement applicable to specific elements (narrow) or the embedded clause (broad)</a:t>
            </a:r>
          </a:p>
        </p:txBody>
      </p:sp>
      <p:sp>
        <p:nvSpPr>
          <p:cNvPr id="28" name="Content Placeholder 2">
            <a:extLst>
              <a:ext uri="{FF2B5EF4-FFF2-40B4-BE49-F238E27FC236}">
                <a16:creationId xmlns:a16="http://schemas.microsoft.com/office/drawing/2014/main" id="{6EABB0E8-1885-4F69-BE58-F125605D246D}"/>
              </a:ext>
            </a:extLst>
          </p:cNvPr>
          <p:cNvSpPr txBox="1">
            <a:spLocks/>
          </p:cNvSpPr>
          <p:nvPr/>
        </p:nvSpPr>
        <p:spPr>
          <a:xfrm>
            <a:off x="6400605" y="1324528"/>
            <a:ext cx="5800539" cy="31775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i="1" dirty="0"/>
              <a:t>de</a:t>
            </a:r>
            <a:r>
              <a:rPr lang="en-GB" dirty="0"/>
              <a:t> and, by extension, </a:t>
            </a:r>
            <a:r>
              <a:rPr lang="en-GB" i="1" dirty="0" err="1"/>
              <a:t>ge</a:t>
            </a:r>
            <a:r>
              <a:rPr lang="en-GB" dirty="0"/>
              <a:t> are sentence-final particles (SFPs) merged in </a:t>
            </a:r>
            <a:r>
              <a:rPr lang="en-GB" dirty="0" err="1"/>
              <a:t>LowC</a:t>
            </a:r>
            <a:r>
              <a:rPr lang="en-GB" dirty="0"/>
              <a:t> below </a:t>
            </a:r>
            <a:r>
              <a:rPr lang="en-GB" dirty="0" err="1"/>
              <a:t>Foc</a:t>
            </a:r>
            <a:r>
              <a:rPr lang="en-GB" dirty="0"/>
              <a:t> (Paul (2014, 2015), </a:t>
            </a:r>
          </a:p>
          <a:p>
            <a:pPr marL="0" indent="0">
              <a:buFont typeface="Arial" panose="020B0604020202020204" pitchFamily="34" charset="0"/>
              <a:buNone/>
            </a:pPr>
            <a:r>
              <a:rPr lang="en-GB" dirty="0" err="1"/>
              <a:t>cf</a:t>
            </a:r>
            <a:r>
              <a:rPr lang="en-GB" dirty="0"/>
              <a:t> </a:t>
            </a:r>
            <a:r>
              <a:rPr lang="en-GB" dirty="0" err="1"/>
              <a:t>Rizzi</a:t>
            </a:r>
            <a:r>
              <a:rPr lang="en-GB" dirty="0"/>
              <a:t> (1997), </a:t>
            </a:r>
            <a:r>
              <a:rPr lang="en-GB" dirty="0" err="1"/>
              <a:t>Belletti</a:t>
            </a:r>
            <a:r>
              <a:rPr lang="en-GB" dirty="0"/>
              <a:t> (2004))</a:t>
            </a:r>
          </a:p>
        </p:txBody>
      </p:sp>
    </p:spTree>
    <p:extLst>
      <p:ext uri="{BB962C8B-B14F-4D97-AF65-F5344CB8AC3E}">
        <p14:creationId xmlns:p14="http://schemas.microsoft.com/office/powerpoint/2010/main" val="107069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altLang="zh-HK" sz="4000" dirty="0"/>
              <a:t>Formal representation of Chinese clefts (</a:t>
            </a:r>
            <a:r>
              <a:rPr lang="en-US" altLang="zh-HK" sz="4000" dirty="0" err="1"/>
              <a:t>VdeO</a:t>
            </a:r>
            <a:r>
              <a:rPr lang="en-US" altLang="zh-HK" sz="4000" dirty="0"/>
              <a:t>)</a:t>
            </a:r>
            <a:endParaRPr lang="zh-HK" altLang="en-US" sz="4000" dirty="0"/>
          </a:p>
        </p:txBody>
      </p:sp>
      <p:sp>
        <p:nvSpPr>
          <p:cNvPr id="3" name="Content Placeholder 2"/>
          <p:cNvSpPr>
            <a:spLocks noGrp="1"/>
          </p:cNvSpPr>
          <p:nvPr>
            <p:ph idx="1"/>
          </p:nvPr>
        </p:nvSpPr>
        <p:spPr>
          <a:xfrm>
            <a:off x="0" y="1076116"/>
            <a:ext cx="12192000" cy="5781884"/>
          </a:xfrm>
        </p:spPr>
        <p:txBody>
          <a:bodyPr>
            <a:normAutofit lnSpcReduction="10000"/>
          </a:bodyPr>
          <a:lstStyle/>
          <a:p>
            <a:pPr marL="0" indent="0">
              <a:buNone/>
            </a:pPr>
            <a:r>
              <a:rPr lang="en-US" altLang="zh-HK" dirty="0"/>
              <a:t>	</a:t>
            </a:r>
            <a:r>
              <a:rPr lang="en-US" altLang="zh-TW" dirty="0" err="1"/>
              <a:t>PredP</a:t>
            </a:r>
            <a:endParaRPr lang="en-US" altLang="zh-TW" dirty="0"/>
          </a:p>
          <a:p>
            <a:pPr marL="0" indent="0">
              <a:buNone/>
            </a:pPr>
            <a:r>
              <a:rPr lang="en-US" altLang="zh-TW" dirty="0" err="1"/>
              <a:t>SpecPred</a:t>
            </a:r>
            <a:r>
              <a:rPr lang="en-US" altLang="zh-TW" dirty="0"/>
              <a:t>		</a:t>
            </a:r>
            <a:r>
              <a:rPr lang="en-US" altLang="zh-TW" dirty="0" err="1"/>
              <a:t>Pred</a:t>
            </a:r>
            <a:r>
              <a:rPr lang="en-US" altLang="zh-TW" dirty="0"/>
              <a:t>’</a:t>
            </a:r>
          </a:p>
          <a:p>
            <a:pPr marL="0" indent="0">
              <a:buNone/>
            </a:pPr>
            <a:r>
              <a:rPr lang="en-US" altLang="zh-TW" dirty="0"/>
              <a:t>(Subject)	</a:t>
            </a:r>
            <a:r>
              <a:rPr lang="en-US" altLang="zh-TW" dirty="0" err="1"/>
              <a:t>Pred</a:t>
            </a:r>
            <a:r>
              <a:rPr lang="en-US" altLang="zh-TW" dirty="0"/>
              <a:t>			</a:t>
            </a:r>
            <a:r>
              <a:rPr lang="en-US" altLang="zh-TW" dirty="0" err="1"/>
              <a:t>FocP</a:t>
            </a:r>
            <a:endParaRPr lang="en-US" altLang="zh-TW" dirty="0"/>
          </a:p>
          <a:p>
            <a:pPr marL="0" indent="0">
              <a:buNone/>
            </a:pPr>
            <a:r>
              <a:rPr lang="en-US" altLang="zh-TW" dirty="0"/>
              <a:t>		</a:t>
            </a:r>
            <a:r>
              <a:rPr lang="en-US" altLang="zh-TW" dirty="0" err="1"/>
              <a:t>shi</a:t>
            </a:r>
            <a:r>
              <a:rPr lang="en-US" altLang="zh-TW" dirty="0"/>
              <a:t>	</a:t>
            </a:r>
            <a:r>
              <a:rPr lang="en-US" altLang="zh-TW" dirty="0" err="1"/>
              <a:t>SpecFoc</a:t>
            </a:r>
            <a:r>
              <a:rPr lang="en-US" altLang="zh-TW" dirty="0"/>
              <a:t>		</a:t>
            </a:r>
            <a:r>
              <a:rPr lang="en-US" altLang="zh-TW" dirty="0" err="1"/>
              <a:t>Foc</a:t>
            </a:r>
            <a:r>
              <a:rPr lang="en-US" altLang="zh-TW" dirty="0"/>
              <a:t>’</a:t>
            </a:r>
          </a:p>
          <a:p>
            <a:pPr marL="0" indent="0">
              <a:buNone/>
            </a:pPr>
            <a:r>
              <a:rPr lang="en-US" altLang="zh-TW" dirty="0"/>
              <a:t>		[u-</a:t>
            </a:r>
            <a:r>
              <a:rPr lang="en-US" altLang="zh-TW" dirty="0" err="1"/>
              <a:t>foc</a:t>
            </a:r>
            <a:r>
              <a:rPr lang="en-US" altLang="zh-TW" dirty="0"/>
              <a:t>]subject	</a:t>
            </a:r>
            <a:r>
              <a:rPr lang="en-US" altLang="zh-TW" dirty="0" err="1"/>
              <a:t>Foc</a:t>
            </a:r>
            <a:r>
              <a:rPr lang="en-US" altLang="zh-TW" dirty="0"/>
              <a:t>		TP</a:t>
            </a:r>
          </a:p>
          <a:p>
            <a:pPr marL="0" indent="0">
              <a:buNone/>
            </a:pPr>
            <a:r>
              <a:rPr lang="en-US" altLang="zh-TW" dirty="0"/>
              <a:t>			adverb	[</a:t>
            </a:r>
            <a:r>
              <a:rPr lang="en-US" altLang="zh-TW" dirty="0" err="1"/>
              <a:t>i-foc</a:t>
            </a:r>
            <a:r>
              <a:rPr lang="en-US" altLang="zh-TW" dirty="0"/>
              <a:t>]	</a:t>
            </a:r>
            <a:r>
              <a:rPr lang="en-US" altLang="zh-TW" dirty="0" err="1"/>
              <a:t>SpecT</a:t>
            </a:r>
            <a:r>
              <a:rPr lang="en-US" altLang="zh-TW" dirty="0"/>
              <a:t>		T’</a:t>
            </a:r>
          </a:p>
          <a:p>
            <a:pPr marL="0" indent="0">
              <a:buNone/>
            </a:pPr>
            <a:r>
              <a:rPr lang="en-US" altLang="zh-TW" dirty="0"/>
              <a:t>						   	T(past)	</a:t>
            </a:r>
            <a:r>
              <a:rPr lang="en-US" altLang="zh-TW" dirty="0" err="1"/>
              <a:t>vP</a:t>
            </a:r>
            <a:endParaRPr lang="en-US" altLang="zh-TW" dirty="0"/>
          </a:p>
          <a:p>
            <a:pPr marL="0" indent="0">
              <a:buNone/>
            </a:pPr>
            <a:r>
              <a:rPr lang="en-US" altLang="zh-TW" dirty="0"/>
              <a:t>							(de)		v’</a:t>
            </a:r>
          </a:p>
          <a:p>
            <a:pPr marL="0" indent="0">
              <a:buNone/>
            </a:pPr>
            <a:r>
              <a:rPr lang="en-US" altLang="zh-TW" dirty="0"/>
              <a:t>								v		VP</a:t>
            </a:r>
          </a:p>
          <a:p>
            <a:pPr marL="0" indent="0">
              <a:buNone/>
            </a:pPr>
            <a:r>
              <a:rPr lang="en-US" altLang="zh-TW" dirty="0"/>
              <a:t>								V </a:t>
            </a:r>
            <a:r>
              <a:rPr lang="en-US" altLang="zh-TW" sz="2000" dirty="0" err="1"/>
              <a:t>i</a:t>
            </a:r>
            <a:r>
              <a:rPr lang="en-US" altLang="zh-TW" dirty="0"/>
              <a:t>-</a:t>
            </a:r>
            <a:r>
              <a:rPr lang="en-US" altLang="zh-TW" b="1" dirty="0"/>
              <a:t>de</a:t>
            </a:r>
            <a:r>
              <a:rPr lang="en-US" altLang="zh-TW" dirty="0"/>
              <a:t>		V’</a:t>
            </a:r>
          </a:p>
          <a:p>
            <a:pPr marL="0" indent="0">
              <a:buNone/>
            </a:pPr>
            <a:r>
              <a:rPr lang="en-US" altLang="zh-TW" sz="2400" dirty="0"/>
              <a:t>								</a:t>
            </a:r>
            <a:r>
              <a:rPr lang="en-US" altLang="zh-TW" sz="2400" b="1" dirty="0"/>
              <a:t>*</a:t>
            </a:r>
            <a:r>
              <a:rPr lang="en-US" altLang="zh-TW" sz="2400" b="1" dirty="0" err="1"/>
              <a:t>ge</a:t>
            </a:r>
            <a:r>
              <a:rPr lang="en-US" altLang="zh-TW" sz="2400" dirty="0"/>
              <a:t>	V		DP</a:t>
            </a:r>
          </a:p>
          <a:p>
            <a:pPr marL="0" indent="0">
              <a:buNone/>
            </a:pPr>
            <a:r>
              <a:rPr lang="en-US" altLang="zh-TW" sz="2400" dirty="0"/>
              <a:t>									t </a:t>
            </a:r>
            <a:r>
              <a:rPr lang="en-US" altLang="zh-TW" sz="1800" dirty="0" err="1"/>
              <a:t>i</a:t>
            </a:r>
            <a:endParaRPr lang="en-US" altLang="zh-TW" sz="2400" dirty="0"/>
          </a:p>
        </p:txBody>
      </p:sp>
      <p:cxnSp>
        <p:nvCxnSpPr>
          <p:cNvPr id="5" name="Straight Connector 4"/>
          <p:cNvCxnSpPr/>
          <p:nvPr/>
        </p:nvCxnSpPr>
        <p:spPr>
          <a:xfrm flipH="1">
            <a:off x="838200" y="1435608"/>
            <a:ext cx="579120" cy="153852"/>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1389888" y="1417320"/>
            <a:ext cx="1755648" cy="17214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a:cxnSpLocks/>
          </p:cNvCxnSpPr>
          <p:nvPr/>
        </p:nvCxnSpPr>
        <p:spPr>
          <a:xfrm flipH="1">
            <a:off x="2304288" y="1874982"/>
            <a:ext cx="905256" cy="18241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cxnSpLocks/>
          </p:cNvCxnSpPr>
          <p:nvPr/>
        </p:nvCxnSpPr>
        <p:spPr>
          <a:xfrm>
            <a:off x="3209544" y="1874982"/>
            <a:ext cx="1792224" cy="234089"/>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H="1">
            <a:off x="3552444" y="2305726"/>
            <a:ext cx="1435608" cy="25603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cxnSpLocks/>
          </p:cNvCxnSpPr>
          <p:nvPr/>
        </p:nvCxnSpPr>
        <p:spPr>
          <a:xfrm>
            <a:off x="5001768" y="2312337"/>
            <a:ext cx="850392" cy="249421"/>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5001768" y="2824401"/>
            <a:ext cx="850392" cy="271444"/>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5852160" y="2828973"/>
            <a:ext cx="896112" cy="173736"/>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a:off x="6025896" y="3258140"/>
            <a:ext cx="640080" cy="27144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cxnSpLocks/>
          </p:cNvCxnSpPr>
          <p:nvPr/>
        </p:nvCxnSpPr>
        <p:spPr>
          <a:xfrm>
            <a:off x="6665976" y="3258140"/>
            <a:ext cx="816102" cy="17086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cxnSpLocks/>
          </p:cNvCxnSpPr>
          <p:nvPr/>
        </p:nvCxnSpPr>
        <p:spPr>
          <a:xfrm flipH="1">
            <a:off x="6974586" y="3706147"/>
            <a:ext cx="580759" cy="260911"/>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7482078" y="3706147"/>
            <a:ext cx="1051560" cy="23486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H="1">
            <a:off x="8444484" y="4220189"/>
            <a:ext cx="27432" cy="24205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H="1">
            <a:off x="7482078" y="4690773"/>
            <a:ext cx="957834" cy="219555"/>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8430768" y="4698454"/>
            <a:ext cx="969264" cy="150926"/>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H="1">
            <a:off x="9381744" y="5085587"/>
            <a:ext cx="18288" cy="27432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H="1">
            <a:off x="8366760" y="5606819"/>
            <a:ext cx="914400" cy="140036"/>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cxnSpLocks/>
          </p:cNvCxnSpPr>
          <p:nvPr/>
        </p:nvCxnSpPr>
        <p:spPr>
          <a:xfrm>
            <a:off x="9281160" y="5606819"/>
            <a:ext cx="1072804" cy="175065"/>
          </a:xfrm>
          <a:prstGeom prst="line">
            <a:avLst/>
          </a:prstGeom>
        </p:spPr>
        <p:style>
          <a:lnRef idx="1">
            <a:schemeClr val="dk1"/>
          </a:lnRef>
          <a:fillRef idx="0">
            <a:schemeClr val="dk1"/>
          </a:fillRef>
          <a:effectRef idx="0">
            <a:schemeClr val="dk1"/>
          </a:effectRef>
          <a:fontRef idx="minor">
            <a:schemeClr val="tx1"/>
          </a:fontRef>
        </p:style>
      </p:cxnSp>
      <p:sp>
        <p:nvSpPr>
          <p:cNvPr id="24" name="Content Placeholder 2">
            <a:extLst>
              <a:ext uri="{FF2B5EF4-FFF2-40B4-BE49-F238E27FC236}">
                <a16:creationId xmlns:a16="http://schemas.microsoft.com/office/drawing/2014/main" id="{ABFDC73B-A2EA-41B2-B5B9-6961D45DB393}"/>
              </a:ext>
            </a:extLst>
          </p:cNvPr>
          <p:cNvSpPr txBox="1">
            <a:spLocks/>
          </p:cNvSpPr>
          <p:nvPr/>
        </p:nvSpPr>
        <p:spPr>
          <a:xfrm>
            <a:off x="383286" y="2960123"/>
            <a:ext cx="2455926" cy="21055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Copula assigning focus</a:t>
            </a:r>
            <a:endParaRPr lang="en-GB" dirty="0"/>
          </a:p>
        </p:txBody>
      </p:sp>
      <p:sp>
        <p:nvSpPr>
          <p:cNvPr id="28" name="Content Placeholder 2">
            <a:extLst>
              <a:ext uri="{FF2B5EF4-FFF2-40B4-BE49-F238E27FC236}">
                <a16:creationId xmlns:a16="http://schemas.microsoft.com/office/drawing/2014/main" id="{F3DA07EF-0A4F-44B1-B0C3-D2D420ED2B6D}"/>
              </a:ext>
            </a:extLst>
          </p:cNvPr>
          <p:cNvSpPr txBox="1">
            <a:spLocks/>
          </p:cNvSpPr>
          <p:nvPr/>
        </p:nvSpPr>
        <p:spPr>
          <a:xfrm>
            <a:off x="2761488" y="3917112"/>
            <a:ext cx="2455926" cy="2831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A’/operator-movement only for subject and adverb in the embedded relative clause (narrow focus)</a:t>
            </a:r>
          </a:p>
        </p:txBody>
      </p:sp>
    </p:spTree>
    <p:extLst>
      <p:ext uri="{BB962C8B-B14F-4D97-AF65-F5344CB8AC3E}">
        <p14:creationId xmlns:p14="http://schemas.microsoft.com/office/powerpoint/2010/main" val="469117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4532</TotalTime>
  <Words>3293</Words>
  <Application>Microsoft Office PowerPoint</Application>
  <PresentationFormat>Widescreen</PresentationFormat>
  <Paragraphs>209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vt:lpstr>
      <vt:lpstr>Times-Roman</vt:lpstr>
      <vt:lpstr>Arial</vt:lpstr>
      <vt:lpstr>Calibri</vt:lpstr>
      <vt:lpstr>Calibri Light</vt:lpstr>
      <vt:lpstr>Times New Roman</vt:lpstr>
      <vt:lpstr>Office Theme</vt:lpstr>
      <vt:lpstr>Chinese dialectal cleft constructions:  microparametric ‘lateral’ grammaticalization</vt:lpstr>
      <vt:lpstr>Chinese cleft constructions (shi-de 是…的)</vt:lpstr>
      <vt:lpstr>Simpson and Wu (2002): ‘lateral’ grammaticalization (LG) </vt:lpstr>
      <vt:lpstr>Research Background and Questions: </vt:lpstr>
      <vt:lpstr>Cleft constructions: focus + presupposition</vt:lpstr>
      <vt:lpstr>Chinese cleft constructions: focus + presupposition </vt:lpstr>
      <vt:lpstr>Chinese cleft constructions: VOde/VdeO</vt:lpstr>
      <vt:lpstr>Formal representation of Chinese clefts (VOde)</vt:lpstr>
      <vt:lpstr>Formal representation of Chinese clefts (VdeO)</vt:lpstr>
      <vt:lpstr>Historical-comparative distribution</vt:lpstr>
      <vt:lpstr>Chinese cleft constructions: VOde </vt:lpstr>
      <vt:lpstr>Chinese cleft constructions (VdeO)</vt:lpstr>
      <vt:lpstr>Chinese cleft constructions (VOge / *VgeO)</vt:lpstr>
      <vt:lpstr>‘Lateral’ grammaticalization of de/ge (VOde/VOge vs VdeO/*VgeO)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Chinese dialectal cleft constructions: microparametric ‘lateral’ grammaticalization</dc:title>
  <dc:creator>Tse, Keith (Postgrad Student)</dc:creator>
  <cp:lastModifiedBy>Tse, Keith (Postgrad Student)</cp:lastModifiedBy>
  <cp:revision>6</cp:revision>
  <dcterms:created xsi:type="dcterms:W3CDTF">2022-09-22T11:08:55Z</dcterms:created>
  <dcterms:modified xsi:type="dcterms:W3CDTF">2022-09-25T14:41:50Z</dcterms:modified>
</cp:coreProperties>
</file>