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9" r:id="rId7"/>
    <p:sldId id="260" r:id="rId8"/>
    <p:sldId id="262" r:id="rId9"/>
    <p:sldId id="261" r:id="rId10"/>
    <p:sldId id="264" r:id="rId11"/>
    <p:sldId id="265" r:id="rId12"/>
    <p:sldId id="272" r:id="rId13"/>
    <p:sldId id="273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5BAC-4895-47F8-A2B7-55599740D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0686B-E36A-472B-9635-269B74813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BCA5-635F-4C75-8E71-639AB085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0D-022C-4F5B-95B7-A207547A48CE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0E1E6-8E44-438B-9AC5-3D081B84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DD9A8-AB29-40B5-B43F-3B5AFF24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E58F-C5F0-41DD-98F4-85FE3B2E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53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1457-8AE0-4426-B793-FF1562F6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A296B-EFA3-42A2-9BE8-FDE54478E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02022-E047-4D46-BBC4-96E4E3F5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0D-022C-4F5B-95B7-A207547A48CE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1258E-5315-4552-AA32-886B0E41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6104B-861D-4151-8DB5-224104DE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E58F-C5F0-41DD-98F4-85FE3B2E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5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B059F-7F73-4D84-B049-2A4FC60FD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DF073-568E-4DA7-B7FA-D91590184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90B3F-59DE-43CE-AA0C-4626CD6B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0D-022C-4F5B-95B7-A207547A48CE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4A9C6-24D2-4306-ADB2-1FEEF7CA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21F56-FC0C-4BFB-9A57-4E9547C7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E58F-C5F0-41DD-98F4-85FE3B2E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0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491-A546-4A4E-9E75-D6A34BB8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816A-245F-4B24-9DE8-C5C4F4794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80202-DC95-4686-8AFF-9F30D9FB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0D-022C-4F5B-95B7-A207547A48CE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0AE91-D8DE-4847-9ED0-71635DB4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0DA4E-01E8-4714-AC65-16406A57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E58F-C5F0-41DD-98F4-85FE3B2E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46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F220-E800-4753-AA4C-ABF487CB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7047C-ECF0-4247-BF0E-02E5E7FEB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B2ADC-9D4B-4FE8-8647-090460C0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0D-022C-4F5B-95B7-A207547A48CE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89237-D3AD-4212-A478-82750D87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6F048-3E9C-40B3-B945-7E4D2C0A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E58F-C5F0-41DD-98F4-85FE3B2E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58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2B25-F4D7-4992-A440-61309A60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EECD-BD0E-4EB2-99AA-A729A1126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94AE8-C07E-4E04-91DC-5F4AB73D5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C2FF9-EFCE-4A84-A143-C8E6C7A2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0D-022C-4F5B-95B7-A207547A48CE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CE2EC-B134-43A4-B4A4-13E15F68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31BE5-D9A3-4145-82EE-D7C13144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E58F-C5F0-41DD-98F4-85FE3B2E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70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91EE-2960-424C-A168-8F2B6E11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4480E-57C0-4908-B25F-69022A5C1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0F63B-A823-41BA-AEC6-E722804E8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1D3A4-DF90-4580-8B1A-3EA4F37EF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3A8DB-8C1B-4910-8C77-E3E3CFED7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03D39-AA8F-4A15-B57E-FEC9D74F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0D-022C-4F5B-95B7-A207547A48CE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DFE37-925A-4509-95B1-1A239FAE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E2F03-140E-45D7-8D2C-2CCEBB42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E58F-C5F0-41DD-98F4-85FE3B2E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94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75EA-8B05-42B0-8B2C-D7AC0DE4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27E0E-7434-4CC8-BC58-C582ED3C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0D-022C-4F5B-95B7-A207547A48CE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AEFE3-CED0-4DB8-8753-436A7FE1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85BBD-E868-4D93-887D-E3914006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E58F-C5F0-41DD-98F4-85FE3B2E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48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86418-3962-4D9B-BBB3-51588E75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0D-022C-4F5B-95B7-A207547A48CE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00087-8BD6-43A3-9605-5FEA56A9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420C6-3619-4339-BEE4-DEDCDC3A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E58F-C5F0-41DD-98F4-85FE3B2E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62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9452-423B-4C9D-8414-7842A147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35B14-8A77-4AD1-8696-663C330E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06B32-CE53-439F-B0F6-0D7448726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5B081-91BD-4947-840A-048ABBC7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0D-022C-4F5B-95B7-A207547A48CE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B0DE0-F771-4F03-AF2C-663555A9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C2CFB-897B-4D20-9F6A-FE65D015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E58F-C5F0-41DD-98F4-85FE3B2E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43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8AE9-D883-4665-AF25-39D3C756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8172A-3BBF-4A46-BEE3-24D7C5102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62F35-B3F5-45EB-A81D-BDE394B75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F9361-96EE-411E-BFEC-4A824498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50D-022C-4F5B-95B7-A207547A48CE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BCAEA-EEC2-479F-8BFC-41AF2AA1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81A47-1C7F-437B-A287-BF734294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E58F-C5F0-41DD-98F4-85FE3B2E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19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917BD-F2BE-4F0C-B36A-4CEBFAA7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F0677-32AF-4461-B398-D1031D58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BF86-67A9-4482-B4D6-F62072EF4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B50D-022C-4F5B-95B7-A207547A48CE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ED503-6B93-4391-884A-8353307B4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59D8-C22D-4B41-BDA0-8B5CD5F1F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3E58F-C5F0-41DD-98F4-85FE3B2E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05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eith.tse@balliol-oxford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364A-E856-4969-BB28-19F43EBAF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968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Diachrony and synchrony of Romance Differential Object Marking (</a:t>
            </a:r>
            <a:r>
              <a:rPr lang="en-US" altLang="zh-CN" i="1" dirty="0"/>
              <a:t>ad</a:t>
            </a:r>
            <a:r>
              <a:rPr lang="en-US" altLang="zh-CN" dirty="0"/>
              <a:t>): Nominal and Verbal Feature </a:t>
            </a:r>
            <a:r>
              <a:rPr lang="en-US" altLang="zh-CN" dirty="0" err="1"/>
              <a:t>Syncretisms</a:t>
            </a:r>
            <a:r>
              <a:rPr lang="en-US" altLang="zh-CN" dirty="0"/>
              <a:t>, Proto-Romance and Language Contact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AB902-A8D8-49AD-9345-72A0CD8FD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8627"/>
            <a:ext cx="9144000" cy="226937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Keith Tse (MCIL CL) / Francesco-Alessio </a:t>
            </a:r>
            <a:r>
              <a:rPr lang="en-GB" dirty="0" err="1"/>
              <a:t>Ursini</a:t>
            </a:r>
            <a:endParaRPr lang="en-GB" dirty="0"/>
          </a:p>
          <a:p>
            <a:r>
              <a:rPr lang="en-GB" dirty="0">
                <a:hlinkClick r:id="rId2"/>
              </a:rPr>
              <a:t>Keith.tse@balliol-oxford.com</a:t>
            </a:r>
            <a:endParaRPr lang="en-GB" dirty="0"/>
          </a:p>
          <a:p>
            <a:r>
              <a:rPr lang="en-GB" dirty="0"/>
              <a:t>Lancaster University/Ronin Institute/Institute for Globally Distributed Open Research and Education (IGDORE)/Central China Normal University</a:t>
            </a:r>
          </a:p>
          <a:p>
            <a:r>
              <a:rPr lang="en-GB" dirty="0"/>
              <a:t>Workshop on Language contact in grammar. Limits and consequences</a:t>
            </a:r>
          </a:p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November 2022</a:t>
            </a:r>
          </a:p>
        </p:txBody>
      </p:sp>
    </p:spTree>
    <p:extLst>
      <p:ext uri="{BB962C8B-B14F-4D97-AF65-F5344CB8AC3E}">
        <p14:creationId xmlns:p14="http://schemas.microsoft.com/office/powerpoint/2010/main" val="249440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BA00-AC97-4C05-B4B3-E9EBA9DC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325563"/>
          </a:xfrm>
        </p:spPr>
        <p:txBody>
          <a:bodyPr>
            <a:normAutofit/>
          </a:bodyPr>
          <a:lstStyle/>
          <a:p>
            <a:r>
              <a:rPr lang="en-GB" sz="3600" dirty="0"/>
              <a:t>Differential Object Marking in Portuguese (Verbal </a:t>
            </a:r>
            <a:r>
              <a:rPr lang="en-GB" sz="3600" dirty="0" err="1"/>
              <a:t>Syncretisms</a:t>
            </a:r>
            <a:r>
              <a:rPr lang="en-GB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07262-375E-475B-8E57-08FC64E6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96115"/>
            <a:ext cx="11353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Marking of divinity (</a:t>
            </a:r>
            <a:r>
              <a:rPr lang="en-GB" sz="2400" i="1" dirty="0" err="1"/>
              <a:t>marcação</a:t>
            </a:r>
            <a:r>
              <a:rPr lang="en-GB" sz="2400" i="1" dirty="0"/>
              <a:t> de </a:t>
            </a:r>
            <a:r>
              <a:rPr lang="en-GB" sz="2400" i="1" dirty="0" err="1"/>
              <a:t>divindade</a:t>
            </a:r>
            <a:r>
              <a:rPr lang="en-GB" sz="2400" dirty="0"/>
              <a:t>) is attested in both Brazilian (BP) and European Portuguese (EP), which is the main criterion for DOM (Aldon/Costanza (2013)):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971212-1926-4148-8935-223E0ADAF134}"/>
              </a:ext>
            </a:extLst>
          </p:cNvPr>
          <p:cNvSpPr txBox="1">
            <a:spLocks/>
          </p:cNvSpPr>
          <p:nvPr/>
        </p:nvSpPr>
        <p:spPr>
          <a:xfrm>
            <a:off x="0" y="1505716"/>
            <a:ext cx="6096000" cy="42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Nominal</a:t>
            </a:r>
            <a:r>
              <a:rPr lang="en-GB" sz="2400" dirty="0"/>
              <a:t> (</a:t>
            </a:r>
            <a:r>
              <a:rPr lang="en-GB" sz="2400" b="1" dirty="0"/>
              <a:t>divinity</a:t>
            </a:r>
            <a:r>
              <a:rPr lang="en-GB" sz="2400" dirty="0"/>
              <a:t> (names of Gods)):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729E9-AA15-4233-9E72-70E480EDEF73}"/>
              </a:ext>
            </a:extLst>
          </p:cNvPr>
          <p:cNvSpPr txBox="1"/>
          <p:nvPr/>
        </p:nvSpPr>
        <p:spPr>
          <a:xfrm>
            <a:off x="4747490" y="1514825"/>
            <a:ext cx="9330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(Common/Proper) Nouns of social superiority (~ divinity):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1E10D0-65B0-495C-AA9D-6E7C0654CE7E}"/>
              </a:ext>
            </a:extLst>
          </p:cNvPr>
          <p:cNvSpPr txBox="1">
            <a:spLocks/>
          </p:cNvSpPr>
          <p:nvPr/>
        </p:nvSpPr>
        <p:spPr>
          <a:xfrm>
            <a:off x="0" y="1827569"/>
            <a:ext cx="6096000" cy="42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 err="1"/>
              <a:t>temer</a:t>
            </a:r>
            <a:r>
              <a:rPr lang="en-GB" sz="2400" i="1" dirty="0"/>
              <a:t> </a:t>
            </a:r>
            <a:r>
              <a:rPr lang="en-GB" sz="2400" b="1" i="1" dirty="0"/>
              <a:t>a</a:t>
            </a:r>
            <a:r>
              <a:rPr lang="en-GB" sz="2400" i="1" dirty="0"/>
              <a:t> Deus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‘revere God’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(</a:t>
            </a:r>
            <a:r>
              <a:rPr lang="en-GB" sz="2400" dirty="0" err="1"/>
              <a:t>Teyssier</a:t>
            </a:r>
            <a:r>
              <a:rPr lang="en-GB" sz="2400" dirty="0"/>
              <a:t> (2001:71-72))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CA4798-D79E-48D2-B864-B2CE79AE69CE}"/>
              </a:ext>
            </a:extLst>
          </p:cNvPr>
          <p:cNvSpPr txBox="1">
            <a:spLocks/>
          </p:cNvSpPr>
          <p:nvPr/>
        </p:nvSpPr>
        <p:spPr>
          <a:xfrm>
            <a:off x="-4" y="3200898"/>
            <a:ext cx="11853332" cy="42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 err="1"/>
              <a:t>amar</a:t>
            </a:r>
            <a:r>
              <a:rPr lang="en-GB" sz="2400" i="1" dirty="0"/>
              <a:t> </a:t>
            </a:r>
            <a:r>
              <a:rPr lang="en-GB" sz="2400" b="1" i="1" dirty="0" err="1"/>
              <a:t>a</a:t>
            </a:r>
            <a:r>
              <a:rPr lang="en-GB" sz="2400" i="1" dirty="0" err="1"/>
              <a:t>o</a:t>
            </a:r>
            <a:r>
              <a:rPr lang="en-GB" sz="2400" i="1" dirty="0"/>
              <a:t> </a:t>
            </a:r>
            <a:r>
              <a:rPr lang="en-GB" sz="2400" i="1" dirty="0" err="1"/>
              <a:t>filho</a:t>
            </a:r>
            <a:r>
              <a:rPr lang="en-GB" sz="2400" dirty="0"/>
              <a:t>	/ </a:t>
            </a:r>
            <a:r>
              <a:rPr lang="en-GB" sz="2400" i="1" dirty="0" err="1"/>
              <a:t>amar</a:t>
            </a:r>
            <a:r>
              <a:rPr lang="en-GB" sz="2400" i="1" dirty="0"/>
              <a:t> o </a:t>
            </a:r>
            <a:r>
              <a:rPr lang="en-GB" sz="2400" i="1" dirty="0" err="1"/>
              <a:t>filho</a:t>
            </a:r>
            <a:endParaRPr lang="en-GB" sz="24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‘love son of God (Jesus Christ)’ / love the son (real person)’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(religious worship/cult)	      (romantic/familial)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CD528-C661-4CC8-BBAF-A8BF21512C0E}"/>
              </a:ext>
            </a:extLst>
          </p:cNvPr>
          <p:cNvSpPr txBox="1"/>
          <p:nvPr/>
        </p:nvSpPr>
        <p:spPr>
          <a:xfrm>
            <a:off x="3375891" y="1839061"/>
            <a:ext cx="8816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 err="1"/>
              <a:t>tem</a:t>
            </a:r>
            <a:r>
              <a:rPr lang="en-GB" sz="2400" i="1" dirty="0"/>
              <a:t> que </a:t>
            </a:r>
            <a:r>
              <a:rPr lang="en-GB" sz="2400" i="1" dirty="0" err="1"/>
              <a:t>respeitar</a:t>
            </a:r>
            <a:r>
              <a:rPr lang="en-GB" sz="2400" i="1" dirty="0"/>
              <a:t> </a:t>
            </a:r>
            <a:r>
              <a:rPr lang="en-GB" sz="2400" b="1" i="1" dirty="0"/>
              <a:t>a</a:t>
            </a:r>
            <a:r>
              <a:rPr lang="en-GB" sz="2400" i="1" dirty="0"/>
              <a:t>-o </a:t>
            </a:r>
            <a:r>
              <a:rPr lang="en-GB" sz="2400" i="1" dirty="0" err="1"/>
              <a:t>chefe</a:t>
            </a:r>
            <a:r>
              <a:rPr lang="en-GB" sz="2400" i="1" dirty="0"/>
              <a:t>/</a:t>
            </a:r>
            <a:r>
              <a:rPr lang="en-GB" sz="2400" i="1" dirty="0" err="1"/>
              <a:t>presidente</a:t>
            </a:r>
            <a:r>
              <a:rPr lang="en-GB" sz="2400" i="1" dirty="0"/>
              <a:t>/supervisor/professor/Ronaldo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‘one must respect one’s boss/president/supervisor/teacher’</a:t>
            </a:r>
            <a:r>
              <a:rPr lang="en-GB" sz="2400" i="1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(</a:t>
            </a:r>
            <a:r>
              <a:rPr lang="en-GB" sz="2400" dirty="0" err="1"/>
              <a:t>Kliffer</a:t>
            </a:r>
            <a:r>
              <a:rPr lang="en-GB" sz="2400" dirty="0"/>
              <a:t> (1995:109))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3DA16-C1D5-44F9-8EB3-CF1600D2DBFF}"/>
              </a:ext>
            </a:extLst>
          </p:cNvPr>
          <p:cNvSpPr txBox="1"/>
          <p:nvPr/>
        </p:nvSpPr>
        <p:spPr>
          <a:xfrm>
            <a:off x="838195" y="5525656"/>
            <a:ext cx="1051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DOM on certain types of human/animate objects (divine/superior) of verbs denoting respect (religious/secular) and some Personal Pronouns (1</a:t>
            </a:r>
            <a:r>
              <a:rPr lang="en-GB" sz="2400" b="1" baseline="30000" dirty="0"/>
              <a:t>st</a:t>
            </a:r>
            <a:r>
              <a:rPr lang="en-GB" sz="2400" b="1" dirty="0"/>
              <a:t>/2</a:t>
            </a:r>
            <a:r>
              <a:rPr lang="en-GB" sz="2400" b="1" baseline="30000" dirty="0"/>
              <a:t>nd</a:t>
            </a:r>
            <a:r>
              <a:rPr lang="en-GB" sz="2400" b="1" dirty="0"/>
              <a:t> singular)</a:t>
            </a:r>
          </a:p>
          <a:p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095A3-DE8E-4F6A-8190-549BC8830288}"/>
              </a:ext>
            </a:extLst>
          </p:cNvPr>
          <p:cNvSpPr txBox="1"/>
          <p:nvPr/>
        </p:nvSpPr>
        <p:spPr>
          <a:xfrm>
            <a:off x="-4" y="4291779"/>
            <a:ext cx="12191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Personal Pronouns (1</a:t>
            </a:r>
            <a:r>
              <a:rPr lang="en-GB" sz="2400" baseline="30000" dirty="0"/>
              <a:t>st</a:t>
            </a:r>
            <a:r>
              <a:rPr lang="en-GB" sz="2400" dirty="0"/>
              <a:t>/2</a:t>
            </a:r>
            <a:r>
              <a:rPr lang="en-GB" sz="2400" baseline="30000" dirty="0"/>
              <a:t>nd</a:t>
            </a:r>
            <a:r>
              <a:rPr lang="en-GB" sz="2400" dirty="0"/>
              <a:t> singular):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eu</a:t>
            </a:r>
            <a:r>
              <a:rPr lang="en-GB" sz="2400" dirty="0"/>
              <a:t> </a:t>
            </a:r>
            <a:r>
              <a:rPr lang="en-GB" sz="2400" dirty="0" err="1"/>
              <a:t>odeio</a:t>
            </a:r>
            <a:r>
              <a:rPr lang="en-GB" sz="2400" dirty="0"/>
              <a:t> </a:t>
            </a:r>
            <a:r>
              <a:rPr lang="en-GB" sz="2400" b="1" dirty="0"/>
              <a:t>a</a:t>
            </a:r>
            <a:r>
              <a:rPr lang="en-GB" sz="2400" dirty="0"/>
              <a:t> </a:t>
            </a:r>
            <a:r>
              <a:rPr lang="en-GB" sz="2400" dirty="0" err="1"/>
              <a:t>ti</a:t>
            </a:r>
            <a:r>
              <a:rPr lang="en-GB" sz="2400" dirty="0"/>
              <a:t> / </a:t>
            </a:r>
            <a:r>
              <a:rPr lang="en-GB" sz="2400" dirty="0" err="1"/>
              <a:t>ela</a:t>
            </a:r>
            <a:r>
              <a:rPr lang="en-GB" sz="2400" dirty="0"/>
              <a:t> </a:t>
            </a:r>
            <a:r>
              <a:rPr lang="en-GB" sz="2400" dirty="0" err="1"/>
              <a:t>odia</a:t>
            </a:r>
            <a:r>
              <a:rPr lang="en-GB" sz="2400" dirty="0"/>
              <a:t> </a:t>
            </a:r>
            <a:r>
              <a:rPr lang="en-GB" sz="2400" b="1" dirty="0"/>
              <a:t>a</a:t>
            </a:r>
            <a:r>
              <a:rPr lang="en-GB" sz="2400" dirty="0"/>
              <a:t> </a:t>
            </a:r>
            <a:r>
              <a:rPr lang="en-GB" sz="2400" dirty="0" err="1"/>
              <a:t>mim</a:t>
            </a:r>
            <a:r>
              <a:rPr lang="en-GB" sz="2400" dirty="0"/>
              <a:t> / </a:t>
            </a:r>
            <a:r>
              <a:rPr lang="en-GB" sz="2400" dirty="0" err="1"/>
              <a:t>eu</a:t>
            </a:r>
            <a:r>
              <a:rPr lang="en-GB" sz="2400" dirty="0"/>
              <a:t> </a:t>
            </a:r>
            <a:r>
              <a:rPr lang="en-GB" sz="2400" dirty="0" err="1"/>
              <a:t>odeio</a:t>
            </a:r>
            <a:r>
              <a:rPr lang="en-GB" sz="2400" dirty="0"/>
              <a:t> (</a:t>
            </a:r>
            <a:r>
              <a:rPr lang="en-GB" sz="2400" b="1" dirty="0"/>
              <a:t>a</a:t>
            </a:r>
            <a:r>
              <a:rPr lang="en-GB" sz="2400" dirty="0"/>
              <a:t>) </a:t>
            </a:r>
            <a:r>
              <a:rPr lang="en-GB" sz="2400" dirty="0" err="1"/>
              <a:t>ele</a:t>
            </a:r>
            <a:r>
              <a:rPr lang="en-GB" sz="2400" dirty="0"/>
              <a:t>/</a:t>
            </a:r>
            <a:r>
              <a:rPr lang="en-GB" sz="2400" dirty="0" err="1"/>
              <a:t>ela</a:t>
            </a:r>
            <a:r>
              <a:rPr lang="en-GB" sz="2400" dirty="0"/>
              <a:t>/</a:t>
            </a:r>
            <a:r>
              <a:rPr lang="en-GB" sz="2400" dirty="0" err="1"/>
              <a:t>eles</a:t>
            </a:r>
            <a:r>
              <a:rPr lang="en-GB" sz="2400" dirty="0"/>
              <a:t>/</a:t>
            </a:r>
            <a:r>
              <a:rPr lang="en-GB" sz="2400" dirty="0" err="1"/>
              <a:t>elas</a:t>
            </a:r>
            <a:r>
              <a:rPr lang="en-GB" sz="2400" dirty="0"/>
              <a:t> / </a:t>
            </a:r>
            <a:r>
              <a:rPr lang="en-GB" sz="2400" dirty="0" err="1"/>
              <a:t>ele</a:t>
            </a:r>
            <a:r>
              <a:rPr lang="en-GB" sz="2400" dirty="0"/>
              <a:t> </a:t>
            </a:r>
            <a:r>
              <a:rPr lang="en-GB" sz="2400" dirty="0" err="1"/>
              <a:t>odia</a:t>
            </a:r>
            <a:r>
              <a:rPr lang="en-GB" sz="2400" dirty="0"/>
              <a:t> (*</a:t>
            </a:r>
            <a:r>
              <a:rPr lang="en-GB" sz="2400" b="1" dirty="0"/>
              <a:t>a</a:t>
            </a:r>
            <a:r>
              <a:rPr lang="en-GB" sz="2400" dirty="0"/>
              <a:t>) </a:t>
            </a:r>
            <a:r>
              <a:rPr lang="en-GB" sz="2400" dirty="0" err="1"/>
              <a:t>nos</a:t>
            </a:r>
            <a:r>
              <a:rPr lang="en-GB" sz="2400" dirty="0"/>
              <a:t>/</a:t>
            </a:r>
            <a:r>
              <a:rPr lang="en-GB" sz="2400" dirty="0" err="1"/>
              <a:t>vos</a:t>
            </a: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‘I hate you’/ ‘she hates me’ / ‘I hate him/her/them’ / he hates us/you (pl) (</a:t>
            </a:r>
            <a:r>
              <a:rPr lang="en-GB" sz="2400" dirty="0" err="1"/>
              <a:t>Schwenter</a:t>
            </a:r>
            <a:r>
              <a:rPr lang="en-GB" sz="2400" dirty="0"/>
              <a:t> (2014:238))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FF7E228-7247-44EE-975F-5937495F2EC6}"/>
              </a:ext>
            </a:extLst>
          </p:cNvPr>
          <p:cNvSpPr txBox="1">
            <a:spLocks/>
          </p:cNvSpPr>
          <p:nvPr/>
        </p:nvSpPr>
        <p:spPr>
          <a:xfrm>
            <a:off x="-2" y="2923065"/>
            <a:ext cx="9199420" cy="42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Verbal</a:t>
            </a:r>
            <a:r>
              <a:rPr lang="en-GB" sz="2400" dirty="0"/>
              <a:t> (</a:t>
            </a:r>
            <a:r>
              <a:rPr lang="en-GB" sz="2400" b="1" dirty="0"/>
              <a:t>respect</a:t>
            </a:r>
            <a:r>
              <a:rPr lang="en-GB" sz="2400" dirty="0"/>
              <a:t>: religious/secular &gt; secondary predication): </a:t>
            </a:r>
          </a:p>
        </p:txBody>
      </p:sp>
    </p:spTree>
    <p:extLst>
      <p:ext uri="{BB962C8B-B14F-4D97-AF65-F5344CB8AC3E}">
        <p14:creationId xmlns:p14="http://schemas.microsoft.com/office/powerpoint/2010/main" val="105334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  <p:bldP spid="10" grpId="0"/>
      <p:bldP spid="12" grpId="0"/>
      <p:bldP spid="14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A7B7-818C-4AFE-AB33-D17C248C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67" y="1"/>
            <a:ext cx="12166599" cy="807928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Comparative Typology of Differential Object Marking (</a:t>
            </a:r>
            <a:r>
              <a:rPr lang="en-GB" sz="4000" i="1" dirty="0"/>
              <a:t>ad</a:t>
            </a:r>
            <a:r>
              <a:rPr lang="en-GB" sz="4000" dirty="0"/>
              <a:t>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4036991-3243-46FC-AF1C-A54CDC2B6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88182"/>
              </p:ext>
            </p:extLst>
          </p:nvPr>
        </p:nvGraphicFramePr>
        <p:xfrm>
          <a:off x="0" y="757317"/>
          <a:ext cx="12166600" cy="420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320">
                  <a:extLst>
                    <a:ext uri="{9D8B030D-6E8A-4147-A177-3AD203B41FA5}">
                      <a16:colId xmlns:a16="http://schemas.microsoft.com/office/drawing/2014/main" val="2418125747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1429743651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4206326562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2850691038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2463808376"/>
                    </a:ext>
                  </a:extLst>
                </a:gridCol>
              </a:tblGrid>
              <a:tr h="867929">
                <a:tc>
                  <a:txBody>
                    <a:bodyPr/>
                    <a:lstStyle/>
                    <a:p>
                      <a:r>
                        <a:rPr lang="en-GB" dirty="0"/>
                        <a:t>Language variety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DOM-parameter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Spanish</a:t>
                      </a:r>
                    </a:p>
                    <a:p>
                      <a:r>
                        <a:rPr lang="en-GB" dirty="0"/>
                        <a:t>(strong)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Catalán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Italian dialects (central-southern)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Portuguese (BP/EP) (weak)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082368"/>
                  </a:ext>
                </a:extLst>
              </a:tr>
              <a:tr h="1693918">
                <a:tc>
                  <a:txBody>
                    <a:bodyPr/>
                    <a:lstStyle/>
                    <a:p>
                      <a:r>
                        <a:rPr lang="en-GB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74892"/>
                  </a:ext>
                </a:extLst>
              </a:tr>
              <a:tr h="727240">
                <a:tc>
                  <a:txBody>
                    <a:bodyPr/>
                    <a:lstStyle/>
                    <a:p>
                      <a:r>
                        <a:rPr lang="en-GB" dirty="0"/>
                        <a:t>Verbal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873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72A9632-53C4-4D3F-B614-CECC3DAE580B}"/>
              </a:ext>
            </a:extLst>
          </p:cNvPr>
          <p:cNvSpPr txBox="1"/>
          <p:nvPr/>
        </p:nvSpPr>
        <p:spPr>
          <a:xfrm>
            <a:off x="-29634" y="4933482"/>
            <a:ext cx="6104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DOM-strength/hierarchy (nominal)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5C66B-4E5F-4E84-B0A0-E128880B24A7}"/>
              </a:ext>
            </a:extLst>
          </p:cNvPr>
          <p:cNvSpPr txBox="1"/>
          <p:nvPr/>
        </p:nvSpPr>
        <p:spPr>
          <a:xfrm>
            <a:off x="21170" y="5245623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Personal Pronouns (1</a:t>
            </a:r>
            <a:r>
              <a:rPr lang="en-GB" sz="2400" baseline="30000" dirty="0"/>
              <a:t>st</a:t>
            </a:r>
            <a:r>
              <a:rPr lang="en-GB" sz="2400" dirty="0"/>
              <a:t>/2</a:t>
            </a:r>
            <a:r>
              <a:rPr lang="en-GB" sz="2400" baseline="30000" dirty="0"/>
              <a:t>nd</a:t>
            </a:r>
            <a:r>
              <a:rPr lang="en-GB" sz="2400" dirty="0"/>
              <a:t> singular) &gt; Divine (Proper) &gt; Superior (Common) (Pt) &gt; </a:t>
            </a:r>
          </a:p>
          <a:p>
            <a:r>
              <a:rPr lang="en-GB" sz="2400" dirty="0"/>
              <a:t>3</a:t>
            </a:r>
            <a:r>
              <a:rPr lang="en-GB" sz="2400" baseline="30000" dirty="0"/>
              <a:t>rd</a:t>
            </a:r>
            <a:r>
              <a:rPr lang="en-GB" sz="2400" dirty="0"/>
              <a:t> Person Pronouns &gt; Proper Names &gt; Referential Personal Common Nouns (It) &gt; </a:t>
            </a:r>
          </a:p>
          <a:p>
            <a:r>
              <a:rPr lang="en-GB" sz="2400" dirty="0"/>
              <a:t>Non-referential Personal Common Nouns (</a:t>
            </a:r>
            <a:r>
              <a:rPr lang="en-GB" sz="2400" dirty="0" err="1"/>
              <a:t>Sp</a:t>
            </a:r>
            <a:r>
              <a:rPr lang="en-GB" sz="2400" dirty="0"/>
              <a:t>/Cat)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354BD8-890C-486A-BC6C-18090EDE85EA}"/>
              </a:ext>
            </a:extLst>
          </p:cNvPr>
          <p:cNvSpPr txBox="1"/>
          <p:nvPr/>
        </p:nvSpPr>
        <p:spPr>
          <a:xfrm>
            <a:off x="2391833" y="1694440"/>
            <a:ext cx="24299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Animacy (personal and analogical e.g. communities and works)</a:t>
            </a:r>
          </a:p>
          <a:p>
            <a:r>
              <a:rPr lang="en-GB" dirty="0"/>
              <a:t>Optional when non-specific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AAAEE-8C25-4582-BA49-E8A8F3C21D36}"/>
              </a:ext>
            </a:extLst>
          </p:cNvPr>
          <p:cNvSpPr txBox="1"/>
          <p:nvPr/>
        </p:nvSpPr>
        <p:spPr>
          <a:xfrm>
            <a:off x="2391833" y="4219668"/>
            <a:ext cx="2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Agentive/affective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F095B8-0383-4427-AFF3-65F19F9035AB}"/>
              </a:ext>
            </a:extLst>
          </p:cNvPr>
          <p:cNvSpPr txBox="1"/>
          <p:nvPr/>
        </p:nvSpPr>
        <p:spPr>
          <a:xfrm>
            <a:off x="4822434" y="1700450"/>
            <a:ext cx="24299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Personal Pronouns (obligatory)</a:t>
            </a:r>
          </a:p>
          <a:p>
            <a:r>
              <a:rPr lang="en-GB" dirty="0"/>
              <a:t>Optional with Proper Names and other types of pronouns and animate nouns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490FDB-491D-4426-95EE-3D7847347002}"/>
              </a:ext>
            </a:extLst>
          </p:cNvPr>
          <p:cNvSpPr txBox="1"/>
          <p:nvPr/>
        </p:nvSpPr>
        <p:spPr>
          <a:xfrm>
            <a:off x="4853350" y="4219668"/>
            <a:ext cx="2103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Agentive/affective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BDD10-82B7-4610-A646-26DC96E6D50D}"/>
              </a:ext>
            </a:extLst>
          </p:cNvPr>
          <p:cNvSpPr txBox="1"/>
          <p:nvPr/>
        </p:nvSpPr>
        <p:spPr>
          <a:xfrm>
            <a:off x="7181461" y="1685751"/>
            <a:ext cx="26913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Personal Pronouns and Proper Names (obligatory)</a:t>
            </a:r>
          </a:p>
          <a:p>
            <a:r>
              <a:rPr lang="en-GB" dirty="0"/>
              <a:t>Optional/ungrammatical unless human common nouns are referential (definite/specific/singular)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401436-7FF9-4877-B380-CF6A2FC402D9}"/>
              </a:ext>
            </a:extLst>
          </p:cNvPr>
          <p:cNvSpPr txBox="1"/>
          <p:nvPr/>
        </p:nvSpPr>
        <p:spPr>
          <a:xfrm>
            <a:off x="9704133" y="1685751"/>
            <a:ext cx="24299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Personal Pronouns (1</a:t>
            </a:r>
            <a:r>
              <a:rPr lang="en-GB" baseline="30000" dirty="0"/>
              <a:t>st</a:t>
            </a:r>
            <a:r>
              <a:rPr lang="en-GB" dirty="0"/>
              <a:t>/2</a:t>
            </a:r>
            <a:r>
              <a:rPr lang="en-GB" baseline="30000" dirty="0"/>
              <a:t>nd</a:t>
            </a:r>
            <a:r>
              <a:rPr lang="en-GB" dirty="0"/>
              <a:t> singular)</a:t>
            </a:r>
          </a:p>
          <a:p>
            <a:r>
              <a:rPr lang="en-GB" dirty="0"/>
              <a:t>Divine (Proper) /Superior (Common)</a:t>
            </a:r>
          </a:p>
          <a:p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BF3E05-E2DB-4FD1-9D08-0FC7541AE52D}"/>
              </a:ext>
            </a:extLst>
          </p:cNvPr>
          <p:cNvSpPr txBox="1"/>
          <p:nvPr/>
        </p:nvSpPr>
        <p:spPr>
          <a:xfrm>
            <a:off x="9704133" y="4219668"/>
            <a:ext cx="2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Verbs denoting respect</a:t>
            </a:r>
          </a:p>
        </p:txBody>
      </p:sp>
    </p:spTree>
    <p:extLst>
      <p:ext uri="{BB962C8B-B14F-4D97-AF65-F5344CB8AC3E}">
        <p14:creationId xmlns:p14="http://schemas.microsoft.com/office/powerpoint/2010/main" val="219807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  <p:bldP spid="20" grpId="0"/>
      <p:bldP spid="22" grpId="0"/>
      <p:bldP spid="24" grpId="0"/>
      <p:bldP spid="26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6E8D-56C5-4FAD-A539-A2CE1C06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Formal analysis of Differential Object Marking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C6D436-B3DD-4523-A61E-A26193A2EE1F}"/>
              </a:ext>
            </a:extLst>
          </p:cNvPr>
          <p:cNvSpPr txBox="1">
            <a:spLocks/>
          </p:cNvSpPr>
          <p:nvPr/>
        </p:nvSpPr>
        <p:spPr>
          <a:xfrm>
            <a:off x="0" y="916378"/>
            <a:ext cx="12192000" cy="53678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</a:t>
            </a:r>
            <a:r>
              <a:rPr lang="en-GB" sz="2400" dirty="0" err="1"/>
              <a:t>TopP</a:t>
            </a: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SpecTop</a:t>
            </a:r>
            <a:r>
              <a:rPr lang="en-GB" sz="2400" dirty="0"/>
              <a:t>	Top’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Top		TP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</a:t>
            </a:r>
            <a:r>
              <a:rPr lang="en-GB" sz="2400" dirty="0" err="1"/>
              <a:t>SpecTP</a:t>
            </a:r>
            <a:r>
              <a:rPr lang="en-GB" sz="2400" dirty="0"/>
              <a:t>	T’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T		</a:t>
            </a:r>
            <a:r>
              <a:rPr lang="en-GB" sz="2400" dirty="0" err="1"/>
              <a:t>InitP</a:t>
            </a: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</a:t>
            </a:r>
            <a:r>
              <a:rPr lang="en-GB" sz="2400" dirty="0" err="1"/>
              <a:t>SpecInit</a:t>
            </a:r>
            <a:r>
              <a:rPr lang="en-US" altLang="zh-CN" sz="2400" dirty="0"/>
              <a:t>P	Init’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				Init		</a:t>
            </a:r>
            <a:r>
              <a:rPr lang="en-US" sz="2400" dirty="0" err="1"/>
              <a:t>AffP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					</a:t>
            </a:r>
            <a:r>
              <a:rPr lang="en-US" sz="2400" dirty="0" err="1"/>
              <a:t>SpecAff</a:t>
            </a:r>
            <a:r>
              <a:rPr lang="en-US" sz="2400" dirty="0"/>
              <a:t>	</a:t>
            </a:r>
            <a:r>
              <a:rPr lang="en-US" sz="2400" dirty="0" err="1"/>
              <a:t>Aff</a:t>
            </a:r>
            <a:r>
              <a:rPr lang="en-US" sz="2400" dirty="0"/>
              <a:t>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						</a:t>
            </a:r>
            <a:r>
              <a:rPr lang="en-US" sz="2400" dirty="0" err="1"/>
              <a:t>Aff</a:t>
            </a:r>
            <a:r>
              <a:rPr lang="en-US" sz="2400" dirty="0"/>
              <a:t>		</a:t>
            </a:r>
            <a:r>
              <a:rPr lang="en-US" sz="2400" dirty="0" err="1"/>
              <a:t>vP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				</a:t>
            </a:r>
            <a:r>
              <a:rPr lang="en-GB" sz="2400" dirty="0" err="1"/>
              <a:t>SpecvP</a:t>
            </a:r>
            <a:r>
              <a:rPr lang="en-GB" sz="2400" dirty="0"/>
              <a:t>		v’												v		VP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						</a:t>
            </a:r>
            <a:r>
              <a:rPr lang="en-GB" sz="2400" dirty="0" err="1"/>
              <a:t>SpecV</a:t>
            </a:r>
            <a:r>
              <a:rPr lang="en-GB" sz="2400" dirty="0"/>
              <a:t>		V’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							V	         KP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EE6FE-9AC3-4499-94A4-0A847E3D28C5}"/>
              </a:ext>
            </a:extLst>
          </p:cNvPr>
          <p:cNvSpPr txBox="1"/>
          <p:nvPr/>
        </p:nvSpPr>
        <p:spPr>
          <a:xfrm>
            <a:off x="0" y="2070539"/>
            <a:ext cx="21166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A-marking (</a:t>
            </a:r>
            <a:r>
              <a:rPr lang="en-GB" sz="2400" dirty="0" err="1"/>
              <a:t>Belletti</a:t>
            </a:r>
            <a:r>
              <a:rPr lang="en-GB" sz="2400" dirty="0"/>
              <a:t> (2020))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D500F-51EA-4CE4-816E-CB7812A0C095}"/>
              </a:ext>
            </a:extLst>
          </p:cNvPr>
          <p:cNvSpPr txBox="1"/>
          <p:nvPr/>
        </p:nvSpPr>
        <p:spPr>
          <a:xfrm>
            <a:off x="1367366" y="3808060"/>
            <a:ext cx="41190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Kinesis: </a:t>
            </a:r>
            <a:r>
              <a:rPr lang="en-GB" sz="2400" dirty="0" err="1"/>
              <a:t>agentivity</a:t>
            </a:r>
            <a:r>
              <a:rPr lang="en-GB" sz="2400" dirty="0"/>
              <a:t> (</a:t>
            </a:r>
            <a:r>
              <a:rPr lang="en-GB" sz="2400" dirty="0" err="1"/>
              <a:t>SpecInitP</a:t>
            </a:r>
            <a:r>
              <a:rPr lang="en-GB" sz="2400" dirty="0"/>
              <a:t>)/ </a:t>
            </a:r>
          </a:p>
          <a:p>
            <a:r>
              <a:rPr lang="en-GB" sz="2400" dirty="0"/>
              <a:t>              affectedness (</a:t>
            </a:r>
            <a:r>
              <a:rPr lang="en-GB" sz="2400" dirty="0" err="1"/>
              <a:t>SpecAffP</a:t>
            </a:r>
            <a:r>
              <a:rPr lang="en-GB" sz="2400" dirty="0"/>
              <a:t>)</a:t>
            </a:r>
          </a:p>
          <a:p>
            <a:r>
              <a:rPr lang="en-GB" sz="2400" dirty="0" err="1"/>
              <a:t>Torrego</a:t>
            </a:r>
            <a:r>
              <a:rPr lang="en-GB" sz="2400" dirty="0"/>
              <a:t> (1998), </a:t>
            </a:r>
            <a:r>
              <a:rPr lang="en-GB" sz="2400" dirty="0" err="1"/>
              <a:t>Mordoñedo</a:t>
            </a:r>
            <a:r>
              <a:rPr lang="en-GB" sz="2400" dirty="0"/>
              <a:t> (2007), López (2012)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9E742-E19B-4956-A79F-00813888CEE0}"/>
              </a:ext>
            </a:extLst>
          </p:cNvPr>
          <p:cNvSpPr txBox="1"/>
          <p:nvPr/>
        </p:nvSpPr>
        <p:spPr>
          <a:xfrm>
            <a:off x="100263" y="1722432"/>
            <a:ext cx="21166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A16DE-103C-47DC-A35B-EE5A12BBC362}"/>
              </a:ext>
            </a:extLst>
          </p:cNvPr>
          <p:cNvSpPr txBox="1"/>
          <p:nvPr/>
        </p:nvSpPr>
        <p:spPr>
          <a:xfrm>
            <a:off x="5486399" y="4131225"/>
            <a:ext cx="21166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512E9C-12BE-4BDC-9BE5-4FEBFCE43F75}"/>
              </a:ext>
            </a:extLst>
          </p:cNvPr>
          <p:cNvSpPr txBox="1"/>
          <p:nvPr/>
        </p:nvSpPr>
        <p:spPr>
          <a:xfrm>
            <a:off x="8923201" y="6053412"/>
            <a:ext cx="41190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Verb Root: [respect]</a:t>
            </a:r>
          </a:p>
          <a:p>
            <a:r>
              <a:rPr lang="en-GB" sz="2400" dirty="0"/>
              <a:t>(Portuguese)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36581-093D-4A9A-8590-77B23AF89592}"/>
              </a:ext>
            </a:extLst>
          </p:cNvPr>
          <p:cNvSpPr txBox="1"/>
          <p:nvPr/>
        </p:nvSpPr>
        <p:spPr>
          <a:xfrm>
            <a:off x="2216930" y="5369317"/>
            <a:ext cx="41190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Spanish/</a:t>
            </a:r>
            <a:r>
              <a:rPr lang="en-GB" sz="2400" dirty="0" err="1"/>
              <a:t>Catalán</a:t>
            </a:r>
            <a:r>
              <a:rPr lang="en-GB" sz="2400" dirty="0"/>
              <a:t> trigger DOM with affective verbs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5CF00-3ABF-4BFC-8A72-518A6084B944}"/>
              </a:ext>
            </a:extLst>
          </p:cNvPr>
          <p:cNvSpPr txBox="1"/>
          <p:nvPr/>
        </p:nvSpPr>
        <p:spPr>
          <a:xfrm>
            <a:off x="7407222" y="1537765"/>
            <a:ext cx="41190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Verbal </a:t>
            </a:r>
            <a:r>
              <a:rPr lang="en-GB" sz="2400" b="1" dirty="0" err="1"/>
              <a:t>Syncretisms</a:t>
            </a:r>
            <a:r>
              <a:rPr lang="en-GB" sz="2400" b="1" dirty="0"/>
              <a:t>: [respect] triggers DOM (Portuguese)</a:t>
            </a:r>
          </a:p>
        </p:txBody>
      </p:sp>
    </p:spTree>
    <p:extLst>
      <p:ext uri="{BB962C8B-B14F-4D97-AF65-F5344CB8AC3E}">
        <p14:creationId xmlns:p14="http://schemas.microsoft.com/office/powerpoint/2010/main" val="209079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6E8D-56C5-4FAD-A539-A2CE1C06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Formal analysis of Differential Object Marking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C6D436-B3DD-4523-A61E-A26193A2EE1F}"/>
              </a:ext>
            </a:extLst>
          </p:cNvPr>
          <p:cNvSpPr txBox="1">
            <a:spLocks/>
          </p:cNvSpPr>
          <p:nvPr/>
        </p:nvSpPr>
        <p:spPr>
          <a:xfrm>
            <a:off x="0" y="954838"/>
            <a:ext cx="12192000" cy="5672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VP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SpecV</a:t>
            </a:r>
            <a:r>
              <a:rPr lang="en-GB" sz="2400" dirty="0"/>
              <a:t>		V’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V		KP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</a:t>
            </a:r>
            <a:r>
              <a:rPr lang="en-GB" sz="2400" dirty="0" err="1"/>
              <a:t>SpecKP</a:t>
            </a:r>
            <a:r>
              <a:rPr lang="en-GB" sz="2400" dirty="0"/>
              <a:t>		K’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K(</a:t>
            </a:r>
            <a:r>
              <a:rPr lang="en-GB" sz="2400" dirty="0" err="1"/>
              <a:t>ase</a:t>
            </a:r>
            <a:r>
              <a:rPr lang="en-GB" sz="2400" dirty="0"/>
              <a:t>)		DP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</a:t>
            </a:r>
            <a:r>
              <a:rPr lang="en-GB" sz="2400" dirty="0" err="1"/>
              <a:t>SpecD</a:t>
            </a:r>
            <a:r>
              <a:rPr lang="en-US" altLang="zh-CN" sz="2400" dirty="0"/>
              <a:t>P	D’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				D		</a:t>
            </a:r>
            <a:r>
              <a:rPr lang="en-US" sz="2400" dirty="0" err="1"/>
              <a:t>PhiP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					</a:t>
            </a:r>
            <a:r>
              <a:rPr lang="en-US" sz="2400" dirty="0" err="1"/>
              <a:t>SpecPhi</a:t>
            </a:r>
            <a:r>
              <a:rPr lang="en-US" sz="2400" dirty="0"/>
              <a:t>	Phi’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						Phi		</a:t>
            </a:r>
            <a:r>
              <a:rPr lang="en-US" sz="2400" dirty="0" err="1"/>
              <a:t>vP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				</a:t>
            </a:r>
            <a:r>
              <a:rPr lang="en-GB" sz="2400" dirty="0" err="1"/>
              <a:t>SpecvP</a:t>
            </a:r>
            <a:r>
              <a:rPr lang="en-GB" sz="2400" dirty="0"/>
              <a:t>		n’												n		NP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						</a:t>
            </a:r>
            <a:r>
              <a:rPr lang="en-GB" sz="2400" dirty="0" err="1"/>
              <a:t>SpecNP</a:t>
            </a:r>
            <a:r>
              <a:rPr lang="en-GB" sz="2400" dirty="0"/>
              <a:t>     	N’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							       	N	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EE6FE-9AC3-4499-94A4-0A847E3D28C5}"/>
              </a:ext>
            </a:extLst>
          </p:cNvPr>
          <p:cNvSpPr txBox="1"/>
          <p:nvPr/>
        </p:nvSpPr>
        <p:spPr>
          <a:xfrm>
            <a:off x="5223408" y="4582716"/>
            <a:ext cx="28024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Personal pronouns </a:t>
            </a:r>
          </a:p>
          <a:p>
            <a:r>
              <a:rPr lang="en-GB" sz="2000" dirty="0"/>
              <a:t>(bare Ds) (Postal (1969))</a:t>
            </a:r>
          </a:p>
          <a:p>
            <a:r>
              <a:rPr lang="en-GB" sz="2000" dirty="0"/>
              <a:t>Person: 1</a:t>
            </a:r>
            <a:r>
              <a:rPr lang="en-GB" sz="2000" baseline="30000" dirty="0"/>
              <a:t>st</a:t>
            </a:r>
            <a:r>
              <a:rPr lang="en-GB" sz="2000" dirty="0"/>
              <a:t>/2</a:t>
            </a:r>
            <a:r>
              <a:rPr lang="en-GB" sz="2000" baseline="30000" dirty="0"/>
              <a:t>nd</a:t>
            </a:r>
            <a:r>
              <a:rPr lang="en-GB" sz="2000" dirty="0"/>
              <a:t>/3</a:t>
            </a:r>
            <a:r>
              <a:rPr lang="en-GB" sz="2000" baseline="30000" dirty="0"/>
              <a:t>rd</a:t>
            </a:r>
            <a:endParaRPr lang="en-GB" sz="2000" dirty="0"/>
          </a:p>
          <a:p>
            <a:r>
              <a:rPr lang="en-GB" sz="2000" dirty="0"/>
              <a:t>Number: sg/pl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D500F-51EA-4CE4-816E-CB7812A0C095}"/>
              </a:ext>
            </a:extLst>
          </p:cNvPr>
          <p:cNvSpPr txBox="1"/>
          <p:nvPr/>
        </p:nvSpPr>
        <p:spPr>
          <a:xfrm>
            <a:off x="9677453" y="6165840"/>
            <a:ext cx="36279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Animate (Spanish)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25F3C9-D10A-41D9-99A8-63B30B6A3494}"/>
              </a:ext>
            </a:extLst>
          </p:cNvPr>
          <p:cNvSpPr txBox="1">
            <a:spLocks/>
          </p:cNvSpPr>
          <p:nvPr/>
        </p:nvSpPr>
        <p:spPr>
          <a:xfrm>
            <a:off x="4473469" y="1123411"/>
            <a:ext cx="1745192" cy="1609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Definiteness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Specificity, Individual (Lyons (1991), Zamparelli (1994))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92B52-DF07-4D8F-831F-B48EEF9AB280}"/>
              </a:ext>
            </a:extLst>
          </p:cNvPr>
          <p:cNvSpPr txBox="1"/>
          <p:nvPr/>
        </p:nvSpPr>
        <p:spPr>
          <a:xfrm>
            <a:off x="2763835" y="2960174"/>
            <a:ext cx="21166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AD </a:t>
            </a:r>
          </a:p>
          <a:p>
            <a:r>
              <a:rPr lang="en-GB" sz="2400" dirty="0"/>
              <a:t>(</a:t>
            </a:r>
            <a:r>
              <a:rPr lang="en-GB" sz="2400" dirty="0" err="1"/>
              <a:t>Brugè</a:t>
            </a:r>
            <a:r>
              <a:rPr lang="en-GB" sz="2400" dirty="0"/>
              <a:t> (1996))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3F9C86-AB40-4F84-8F5D-B5A49D7391DC}"/>
              </a:ext>
            </a:extLst>
          </p:cNvPr>
          <p:cNvSpPr txBox="1"/>
          <p:nvPr/>
        </p:nvSpPr>
        <p:spPr>
          <a:xfrm>
            <a:off x="2763835" y="3685892"/>
            <a:ext cx="36279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Proper names (D) </a:t>
            </a:r>
          </a:p>
          <a:p>
            <a:r>
              <a:rPr lang="en-GB" sz="2000" dirty="0"/>
              <a:t>(</a:t>
            </a:r>
            <a:r>
              <a:rPr lang="en-GB" sz="2000" dirty="0" err="1"/>
              <a:t>Longobardi</a:t>
            </a:r>
            <a:r>
              <a:rPr lang="en-GB" sz="2000" dirty="0"/>
              <a:t> (1994, 1996))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2AD34-C73A-411C-83DD-F5912CC55A8C}"/>
              </a:ext>
            </a:extLst>
          </p:cNvPr>
          <p:cNvSpPr txBox="1"/>
          <p:nvPr/>
        </p:nvSpPr>
        <p:spPr>
          <a:xfrm>
            <a:off x="2423954" y="4393778"/>
            <a:ext cx="26006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Proper names and Personal Pronouns are marked in all varieties (core of Romance DOM)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0AC834-CB03-45F3-BE0F-C8CE0A41E047}"/>
              </a:ext>
            </a:extLst>
          </p:cNvPr>
          <p:cNvSpPr txBox="1"/>
          <p:nvPr/>
        </p:nvSpPr>
        <p:spPr>
          <a:xfrm>
            <a:off x="6927552" y="1097173"/>
            <a:ext cx="34647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Referential human nouns (Italian dialects)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1FD027-8CAB-4A0C-8F6E-8B09E1333583}"/>
              </a:ext>
            </a:extLst>
          </p:cNvPr>
          <p:cNvSpPr txBox="1"/>
          <p:nvPr/>
        </p:nvSpPr>
        <p:spPr>
          <a:xfrm>
            <a:off x="6927552" y="1933118"/>
            <a:ext cx="41190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Nominal </a:t>
            </a:r>
            <a:r>
              <a:rPr lang="en-GB" sz="2400" b="1" dirty="0" err="1"/>
              <a:t>Syncretisms</a:t>
            </a:r>
            <a:r>
              <a:rPr lang="en-GB" sz="2400" b="1" dirty="0"/>
              <a:t>: [human] + [Definite/Specific/Singular] </a:t>
            </a:r>
          </a:p>
        </p:txBody>
      </p:sp>
    </p:spTree>
    <p:extLst>
      <p:ext uri="{BB962C8B-B14F-4D97-AF65-F5344CB8AC3E}">
        <p14:creationId xmlns:p14="http://schemas.microsoft.com/office/powerpoint/2010/main" val="32985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7" grpId="0"/>
      <p:bldP spid="9" grpId="0"/>
      <p:bldP spid="10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BC56-6208-47BA-A06B-8F19D9C8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Proto-Romance Formation of Differential Object Marking </a:t>
            </a:r>
            <a:br>
              <a:rPr lang="en-GB" dirty="0"/>
            </a:br>
            <a:r>
              <a:rPr lang="en-GB" dirty="0"/>
              <a:t>(Latin 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E15B-28E2-4E80-A37D-09B051B1D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AD: </a:t>
            </a:r>
            <a:r>
              <a:rPr lang="en-GB" sz="2400" dirty="0" err="1"/>
              <a:t>Pallative</a:t>
            </a:r>
            <a:r>
              <a:rPr lang="en-GB" sz="2400" dirty="0"/>
              <a:t> &gt; K(</a:t>
            </a:r>
            <a:r>
              <a:rPr lang="en-GB" sz="2400" dirty="0" err="1"/>
              <a:t>ase</a:t>
            </a:r>
            <a:r>
              <a:rPr lang="en-GB" sz="2400" dirty="0"/>
              <a:t>) (Romance dative case-marking of indirect objects (Pinkster (1990), Adams (2013), De Melo and Adams (2016))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A0EDB-7D2C-41F2-A798-687262C03D1A}"/>
              </a:ext>
            </a:extLst>
          </p:cNvPr>
          <p:cNvSpPr txBox="1"/>
          <p:nvPr/>
        </p:nvSpPr>
        <p:spPr>
          <a:xfrm>
            <a:off x="838200" y="2230779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Verb + AD + object (direct/indirect objects) (</a:t>
            </a:r>
            <a:r>
              <a:rPr lang="en-GB" sz="2400" dirty="0" err="1"/>
              <a:t>Sornicola</a:t>
            </a:r>
            <a:r>
              <a:rPr lang="en-GB" sz="2400" dirty="0"/>
              <a:t> (1997, 1998))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AB0774-BA1D-49B8-9DCE-F2F0C3BEBF09}"/>
              </a:ext>
            </a:extLst>
          </p:cNvPr>
          <p:cNvSpPr txBox="1">
            <a:spLocks/>
          </p:cNvSpPr>
          <p:nvPr/>
        </p:nvSpPr>
        <p:spPr>
          <a:xfrm>
            <a:off x="1676400" y="26379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Inherent/semantic Case (prepositions):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AD ‘to(wards)’ + object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			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B24A59-7326-49D6-815A-0F0ADF4055C8}"/>
              </a:ext>
            </a:extLst>
          </p:cNvPr>
          <p:cNvSpPr txBox="1">
            <a:spLocks/>
          </p:cNvSpPr>
          <p:nvPr/>
        </p:nvSpPr>
        <p:spPr>
          <a:xfrm>
            <a:off x="838200" y="1848783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Latin AD remains spatial in much of attested Latin (Pinkster (1990), Adams (2013))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FE0178-3BF3-4875-9BF8-8124B85E0129}"/>
              </a:ext>
            </a:extLst>
          </p:cNvPr>
          <p:cNvSpPr txBox="1">
            <a:spLocks/>
          </p:cNvSpPr>
          <p:nvPr/>
        </p:nvSpPr>
        <p:spPr>
          <a:xfrm>
            <a:off x="0" y="3977931"/>
            <a:ext cx="62311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Et </a:t>
            </a:r>
            <a:r>
              <a:rPr lang="en-GB" sz="2400" dirty="0" err="1"/>
              <a:t>respexit</a:t>
            </a:r>
            <a:r>
              <a:rPr lang="en-GB" sz="2400" dirty="0"/>
              <a:t> Dominus </a:t>
            </a:r>
            <a:r>
              <a:rPr lang="en-GB" sz="2400" b="1" dirty="0"/>
              <a:t>ad</a:t>
            </a:r>
            <a:r>
              <a:rPr lang="en-GB" sz="2400" dirty="0"/>
              <a:t> Abel et </a:t>
            </a:r>
            <a:r>
              <a:rPr lang="en-GB" sz="2400" b="1" dirty="0"/>
              <a:t>ad</a:t>
            </a:r>
            <a:r>
              <a:rPr lang="en-GB" sz="2400" dirty="0"/>
              <a:t> </a:t>
            </a:r>
            <a:r>
              <a:rPr lang="en-GB" sz="2400" dirty="0" err="1"/>
              <a:t>munera</a:t>
            </a:r>
            <a:r>
              <a:rPr lang="en-GB" sz="2400" dirty="0"/>
              <a:t> </a:t>
            </a:r>
            <a:r>
              <a:rPr lang="en-GB" sz="2400" dirty="0" err="1"/>
              <a:t>eius</a:t>
            </a: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‘And the Lord looked back at Abel and his gifts.’ (</a:t>
            </a:r>
            <a:r>
              <a:rPr lang="en-GB" sz="2400" i="1" dirty="0"/>
              <a:t>Genesis</a:t>
            </a:r>
            <a:r>
              <a:rPr lang="en-GB" sz="2400" dirty="0"/>
              <a:t> 4.4)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D8EC71-9FBC-4E7F-8A16-B2E94D258F0A}"/>
              </a:ext>
            </a:extLst>
          </p:cNvPr>
          <p:cNvSpPr txBox="1">
            <a:spLocks/>
          </p:cNvSpPr>
          <p:nvPr/>
        </p:nvSpPr>
        <p:spPr>
          <a:xfrm>
            <a:off x="5808174" y="4070400"/>
            <a:ext cx="63838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Moyses</a:t>
            </a:r>
            <a:r>
              <a:rPr lang="en-GB" sz="2400" dirty="0"/>
              <a:t> </a:t>
            </a:r>
            <a:r>
              <a:rPr lang="en-GB" sz="2400" dirty="0" err="1"/>
              <a:t>orabat</a:t>
            </a:r>
            <a:r>
              <a:rPr lang="en-GB" sz="2400" dirty="0"/>
              <a:t> </a:t>
            </a:r>
            <a:r>
              <a:rPr lang="en-GB" sz="2400" b="1" dirty="0"/>
              <a:t>ad</a:t>
            </a:r>
            <a:r>
              <a:rPr lang="en-GB" sz="2400" dirty="0"/>
              <a:t> </a:t>
            </a:r>
            <a:r>
              <a:rPr lang="en-GB" sz="2400" dirty="0" err="1"/>
              <a:t>Dominum</a:t>
            </a: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‘Moses was praying to the Lord’ (</a:t>
            </a:r>
            <a:r>
              <a:rPr lang="en-GB" sz="2400" i="1" dirty="0"/>
              <a:t>Libri </a:t>
            </a:r>
            <a:r>
              <a:rPr lang="en-GB" sz="2400" i="1" dirty="0" err="1"/>
              <a:t>Maccabaorum</a:t>
            </a:r>
            <a:r>
              <a:rPr lang="en-GB" sz="2400" i="1" dirty="0"/>
              <a:t> </a:t>
            </a:r>
            <a:r>
              <a:rPr lang="en-GB" sz="2400" dirty="0"/>
              <a:t>2.10) </a:t>
            </a:r>
          </a:p>
          <a:p>
            <a:pPr marL="0" indent="0">
              <a:buNone/>
            </a:pPr>
            <a:r>
              <a:rPr lang="en-GB" sz="2400" dirty="0" err="1"/>
              <a:t>veniam</a:t>
            </a:r>
            <a:r>
              <a:rPr lang="en-GB" sz="2400" dirty="0"/>
              <a:t>… </a:t>
            </a:r>
            <a:r>
              <a:rPr lang="en-GB" sz="2400" b="1" dirty="0"/>
              <a:t>ad</a:t>
            </a:r>
            <a:r>
              <a:rPr lang="en-GB" sz="2400" dirty="0"/>
              <a:t> Domino </a:t>
            </a:r>
            <a:r>
              <a:rPr lang="en-GB" sz="2400" dirty="0" err="1"/>
              <a:t>poposcebat</a:t>
            </a:r>
            <a:r>
              <a:rPr lang="en-GB" sz="2400" dirty="0"/>
              <a:t> 	</a:t>
            </a:r>
          </a:p>
          <a:p>
            <a:pPr marL="0" indent="0">
              <a:buNone/>
            </a:pPr>
            <a:r>
              <a:rPr lang="en-GB" sz="2400" dirty="0"/>
              <a:t>‘she was begging her Lord for mercy’ (</a:t>
            </a:r>
            <a:r>
              <a:rPr lang="en-GB" sz="2400" i="1" dirty="0"/>
              <a:t>Chronicon </a:t>
            </a:r>
            <a:r>
              <a:rPr lang="en-GB" sz="2400" i="1" dirty="0" err="1"/>
              <a:t>Salernitanum</a:t>
            </a:r>
            <a:r>
              <a:rPr lang="en-GB" sz="2400" i="1" dirty="0"/>
              <a:t> </a:t>
            </a:r>
            <a:r>
              <a:rPr lang="en-GB" sz="2400" dirty="0"/>
              <a:t>11)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D5A8760-F020-4725-B6AA-51965D776EBA}"/>
              </a:ext>
            </a:extLst>
          </p:cNvPr>
          <p:cNvSpPr txBox="1">
            <a:spLocks/>
          </p:cNvSpPr>
          <p:nvPr/>
        </p:nvSpPr>
        <p:spPr>
          <a:xfrm>
            <a:off x="0" y="521319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/>
              <a:t>Abel</a:t>
            </a:r>
            <a:r>
              <a:rPr lang="en-GB" sz="2400" dirty="0"/>
              <a:t> / </a:t>
            </a:r>
            <a:r>
              <a:rPr lang="en-GB" sz="2400" i="1" dirty="0" err="1"/>
              <a:t>munera</a:t>
            </a:r>
            <a:r>
              <a:rPr lang="en-GB" sz="2400" i="1" dirty="0"/>
              <a:t> </a:t>
            </a:r>
            <a:r>
              <a:rPr lang="en-GB" sz="2400" i="1" dirty="0" err="1"/>
              <a:t>eius</a:t>
            </a:r>
            <a:r>
              <a:rPr lang="en-GB" sz="2400" dirty="0"/>
              <a:t> (definite/specific)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CBF09F2-EBD1-49A3-B2F5-F0F68038417C}"/>
              </a:ext>
            </a:extLst>
          </p:cNvPr>
          <p:cNvSpPr txBox="1">
            <a:spLocks/>
          </p:cNvSpPr>
          <p:nvPr/>
        </p:nvSpPr>
        <p:spPr>
          <a:xfrm>
            <a:off x="2685461" y="64380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 err="1"/>
              <a:t>Dominum</a:t>
            </a:r>
            <a:r>
              <a:rPr lang="en-GB" sz="2400" dirty="0"/>
              <a:t> (human/animate/divine) / </a:t>
            </a:r>
            <a:r>
              <a:rPr lang="en-GB" sz="2400" i="1" dirty="0"/>
              <a:t>Domino</a:t>
            </a:r>
            <a:r>
              <a:rPr lang="en-GB" sz="2400" dirty="0"/>
              <a:t> (human/animate/superior)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D010D3-3E88-48DC-A5D1-DE467F432E73}"/>
              </a:ext>
            </a:extLst>
          </p:cNvPr>
          <p:cNvSpPr txBox="1"/>
          <p:nvPr/>
        </p:nvSpPr>
        <p:spPr>
          <a:xfrm>
            <a:off x="4534293" y="3051914"/>
            <a:ext cx="622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(‘direction/destination’ (referential)) 	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9CF78-184B-4111-AD4D-31527BD9EE81}"/>
              </a:ext>
            </a:extLst>
          </p:cNvPr>
          <p:cNvSpPr txBox="1"/>
          <p:nvPr/>
        </p:nvSpPr>
        <p:spPr>
          <a:xfrm>
            <a:off x="4128940" y="3361883"/>
            <a:ext cx="853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(‘recipient/beneficiary/experiencer’ (human/animate/affected))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0DFC34C-A5AC-4E7B-91EB-DE430F207D30}"/>
              </a:ext>
            </a:extLst>
          </p:cNvPr>
          <p:cNvSpPr txBox="1">
            <a:spLocks/>
          </p:cNvSpPr>
          <p:nvPr/>
        </p:nvSpPr>
        <p:spPr>
          <a:xfrm>
            <a:off x="0" y="3608735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 err="1"/>
              <a:t>Verba</a:t>
            </a:r>
            <a:r>
              <a:rPr lang="en-GB" sz="2400" i="1" dirty="0"/>
              <a:t> </a:t>
            </a:r>
            <a:r>
              <a:rPr lang="en-GB" sz="2400" i="1" dirty="0" err="1"/>
              <a:t>videndi</a:t>
            </a:r>
            <a:r>
              <a:rPr lang="en-GB" sz="2400" dirty="0"/>
              <a:t>: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EB6DDBB-599C-4A45-AD19-500FEF352F2B}"/>
              </a:ext>
            </a:extLst>
          </p:cNvPr>
          <p:cNvSpPr txBox="1">
            <a:spLocks/>
          </p:cNvSpPr>
          <p:nvPr/>
        </p:nvSpPr>
        <p:spPr>
          <a:xfrm>
            <a:off x="5792463" y="3726726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/>
              <a:t>Verbal </a:t>
            </a:r>
            <a:r>
              <a:rPr lang="en-GB" sz="2400" i="1" dirty="0" err="1"/>
              <a:t>rogandi</a:t>
            </a:r>
            <a:r>
              <a:rPr lang="en-GB" sz="2400" i="1" dirty="0"/>
              <a:t> </a:t>
            </a:r>
            <a:r>
              <a:rPr lang="en-GB" sz="2400" dirty="0"/>
              <a:t>(beg/pray) (</a:t>
            </a:r>
            <a:r>
              <a:rPr lang="en-GB" sz="2400" i="1" dirty="0"/>
              <a:t>ad</a:t>
            </a:r>
            <a:r>
              <a:rPr lang="en-GB" sz="2400" dirty="0"/>
              <a:t> &lt; </a:t>
            </a:r>
            <a:r>
              <a:rPr lang="en-GB" sz="2400" i="1" dirty="0"/>
              <a:t>ab</a:t>
            </a:r>
            <a:r>
              <a:rPr lang="en-GB" sz="2400" dirty="0"/>
              <a:t> in Medieval Lat): </a:t>
            </a:r>
          </a:p>
        </p:txBody>
      </p:sp>
    </p:spTree>
    <p:extLst>
      <p:ext uri="{BB962C8B-B14F-4D97-AF65-F5344CB8AC3E}">
        <p14:creationId xmlns:p14="http://schemas.microsoft.com/office/powerpoint/2010/main" val="331369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5" grpId="0"/>
      <p:bldP spid="1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64FF-A7B2-4CA2-B7A1-8D757972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GB" dirty="0"/>
              <a:t>Diachrony of Romance Differential Object 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3585-708E-4A56-9D28-5F244D615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82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Latin/proto-Romance </a:t>
            </a:r>
            <a:r>
              <a:rPr lang="en-GB" sz="2400" i="1" dirty="0"/>
              <a:t>ad</a:t>
            </a:r>
            <a:r>
              <a:rPr lang="en-GB" sz="2400" dirty="0"/>
              <a:t> ‘to(wards)’ + object (referential/animate)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0AD4378A-47C4-46F5-ABFA-4AD3A81C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55721"/>
              </p:ext>
            </p:extLst>
          </p:nvPr>
        </p:nvGraphicFramePr>
        <p:xfrm>
          <a:off x="0" y="1595214"/>
          <a:ext cx="12166600" cy="420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320">
                  <a:extLst>
                    <a:ext uri="{9D8B030D-6E8A-4147-A177-3AD203B41FA5}">
                      <a16:colId xmlns:a16="http://schemas.microsoft.com/office/drawing/2014/main" val="2418125747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1429743651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4206326562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2850691038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2463808376"/>
                    </a:ext>
                  </a:extLst>
                </a:gridCol>
              </a:tblGrid>
              <a:tr h="867929">
                <a:tc>
                  <a:txBody>
                    <a:bodyPr/>
                    <a:lstStyle/>
                    <a:p>
                      <a:r>
                        <a:rPr lang="en-GB" dirty="0"/>
                        <a:t>Language variety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DOM-parameter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Spanish</a:t>
                      </a:r>
                    </a:p>
                    <a:p>
                      <a:r>
                        <a:rPr lang="en-GB" dirty="0"/>
                        <a:t>(strong)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Catalán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Italian dialects (central-southern)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Portuguese (BP/EP) (weak)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082368"/>
                  </a:ext>
                </a:extLst>
              </a:tr>
              <a:tr h="1693918">
                <a:tc>
                  <a:txBody>
                    <a:bodyPr/>
                    <a:lstStyle/>
                    <a:p>
                      <a:r>
                        <a:rPr lang="en-GB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74892"/>
                  </a:ext>
                </a:extLst>
              </a:tr>
              <a:tr h="727240">
                <a:tc>
                  <a:txBody>
                    <a:bodyPr/>
                    <a:lstStyle/>
                    <a:p>
                      <a:r>
                        <a:rPr lang="en-GB" dirty="0"/>
                        <a:t>Verbal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873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0A56E1-8C0D-42C4-A825-F28306D45FE4}"/>
              </a:ext>
            </a:extLst>
          </p:cNvPr>
          <p:cNvSpPr txBox="1"/>
          <p:nvPr/>
        </p:nvSpPr>
        <p:spPr>
          <a:xfrm>
            <a:off x="2375791" y="2551837"/>
            <a:ext cx="24299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Animacy (personal and analogical e.g. communities and works)</a:t>
            </a:r>
          </a:p>
          <a:p>
            <a:r>
              <a:rPr lang="en-GB" dirty="0"/>
              <a:t>Optional when non-specific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E0C40-8414-473F-B9A0-99B0E5BBEBC4}"/>
              </a:ext>
            </a:extLst>
          </p:cNvPr>
          <p:cNvSpPr txBox="1"/>
          <p:nvPr/>
        </p:nvSpPr>
        <p:spPr>
          <a:xfrm>
            <a:off x="4805725" y="2551837"/>
            <a:ext cx="24299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Personal Pronouns (obligatory)</a:t>
            </a:r>
          </a:p>
          <a:p>
            <a:r>
              <a:rPr lang="en-GB" dirty="0"/>
              <a:t>Optional with Proper Names and other types of pronouns and animate nouns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FBFC9-63E0-4C1B-B577-DC11EFCD8758}"/>
              </a:ext>
            </a:extLst>
          </p:cNvPr>
          <p:cNvSpPr txBox="1"/>
          <p:nvPr/>
        </p:nvSpPr>
        <p:spPr>
          <a:xfrm>
            <a:off x="7235659" y="2542032"/>
            <a:ext cx="24299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Personal Pronouns and Proper Names (obligatory)</a:t>
            </a:r>
          </a:p>
          <a:p>
            <a:r>
              <a:rPr lang="en-GB" dirty="0"/>
              <a:t>Optional/ungrammatical when animate common nouns are indefinite, non-specific or plural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E5434-96CB-49A5-A1C9-9D4FF04B9CA0}"/>
              </a:ext>
            </a:extLst>
          </p:cNvPr>
          <p:cNvSpPr txBox="1"/>
          <p:nvPr/>
        </p:nvSpPr>
        <p:spPr>
          <a:xfrm>
            <a:off x="9665593" y="2542032"/>
            <a:ext cx="24299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Personal Pronouns (1</a:t>
            </a:r>
            <a:r>
              <a:rPr lang="en-GB" baseline="30000" dirty="0"/>
              <a:t>st</a:t>
            </a:r>
            <a:r>
              <a:rPr lang="en-GB" dirty="0"/>
              <a:t>/2</a:t>
            </a:r>
            <a:r>
              <a:rPr lang="en-GB" baseline="30000" dirty="0"/>
              <a:t>nd</a:t>
            </a:r>
            <a:r>
              <a:rPr lang="en-GB" dirty="0"/>
              <a:t> singular)</a:t>
            </a:r>
          </a:p>
          <a:p>
            <a:r>
              <a:rPr lang="en-GB" dirty="0"/>
              <a:t>Divine (Proper) /Superior (Common)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6AF73-C4CC-4049-A32F-2E53050B23A8}"/>
              </a:ext>
            </a:extLst>
          </p:cNvPr>
          <p:cNvSpPr txBox="1"/>
          <p:nvPr/>
        </p:nvSpPr>
        <p:spPr>
          <a:xfrm>
            <a:off x="2375791" y="5078120"/>
            <a:ext cx="2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Agentive/affective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DFFC3-69DB-448B-8AF5-8A16F84FC80B}"/>
              </a:ext>
            </a:extLst>
          </p:cNvPr>
          <p:cNvSpPr txBox="1"/>
          <p:nvPr/>
        </p:nvSpPr>
        <p:spPr>
          <a:xfrm>
            <a:off x="4805725" y="5078120"/>
            <a:ext cx="2103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Agentive/affective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DA06F-04E0-48BA-BD48-3F92D7A6A233}"/>
              </a:ext>
            </a:extLst>
          </p:cNvPr>
          <p:cNvSpPr txBox="1"/>
          <p:nvPr/>
        </p:nvSpPr>
        <p:spPr>
          <a:xfrm>
            <a:off x="9665593" y="5078120"/>
            <a:ext cx="2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Verbs denoting respect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89926-9073-49E5-B311-3F4536330D11}"/>
              </a:ext>
            </a:extLst>
          </p:cNvPr>
          <p:cNvSpPr txBox="1"/>
          <p:nvPr/>
        </p:nvSpPr>
        <p:spPr>
          <a:xfrm>
            <a:off x="7254041" y="5701772"/>
            <a:ext cx="2429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Nominal </a:t>
            </a:r>
            <a:r>
              <a:rPr lang="en-GB" dirty="0" err="1"/>
              <a:t>syncretisms</a:t>
            </a:r>
            <a:r>
              <a:rPr lang="en-GB" dirty="0"/>
              <a:t>: human + referential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BFBCE-61C9-46B0-8A09-1A79637CA7AB}"/>
              </a:ext>
            </a:extLst>
          </p:cNvPr>
          <p:cNvSpPr txBox="1"/>
          <p:nvPr/>
        </p:nvSpPr>
        <p:spPr>
          <a:xfrm>
            <a:off x="9665593" y="5777585"/>
            <a:ext cx="2429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Verbal </a:t>
            </a:r>
            <a:r>
              <a:rPr lang="en-GB" dirty="0" err="1"/>
              <a:t>syncretisms</a:t>
            </a:r>
            <a:r>
              <a:rPr lang="en-GB" dirty="0"/>
              <a:t>: [respect]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4F09C-9EE2-4A61-AF8E-86AE59E386C5}"/>
              </a:ext>
            </a:extLst>
          </p:cNvPr>
          <p:cNvSpPr txBox="1"/>
          <p:nvPr/>
        </p:nvSpPr>
        <p:spPr>
          <a:xfrm>
            <a:off x="2366600" y="5777585"/>
            <a:ext cx="48782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Analogical generalisation to all animate and affected nouns (Spanish/</a:t>
            </a:r>
            <a:r>
              <a:rPr lang="en-GB" dirty="0" err="1"/>
              <a:t>Catalán</a:t>
            </a:r>
            <a:r>
              <a:rPr lang="en-GB" dirty="0"/>
              <a:t>) (</a:t>
            </a:r>
            <a:r>
              <a:rPr lang="en-GB" dirty="0" err="1"/>
              <a:t>cf</a:t>
            </a:r>
            <a:r>
              <a:rPr lang="en-GB" dirty="0"/>
              <a:t> Kaiser and von Heusinger (2008)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E00385-52B0-49E2-B02D-24C4CADD388C}"/>
              </a:ext>
            </a:extLst>
          </p:cNvPr>
          <p:cNvSpPr txBox="1"/>
          <p:nvPr/>
        </p:nvSpPr>
        <p:spPr>
          <a:xfrm>
            <a:off x="193963" y="6064378"/>
            <a:ext cx="2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Language Contact</a:t>
            </a:r>
          </a:p>
        </p:txBody>
      </p:sp>
    </p:spTree>
    <p:extLst>
      <p:ext uri="{BB962C8B-B14F-4D97-AF65-F5344CB8AC3E}">
        <p14:creationId xmlns:p14="http://schemas.microsoft.com/office/powerpoint/2010/main" val="3793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DCA0-C876-4DB3-BDB5-BB0EECF0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Romance Differential Object Marking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B498-076E-44B7-9A76-C6B8EE1B7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13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Romance Differential Object Marking (DOM)- major phenomenon attested in most Romance varieties (</a:t>
            </a:r>
            <a:r>
              <a:rPr lang="en-GB" sz="2400" dirty="0" err="1"/>
              <a:t>Rolhfs</a:t>
            </a:r>
            <a:r>
              <a:rPr lang="en-GB" sz="2400" dirty="0"/>
              <a:t> (1971), </a:t>
            </a:r>
            <a:r>
              <a:rPr lang="en-GB" sz="2400" dirty="0" err="1"/>
              <a:t>Roegiest</a:t>
            </a:r>
            <a:r>
              <a:rPr lang="en-GB" sz="2400" dirty="0"/>
              <a:t> (1979)):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FD2117-FB07-4733-B560-EAFD6E5D142E}"/>
              </a:ext>
            </a:extLst>
          </p:cNvPr>
          <p:cNvSpPr txBox="1">
            <a:spLocks/>
          </p:cNvSpPr>
          <p:nvPr/>
        </p:nvSpPr>
        <p:spPr>
          <a:xfrm>
            <a:off x="838200" y="32192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/>
              <a:t>ad</a:t>
            </a:r>
            <a:r>
              <a:rPr lang="en-GB" sz="2400" dirty="0"/>
              <a:t> (Western Romance)	/	</a:t>
            </a:r>
            <a:r>
              <a:rPr lang="en-GB" sz="2400" i="1" dirty="0"/>
              <a:t>pe</a:t>
            </a:r>
            <a:r>
              <a:rPr lang="en-GB" sz="2400" dirty="0"/>
              <a:t> (Romanian)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B2F5AE-CFA4-43D0-8CA1-F16041E691F9}"/>
              </a:ext>
            </a:extLst>
          </p:cNvPr>
          <p:cNvSpPr txBox="1">
            <a:spLocks/>
          </p:cNvSpPr>
          <p:nvPr/>
        </p:nvSpPr>
        <p:spPr>
          <a:xfrm>
            <a:off x="838200" y="16655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‘…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tratta</a:t>
            </a:r>
            <a:r>
              <a:rPr lang="en-GB" dirty="0"/>
              <a:t> di </a:t>
            </a:r>
            <a:r>
              <a:rPr lang="en-GB" dirty="0" err="1"/>
              <a:t>un’innovazione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dominio</a:t>
            </a:r>
            <a:r>
              <a:rPr lang="en-GB" dirty="0"/>
              <a:t> </a:t>
            </a:r>
            <a:r>
              <a:rPr lang="en-GB" dirty="0" err="1"/>
              <a:t>romanzo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presenta</a:t>
            </a:r>
            <a:r>
              <a:rPr lang="en-GB" dirty="0"/>
              <a:t> </a:t>
            </a:r>
            <a:r>
              <a:rPr lang="en-GB" b="1" dirty="0" err="1"/>
              <a:t>sfasata</a:t>
            </a:r>
            <a:r>
              <a:rPr lang="en-GB" b="1" dirty="0"/>
              <a:t> </a:t>
            </a:r>
            <a:r>
              <a:rPr lang="en-GB" b="1" dirty="0" err="1"/>
              <a:t>nel</a:t>
            </a:r>
            <a:r>
              <a:rPr lang="en-GB" b="1" dirty="0"/>
              <a:t> tempo</a:t>
            </a:r>
            <a:r>
              <a:rPr lang="en-GB" dirty="0"/>
              <a:t>, </a:t>
            </a:r>
            <a:r>
              <a:rPr lang="en-GB" b="1" dirty="0" err="1"/>
              <a:t>discontinua</a:t>
            </a:r>
            <a:r>
              <a:rPr lang="en-GB" b="1" dirty="0"/>
              <a:t> </a:t>
            </a:r>
            <a:r>
              <a:rPr lang="en-GB" b="1" dirty="0" err="1"/>
              <a:t>nello</a:t>
            </a:r>
            <a:r>
              <a:rPr lang="en-GB" b="1" dirty="0"/>
              <a:t> </a:t>
            </a:r>
            <a:r>
              <a:rPr lang="en-GB" b="1" dirty="0" err="1"/>
              <a:t>spazio</a:t>
            </a:r>
            <a:r>
              <a:rPr lang="en-GB" b="1" dirty="0"/>
              <a:t> </a:t>
            </a:r>
            <a:r>
              <a:rPr lang="en-GB" dirty="0"/>
              <a:t>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trova</a:t>
            </a:r>
            <a:r>
              <a:rPr lang="en-GB" dirty="0"/>
              <a:t> in </a:t>
            </a:r>
            <a:r>
              <a:rPr lang="en-GB" dirty="0" err="1"/>
              <a:t>molte</a:t>
            </a:r>
            <a:r>
              <a:rPr lang="en-GB" dirty="0"/>
              <a:t> </a:t>
            </a:r>
            <a:r>
              <a:rPr lang="en-GB" dirty="0" err="1"/>
              <a:t>aree</a:t>
            </a:r>
            <a:r>
              <a:rPr lang="en-GB" dirty="0"/>
              <a:t> </a:t>
            </a:r>
            <a:r>
              <a:rPr lang="en-GB" b="1" dirty="0" err="1"/>
              <a:t>nella</a:t>
            </a:r>
            <a:r>
              <a:rPr lang="en-GB" b="1" dirty="0"/>
              <a:t> </a:t>
            </a:r>
            <a:r>
              <a:rPr lang="en-GB" b="1" dirty="0" err="1"/>
              <a:t>fase</a:t>
            </a:r>
            <a:r>
              <a:rPr lang="en-GB" b="1" dirty="0"/>
              <a:t> </a:t>
            </a:r>
            <a:r>
              <a:rPr lang="en-GB" b="1" dirty="0" err="1"/>
              <a:t>incipiente</a:t>
            </a:r>
            <a:r>
              <a:rPr lang="en-GB" dirty="0"/>
              <a:t>.’ (</a:t>
            </a:r>
            <a:r>
              <a:rPr lang="en-GB" dirty="0" err="1"/>
              <a:t>Nocentini</a:t>
            </a:r>
            <a:r>
              <a:rPr lang="en-GB" dirty="0"/>
              <a:t> (1985:303), emphasis in Zamboni (1992:787), </a:t>
            </a:r>
            <a:r>
              <a:rPr lang="en-GB" dirty="0" err="1"/>
              <a:t>cf</a:t>
            </a:r>
            <a:r>
              <a:rPr lang="en-GB" dirty="0"/>
              <a:t> </a:t>
            </a:r>
            <a:r>
              <a:rPr lang="en-GB" dirty="0" err="1"/>
              <a:t>Sornicola</a:t>
            </a:r>
            <a:r>
              <a:rPr lang="en-GB" dirty="0"/>
              <a:t> (1998:420))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6ED535-9901-4597-9116-314678A771B5}"/>
              </a:ext>
            </a:extLst>
          </p:cNvPr>
          <p:cNvSpPr txBox="1">
            <a:spLocks/>
          </p:cNvSpPr>
          <p:nvPr/>
        </p:nvSpPr>
        <p:spPr>
          <a:xfrm>
            <a:off x="838200" y="3594627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Different etymologies (AD/PER) and different properties (Irimia (2018), </a:t>
            </a:r>
            <a:r>
              <a:rPr lang="en-GB" sz="2400" dirty="0" err="1"/>
              <a:t>Mardale</a:t>
            </a:r>
            <a:r>
              <a:rPr lang="en-GB" sz="2400" dirty="0"/>
              <a:t> (2018))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D205F3-EE00-4D5D-B0D8-22F28BEDD3EC}"/>
              </a:ext>
            </a:extLst>
          </p:cNvPr>
          <p:cNvSpPr txBox="1">
            <a:spLocks/>
          </p:cNvSpPr>
          <p:nvPr/>
        </p:nvSpPr>
        <p:spPr>
          <a:xfrm>
            <a:off x="838200" y="32427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____________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59EB72-B061-4488-9BD0-8C98B3A866E0}"/>
              </a:ext>
            </a:extLst>
          </p:cNvPr>
          <p:cNvSpPr txBox="1">
            <a:spLocks/>
          </p:cNvSpPr>
          <p:nvPr/>
        </p:nvSpPr>
        <p:spPr>
          <a:xfrm>
            <a:off x="838200" y="50383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Such a wide distribution of DOM &lt; proto-Romance/Latin AD (</a:t>
            </a:r>
            <a:r>
              <a:rPr lang="en-GB" sz="2400" dirty="0" err="1"/>
              <a:t>Sornicola</a:t>
            </a:r>
            <a:r>
              <a:rPr lang="en-GB" sz="2400" dirty="0"/>
              <a:t> (1997, 1998), </a:t>
            </a:r>
            <a:r>
              <a:rPr lang="en-GB" sz="2400" dirty="0" err="1"/>
              <a:t>Fagard</a:t>
            </a:r>
            <a:r>
              <a:rPr lang="en-GB" sz="2400" dirty="0"/>
              <a:t> and </a:t>
            </a:r>
            <a:r>
              <a:rPr lang="en-GB" sz="2400" dirty="0" err="1"/>
              <a:t>Mardale</a:t>
            </a:r>
            <a:r>
              <a:rPr lang="en-GB" sz="2400" dirty="0"/>
              <a:t> (2017))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FD8497-99B6-4B13-A405-93B072170CAE}"/>
              </a:ext>
            </a:extLst>
          </p:cNvPr>
          <p:cNvSpPr txBox="1">
            <a:spLocks/>
          </p:cNvSpPr>
          <p:nvPr/>
        </p:nvSpPr>
        <p:spPr>
          <a:xfrm>
            <a:off x="838200" y="39760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Microvariation of </a:t>
            </a:r>
            <a:r>
              <a:rPr lang="en-GB" sz="2400" i="1" dirty="0"/>
              <a:t>ad</a:t>
            </a:r>
            <a:r>
              <a:rPr lang="en-GB" sz="2400" dirty="0"/>
              <a:t>-marking (</a:t>
            </a:r>
            <a:r>
              <a:rPr lang="en-GB" sz="2400" dirty="0" err="1"/>
              <a:t>Mardale</a:t>
            </a:r>
            <a:r>
              <a:rPr lang="en-GB" sz="2400" dirty="0"/>
              <a:t> (2011)): Spanish, Romanian, Sardinian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8B0A5B-56BA-44FF-B079-A75D74DC34B3}"/>
              </a:ext>
            </a:extLst>
          </p:cNvPr>
          <p:cNvSpPr txBox="1">
            <a:spLocks/>
          </p:cNvSpPr>
          <p:nvPr/>
        </p:nvSpPr>
        <p:spPr>
          <a:xfrm>
            <a:off x="1257300" y="601081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Historical-comparative microvariation of Western Romance DOM (</a:t>
            </a:r>
            <a:r>
              <a:rPr lang="en-GB" i="1" dirty="0"/>
              <a:t>ad</a:t>
            </a:r>
            <a:r>
              <a:rPr lang="en-GB" dirty="0"/>
              <a:t>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6F60E9-34B8-4165-8A4D-8C1991BABD1A}"/>
              </a:ext>
            </a:extLst>
          </p:cNvPr>
          <p:cNvSpPr txBox="1">
            <a:spLocks/>
          </p:cNvSpPr>
          <p:nvPr/>
        </p:nvSpPr>
        <p:spPr>
          <a:xfrm>
            <a:off x="838200" y="43402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Holistic account of </a:t>
            </a:r>
            <a:r>
              <a:rPr lang="en-GB" sz="2400" dirty="0" err="1"/>
              <a:t>W.Romance</a:t>
            </a:r>
            <a:r>
              <a:rPr lang="en-GB" sz="2400" dirty="0"/>
              <a:t> DOM (</a:t>
            </a:r>
            <a:r>
              <a:rPr lang="en-GB" sz="2400" i="1" dirty="0"/>
              <a:t>ad</a:t>
            </a:r>
            <a:r>
              <a:rPr lang="en-GB" sz="2400" dirty="0"/>
              <a:t>): all major varieties (Spanish, </a:t>
            </a:r>
            <a:r>
              <a:rPr lang="en-GB" sz="2400" dirty="0" err="1"/>
              <a:t>Catalán</a:t>
            </a:r>
            <a:r>
              <a:rPr lang="en-GB" sz="2400" dirty="0"/>
              <a:t>, Italian dialects, Portuguese))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9C07CEE-892B-4765-8882-3344C0EFC1C3}"/>
              </a:ext>
            </a:extLst>
          </p:cNvPr>
          <p:cNvSpPr txBox="1">
            <a:spLocks/>
          </p:cNvSpPr>
          <p:nvPr/>
        </p:nvSpPr>
        <p:spPr>
          <a:xfrm>
            <a:off x="6096000" y="283785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&gt; Historical/sociolinguistic/geographical layering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93AF37-07A3-44A8-9270-D1688CD00C17}"/>
              </a:ext>
            </a:extLst>
          </p:cNvPr>
          <p:cNvSpPr txBox="1">
            <a:spLocks/>
          </p:cNvSpPr>
          <p:nvPr/>
        </p:nvSpPr>
        <p:spPr>
          <a:xfrm>
            <a:off x="5338011" y="32328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[                          ]</a:t>
            </a:r>
          </a:p>
        </p:txBody>
      </p:sp>
    </p:spTree>
    <p:extLst>
      <p:ext uri="{BB962C8B-B14F-4D97-AF65-F5344CB8AC3E}">
        <p14:creationId xmlns:p14="http://schemas.microsoft.com/office/powerpoint/2010/main" val="383105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0508-54C2-4684-8F3F-B35C5309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Differential Object Marking: </a:t>
            </a:r>
            <a:r>
              <a:rPr lang="en-US" altLang="zh-CN" dirty="0"/>
              <a:t>theory and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6D1E-BD00-4652-83C5-7C156D26B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934585"/>
            <a:ext cx="117432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Typological patterns: DOM in the world’s languages (</a:t>
            </a:r>
            <a:r>
              <a:rPr lang="en-GB" sz="2400" dirty="0" err="1"/>
              <a:t>Serzant</a:t>
            </a:r>
            <a:r>
              <a:rPr lang="en-GB" sz="2400" dirty="0"/>
              <a:t> and </a:t>
            </a:r>
            <a:r>
              <a:rPr lang="en-GB" sz="2400" dirty="0" err="1"/>
              <a:t>Witzlack-Makarevich</a:t>
            </a:r>
            <a:r>
              <a:rPr lang="en-GB" sz="2400" dirty="0"/>
              <a:t> (2018))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5C5188-DFF8-4E2C-92CA-29B7F59E7597}"/>
              </a:ext>
            </a:extLst>
          </p:cNvPr>
          <p:cNvSpPr txBox="1">
            <a:spLocks/>
          </p:cNvSpPr>
          <p:nvPr/>
        </p:nvSpPr>
        <p:spPr>
          <a:xfrm>
            <a:off x="-4237" y="1262163"/>
            <a:ext cx="12175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Markedness</a:t>
            </a:r>
            <a:r>
              <a:rPr lang="en-GB" sz="2400" dirty="0"/>
              <a:t> (nominal/verbal): ‘marked’ categories tend to be </a:t>
            </a:r>
            <a:r>
              <a:rPr lang="en-GB" sz="2400" dirty="0" err="1"/>
              <a:t>morphosyntactically</a:t>
            </a:r>
            <a:r>
              <a:rPr lang="en-GB" sz="2400" dirty="0"/>
              <a:t> marked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218399-6F52-47B4-9B99-2D700A673890}"/>
              </a:ext>
            </a:extLst>
          </p:cNvPr>
          <p:cNvSpPr txBox="1">
            <a:spLocks/>
          </p:cNvSpPr>
          <p:nvPr/>
        </p:nvSpPr>
        <p:spPr>
          <a:xfrm>
            <a:off x="-6351" y="1631988"/>
            <a:ext cx="6070044" cy="42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Nominal: </a:t>
            </a:r>
            <a:r>
              <a:rPr lang="en-GB" sz="2400" b="1" dirty="0"/>
              <a:t>Animacy</a:t>
            </a:r>
            <a:r>
              <a:rPr lang="en-GB" sz="2400" dirty="0"/>
              <a:t> / </a:t>
            </a:r>
            <a:r>
              <a:rPr lang="en-GB" sz="2400" b="1" dirty="0"/>
              <a:t>Referentiality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289D86-5462-46B0-80E6-6BE7A1EC13FB}"/>
              </a:ext>
            </a:extLst>
          </p:cNvPr>
          <p:cNvSpPr txBox="1">
            <a:spLocks/>
          </p:cNvSpPr>
          <p:nvPr/>
        </p:nvSpPr>
        <p:spPr>
          <a:xfrm>
            <a:off x="-12702" y="2043044"/>
            <a:ext cx="6096000" cy="160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Human &gt; (Non-human) Animate &gt; Inanimate (Silverstein (1976), </a:t>
            </a:r>
            <a:r>
              <a:rPr lang="en-GB" sz="2400" dirty="0" err="1"/>
              <a:t>Aissen</a:t>
            </a:r>
            <a:r>
              <a:rPr lang="en-GB" sz="2400" dirty="0"/>
              <a:t> (2003), Croft (2003))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C7D363-9B52-4563-B88F-85D217720973}"/>
              </a:ext>
            </a:extLst>
          </p:cNvPr>
          <p:cNvSpPr txBox="1">
            <a:spLocks/>
          </p:cNvSpPr>
          <p:nvPr/>
        </p:nvSpPr>
        <p:spPr>
          <a:xfrm>
            <a:off x="-8460" y="2844897"/>
            <a:ext cx="67902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Definite &gt; indefinite specific &gt; indefinite non-specific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(Silverstein (1976), Dixon (1979), Lazard (1984)):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4C472C-7F4D-4F75-8B90-3A08941C864D}"/>
              </a:ext>
            </a:extLst>
          </p:cNvPr>
          <p:cNvSpPr txBox="1">
            <a:spLocks/>
          </p:cNvSpPr>
          <p:nvPr/>
        </p:nvSpPr>
        <p:spPr>
          <a:xfrm>
            <a:off x="-8460" y="4087811"/>
            <a:ext cx="7924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Person : 1</a:t>
            </a:r>
            <a:r>
              <a:rPr lang="en-GB" sz="2400" baseline="30000" dirty="0"/>
              <a:t>st</a:t>
            </a:r>
            <a:r>
              <a:rPr lang="en-GB" sz="2400" dirty="0"/>
              <a:t> &gt; 2</a:t>
            </a:r>
            <a:r>
              <a:rPr lang="en-GB" sz="2400" baseline="30000" dirty="0"/>
              <a:t>nd</a:t>
            </a:r>
            <a:r>
              <a:rPr lang="en-GB" sz="2400" dirty="0"/>
              <a:t> &gt; 3</a:t>
            </a:r>
            <a:r>
              <a:rPr lang="en-GB" sz="2400" baseline="30000" dirty="0"/>
              <a:t>rd</a:t>
            </a:r>
            <a:r>
              <a:rPr lang="en-GB" sz="24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EE3CE3-519D-42A2-AFB1-4E958D607F3E}"/>
              </a:ext>
            </a:extLst>
          </p:cNvPr>
          <p:cNvSpPr txBox="1">
            <a:spLocks/>
          </p:cNvSpPr>
          <p:nvPr/>
        </p:nvSpPr>
        <p:spPr>
          <a:xfrm>
            <a:off x="0" y="3677193"/>
            <a:ext cx="7357531" cy="224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Number: singular (individual) &gt; dual &gt; plural (mass/group)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E3A438-05AC-463B-8DFF-A109E14C609F}"/>
              </a:ext>
            </a:extLst>
          </p:cNvPr>
          <p:cNvSpPr txBox="1">
            <a:spLocks/>
          </p:cNvSpPr>
          <p:nvPr/>
        </p:nvSpPr>
        <p:spPr>
          <a:xfrm>
            <a:off x="-8466" y="4462341"/>
            <a:ext cx="6091766" cy="157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Pronouns &gt; Proper Names &gt; Common Nouns (Silverstein (1976), Dixon (1979), Lazard (1984), Croft (2003))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EC6A6B-B669-4EAD-AC84-E02DD9337215}"/>
              </a:ext>
            </a:extLst>
          </p:cNvPr>
          <p:cNvSpPr txBox="1">
            <a:spLocks/>
          </p:cNvSpPr>
          <p:nvPr/>
        </p:nvSpPr>
        <p:spPr>
          <a:xfrm>
            <a:off x="6059717" y="1626679"/>
            <a:ext cx="6096000" cy="42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Verbal: </a:t>
            </a:r>
            <a:r>
              <a:rPr lang="en-GB" sz="2400" b="1" dirty="0"/>
              <a:t>Transitivity/Affectedness/Kinesis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28639D-07A9-4746-BBF9-4644EB1057D3}"/>
              </a:ext>
            </a:extLst>
          </p:cNvPr>
          <p:cNvSpPr txBox="1">
            <a:spLocks/>
          </p:cNvSpPr>
          <p:nvPr/>
        </p:nvSpPr>
        <p:spPr>
          <a:xfrm>
            <a:off x="-6351" y="5616350"/>
            <a:ext cx="12217398" cy="157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1</a:t>
            </a:r>
            <a:r>
              <a:rPr lang="en-GB" sz="2400" baseline="30000" dirty="0"/>
              <a:t>st</a:t>
            </a:r>
            <a:r>
              <a:rPr lang="en-GB" sz="2400" dirty="0"/>
              <a:t> Pronoun &gt; 2</a:t>
            </a:r>
            <a:r>
              <a:rPr lang="en-GB" sz="2400" baseline="30000" dirty="0"/>
              <a:t>nd</a:t>
            </a:r>
            <a:r>
              <a:rPr lang="en-GB" sz="2400" dirty="0"/>
              <a:t> Pronoun &gt; 3</a:t>
            </a:r>
            <a:r>
              <a:rPr lang="en-GB" sz="2400" baseline="30000" dirty="0"/>
              <a:t>rd</a:t>
            </a:r>
            <a:r>
              <a:rPr lang="en-GB" sz="2400" dirty="0"/>
              <a:t> Pronoun &gt; Proper Names &gt; Human Common Nouns &gt; Animate Common Nouns &gt; Inanimate Common Nouns (Silverstein (1976), Dixon (1979), Lazard (1984), Croft (2003))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B625DA9-E1EF-4718-9631-DDF6618FC9F2}"/>
              </a:ext>
            </a:extLst>
          </p:cNvPr>
          <p:cNvSpPr txBox="1">
            <a:spLocks/>
          </p:cNvSpPr>
          <p:nvPr/>
        </p:nvSpPr>
        <p:spPr>
          <a:xfrm>
            <a:off x="6788159" y="1984374"/>
            <a:ext cx="5395376" cy="42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Formally (</a:t>
            </a:r>
            <a:r>
              <a:rPr lang="en-GB" sz="2400" dirty="0" err="1"/>
              <a:t>Vendler</a:t>
            </a:r>
            <a:r>
              <a:rPr lang="en-GB" sz="2400" dirty="0"/>
              <a:t> (1979), </a:t>
            </a:r>
            <a:r>
              <a:rPr lang="en-GB" sz="2400" dirty="0" err="1"/>
              <a:t>Dowty</a:t>
            </a:r>
            <a:r>
              <a:rPr lang="en-GB" sz="2400" dirty="0"/>
              <a:t> (1991)): verbs denoting achievement and accomplishment (BECOME) are more transitive/affective than Activities (DO) and States (BE)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2C04391-5051-4D93-9BDA-7297FE3A36EB}"/>
              </a:ext>
            </a:extLst>
          </p:cNvPr>
          <p:cNvSpPr txBox="1">
            <a:spLocks/>
          </p:cNvSpPr>
          <p:nvPr/>
        </p:nvSpPr>
        <p:spPr>
          <a:xfrm>
            <a:off x="6345764" y="4087811"/>
            <a:ext cx="5865284" cy="42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BECOME</a:t>
            </a:r>
            <a:r>
              <a:rPr lang="en-GB" sz="2400" dirty="0"/>
              <a:t> denotes change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&gt; </a:t>
            </a:r>
            <a:r>
              <a:rPr lang="en-GB" sz="2400" dirty="0" err="1"/>
              <a:t>agentivity</a:t>
            </a:r>
            <a:r>
              <a:rPr lang="en-GB" sz="2400" dirty="0"/>
              <a:t> and/or affectedness (</a:t>
            </a:r>
            <a:r>
              <a:rPr lang="en-GB" sz="2400" dirty="0" err="1"/>
              <a:t>Kliffer</a:t>
            </a:r>
            <a:r>
              <a:rPr lang="en-GB" sz="2400" dirty="0"/>
              <a:t> (1995), </a:t>
            </a:r>
            <a:r>
              <a:rPr lang="en-GB" sz="2400" dirty="0" err="1"/>
              <a:t>cf</a:t>
            </a:r>
            <a:r>
              <a:rPr lang="en-GB" sz="2400" dirty="0"/>
              <a:t> Hopper and Thompson (1980))</a:t>
            </a:r>
          </a:p>
        </p:txBody>
      </p:sp>
    </p:spTree>
    <p:extLst>
      <p:ext uri="{BB962C8B-B14F-4D97-AF65-F5344CB8AC3E}">
        <p14:creationId xmlns:p14="http://schemas.microsoft.com/office/powerpoint/2010/main" val="368405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4646-1502-4F40-A715-F39EE518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Romance </a:t>
            </a:r>
            <a:r>
              <a:rPr lang="en-GB" i="1" dirty="0"/>
              <a:t>ad</a:t>
            </a:r>
            <a:r>
              <a:rPr lang="en-GB" dirty="0"/>
              <a:t>: illustrative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C353-6E6A-4885-BC03-F9DAFC0DC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6667"/>
            <a:ext cx="12191995" cy="451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Two main </a:t>
            </a:r>
            <a:r>
              <a:rPr lang="en-GB" sz="2400" b="1" dirty="0"/>
              <a:t>nominal</a:t>
            </a:r>
            <a:r>
              <a:rPr lang="en-GB" sz="2400" dirty="0"/>
              <a:t> factors: </a:t>
            </a:r>
            <a:r>
              <a:rPr lang="en-GB" sz="2400" b="1" dirty="0"/>
              <a:t>animacy</a:t>
            </a:r>
            <a:r>
              <a:rPr lang="en-GB" sz="2400" dirty="0"/>
              <a:t> and </a:t>
            </a:r>
            <a:r>
              <a:rPr lang="en-GB" sz="2400" b="1" dirty="0"/>
              <a:t>referentiality </a:t>
            </a:r>
            <a:r>
              <a:rPr lang="en-GB" sz="2400" dirty="0"/>
              <a:t>of object noun (</a:t>
            </a:r>
            <a:r>
              <a:rPr lang="en-GB" sz="2400" dirty="0" err="1"/>
              <a:t>Nocentini</a:t>
            </a:r>
            <a:r>
              <a:rPr lang="en-GB" sz="2400" dirty="0"/>
              <a:t> (1985), Zamboni (1992))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421FE3-4D8E-47EB-A9BB-880DC980B5EE}"/>
              </a:ext>
            </a:extLst>
          </p:cNvPr>
          <p:cNvSpPr txBox="1">
            <a:spLocks/>
          </p:cNvSpPr>
          <p:nvPr/>
        </p:nvSpPr>
        <p:spPr>
          <a:xfrm>
            <a:off x="0" y="28171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Transitivity/affectedness </a:t>
            </a:r>
            <a:r>
              <a:rPr lang="en-GB" sz="2400" dirty="0"/>
              <a:t>of the </a:t>
            </a:r>
            <a:r>
              <a:rPr lang="en-GB" sz="2400" b="1" dirty="0"/>
              <a:t>verb</a:t>
            </a:r>
            <a:r>
              <a:rPr lang="en-GB" sz="2400" dirty="0"/>
              <a:t>: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8DBE8-86F5-4C4C-985A-E51EC77C1CF6}"/>
              </a:ext>
            </a:extLst>
          </p:cNvPr>
          <p:cNvSpPr/>
          <p:nvPr/>
        </p:nvSpPr>
        <p:spPr>
          <a:xfrm>
            <a:off x="1" y="3062305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Spanish (</a:t>
            </a:r>
            <a:r>
              <a:rPr lang="en-US" sz="2400" dirty="0" err="1"/>
              <a:t>Pottier</a:t>
            </a:r>
            <a:r>
              <a:rPr lang="en-US" sz="2400" dirty="0"/>
              <a:t> (1968), von </a:t>
            </a:r>
            <a:r>
              <a:rPr lang="en-US" sz="2400" dirty="0" err="1"/>
              <a:t>Heusinger</a:t>
            </a:r>
            <a:r>
              <a:rPr lang="en-US" sz="2400" dirty="0"/>
              <a:t> (2008)): </a:t>
            </a:r>
          </a:p>
          <a:p>
            <a:r>
              <a:rPr lang="en-US" sz="2400" i="1" dirty="0" err="1"/>
              <a:t>matar</a:t>
            </a:r>
            <a:r>
              <a:rPr lang="en-US" sz="2400" i="1" dirty="0"/>
              <a:t> </a:t>
            </a:r>
            <a:r>
              <a:rPr lang="en-US" sz="2400" dirty="0"/>
              <a:t>‘to kill’ &gt; </a:t>
            </a:r>
            <a:r>
              <a:rPr lang="en-US" sz="2400" i="1" dirty="0" err="1"/>
              <a:t>ver</a:t>
            </a:r>
            <a:r>
              <a:rPr lang="en-US" sz="2400" i="1" dirty="0"/>
              <a:t> </a:t>
            </a:r>
            <a:r>
              <a:rPr lang="en-US" sz="2400" dirty="0"/>
              <a:t>‘to see’ &gt; </a:t>
            </a:r>
            <a:r>
              <a:rPr lang="en-US" sz="2400" i="1" dirty="0" err="1"/>
              <a:t>considerar</a:t>
            </a:r>
            <a:r>
              <a:rPr lang="en-US" sz="2400" i="1" dirty="0"/>
              <a:t> </a:t>
            </a:r>
            <a:r>
              <a:rPr lang="en-US" sz="2400" dirty="0"/>
              <a:t>‘to consider &gt; </a:t>
            </a:r>
            <a:r>
              <a:rPr lang="en-US" sz="2400" i="1" dirty="0" err="1"/>
              <a:t>tener</a:t>
            </a:r>
            <a:r>
              <a:rPr lang="en-US" sz="2400" dirty="0"/>
              <a:t> ‘to have’ 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81560-DDB3-4003-AA84-4AD53FE69BD9}"/>
              </a:ext>
            </a:extLst>
          </p:cNvPr>
          <p:cNvSpPr txBox="1"/>
          <p:nvPr/>
        </p:nvSpPr>
        <p:spPr>
          <a:xfrm>
            <a:off x="-2" y="6124368"/>
            <a:ext cx="12191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A</a:t>
            </a:r>
            <a:r>
              <a:rPr lang="en-GB" sz="2400" dirty="0"/>
              <a:t> Gianni </a:t>
            </a:r>
            <a:r>
              <a:rPr lang="en-GB" sz="2400" dirty="0" err="1"/>
              <a:t>questi</a:t>
            </a:r>
            <a:r>
              <a:rPr lang="en-GB" sz="2400" dirty="0"/>
              <a:t> </a:t>
            </a:r>
            <a:r>
              <a:rPr lang="en-GB" sz="2400" dirty="0" err="1"/>
              <a:t>argomenti</a:t>
            </a:r>
            <a:r>
              <a:rPr lang="en-GB" sz="2400" dirty="0"/>
              <a:t> non </a:t>
            </a:r>
            <a:r>
              <a:rPr lang="en-GB" sz="2400" dirty="0" err="1"/>
              <a:t>convincono</a:t>
            </a:r>
            <a:r>
              <a:rPr lang="en-GB" sz="2400" dirty="0"/>
              <a:t> / </a:t>
            </a:r>
            <a:r>
              <a:rPr lang="en-GB" sz="2400" dirty="0" err="1"/>
              <a:t>questi</a:t>
            </a:r>
            <a:r>
              <a:rPr lang="en-GB" sz="2400" dirty="0"/>
              <a:t> </a:t>
            </a:r>
            <a:r>
              <a:rPr lang="en-GB" sz="2400" dirty="0" err="1"/>
              <a:t>argomenti</a:t>
            </a:r>
            <a:r>
              <a:rPr lang="en-GB" sz="2400" dirty="0"/>
              <a:t> non </a:t>
            </a:r>
            <a:r>
              <a:rPr lang="en-GB" sz="2400" dirty="0" err="1"/>
              <a:t>convincono</a:t>
            </a:r>
            <a:r>
              <a:rPr lang="en-GB" sz="2400" dirty="0"/>
              <a:t> (*</a:t>
            </a:r>
            <a:r>
              <a:rPr lang="en-GB" sz="2400" b="1" dirty="0"/>
              <a:t>a</a:t>
            </a:r>
            <a:r>
              <a:rPr lang="en-GB" sz="2400" dirty="0"/>
              <a:t>) Gianni ‘These arguments do not convince Gianni.’ (Standard Italian) (</a:t>
            </a:r>
            <a:r>
              <a:rPr lang="en-US" sz="2400" dirty="0" err="1"/>
              <a:t>Belletti</a:t>
            </a:r>
            <a:r>
              <a:rPr lang="en-US" sz="2400" dirty="0"/>
              <a:t> (2018), </a:t>
            </a:r>
            <a:r>
              <a:rPr lang="en-US" sz="2400" dirty="0" err="1"/>
              <a:t>cf</a:t>
            </a:r>
            <a:r>
              <a:rPr lang="en-US" sz="2400" dirty="0"/>
              <a:t> Berretta (1989))</a:t>
            </a: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44DB09-A864-467D-85CC-FEC31FAB3217}"/>
              </a:ext>
            </a:extLst>
          </p:cNvPr>
          <p:cNvSpPr txBox="1">
            <a:spLocks/>
          </p:cNvSpPr>
          <p:nvPr/>
        </p:nvSpPr>
        <p:spPr>
          <a:xfrm>
            <a:off x="0" y="1422791"/>
            <a:ext cx="12192000" cy="181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 err="1"/>
              <a:t>Busco</a:t>
            </a:r>
            <a:r>
              <a:rPr lang="en-US" sz="2400" i="1" dirty="0"/>
              <a:t> </a:t>
            </a:r>
            <a:r>
              <a:rPr lang="en-US" sz="2400" b="1" i="1" dirty="0"/>
              <a:t>a</a:t>
            </a:r>
            <a:r>
              <a:rPr lang="en-US" sz="2400" i="1" dirty="0"/>
              <a:t> una persona </a:t>
            </a:r>
            <a:r>
              <a:rPr lang="en-US" sz="2400" dirty="0"/>
              <a:t>(animate) </a:t>
            </a:r>
            <a:r>
              <a:rPr lang="en-US" sz="2400" i="1" dirty="0"/>
              <a:t>que </a:t>
            </a:r>
            <a:r>
              <a:rPr lang="en-US" sz="2400" b="1" i="1" dirty="0"/>
              <a:t>sabe</a:t>
            </a:r>
            <a:r>
              <a:rPr lang="en-US" sz="2400" i="1" dirty="0"/>
              <a:t> </a:t>
            </a:r>
            <a:r>
              <a:rPr lang="en-US" sz="2400" dirty="0"/>
              <a:t>(indicative) </a:t>
            </a:r>
            <a:r>
              <a:rPr lang="en-US" sz="2400" i="1" dirty="0"/>
              <a:t>usar la </a:t>
            </a:r>
            <a:r>
              <a:rPr lang="en-US" sz="2400" i="1" dirty="0" err="1"/>
              <a:t>computadora</a:t>
            </a:r>
            <a:r>
              <a:rPr lang="en-US" sz="2400" i="1" dirty="0"/>
              <a:t> </a:t>
            </a:r>
            <a:r>
              <a:rPr lang="en-US" sz="2400" dirty="0"/>
              <a:t>(indefinite specific)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‘I am looking for a (specific) person who knows how to use the computer.’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 err="1"/>
              <a:t>Busco</a:t>
            </a:r>
            <a:r>
              <a:rPr lang="en-US" sz="2400" dirty="0"/>
              <a:t> (</a:t>
            </a:r>
            <a:r>
              <a:rPr lang="en-US" sz="2400" b="1" i="1" dirty="0"/>
              <a:t>a</a:t>
            </a:r>
            <a:r>
              <a:rPr lang="en-US" sz="2400" dirty="0"/>
              <a:t>) </a:t>
            </a:r>
            <a:r>
              <a:rPr lang="en-US" sz="2400" i="1" dirty="0"/>
              <a:t>una persona </a:t>
            </a:r>
            <a:r>
              <a:rPr lang="en-US" sz="2400" dirty="0"/>
              <a:t>(animate) </a:t>
            </a:r>
            <a:r>
              <a:rPr lang="en-US" sz="2400" i="1" dirty="0"/>
              <a:t>que </a:t>
            </a:r>
            <a:r>
              <a:rPr lang="en-US" sz="2400" b="1" i="1" dirty="0" err="1"/>
              <a:t>sepa</a:t>
            </a:r>
            <a:r>
              <a:rPr lang="en-US" sz="2400" i="1" dirty="0"/>
              <a:t> </a:t>
            </a:r>
            <a:r>
              <a:rPr lang="en-US" sz="2400" dirty="0"/>
              <a:t>(subjunctive) </a:t>
            </a:r>
            <a:r>
              <a:rPr lang="en-US" sz="2400" i="1" dirty="0"/>
              <a:t>usar la </a:t>
            </a:r>
            <a:r>
              <a:rPr lang="en-US" sz="2400" i="1" dirty="0" err="1"/>
              <a:t>computadora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indef</a:t>
            </a:r>
            <a:r>
              <a:rPr lang="en-US" sz="2400" dirty="0"/>
              <a:t> non-spec)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‘I am looking for a(</a:t>
            </a:r>
            <a:r>
              <a:rPr lang="en-US" sz="2400" dirty="0" err="1"/>
              <a:t>ny</a:t>
            </a:r>
            <a:r>
              <a:rPr lang="en-US" sz="2400" dirty="0"/>
              <a:t>) (non-specific) person who knows how to use the computer.’ (</a:t>
            </a:r>
            <a:r>
              <a:rPr lang="en-US" sz="2400" dirty="0" err="1"/>
              <a:t>Sp</a:t>
            </a:r>
            <a:r>
              <a:rPr lang="en-US" sz="2400" dirty="0"/>
              <a:t>)</a:t>
            </a:r>
            <a:endParaRPr lang="en-GB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ACAA32-5209-4954-A82E-7EF9A28B2F0E}"/>
              </a:ext>
            </a:extLst>
          </p:cNvPr>
          <p:cNvSpPr txBox="1">
            <a:spLocks/>
          </p:cNvSpPr>
          <p:nvPr/>
        </p:nvSpPr>
        <p:spPr>
          <a:xfrm>
            <a:off x="0" y="5833186"/>
            <a:ext cx="12192000" cy="1877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Topicality</a:t>
            </a:r>
            <a:r>
              <a:rPr lang="en-GB" sz="2400" dirty="0"/>
              <a:t> (topical objects can be marked):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4C663E0-039B-4E08-B74F-3A90E8D0E14A}"/>
              </a:ext>
            </a:extLst>
          </p:cNvPr>
          <p:cNvSpPr txBox="1">
            <a:spLocks/>
          </p:cNvSpPr>
          <p:nvPr/>
        </p:nvSpPr>
        <p:spPr>
          <a:xfrm>
            <a:off x="1" y="3763771"/>
            <a:ext cx="121919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Minimal pairs of </a:t>
            </a:r>
            <a:r>
              <a:rPr lang="en-US" sz="2400" i="1" dirty="0" err="1"/>
              <a:t>tener</a:t>
            </a:r>
            <a:r>
              <a:rPr lang="en-US" sz="2400" dirty="0"/>
              <a:t> ‘to have’ </a:t>
            </a:r>
            <a:r>
              <a:rPr lang="en-GB" sz="2400" dirty="0"/>
              <a:t>(</a:t>
            </a:r>
            <a:r>
              <a:rPr lang="en-GB" sz="2400" dirty="0" err="1"/>
              <a:t>Delbecque</a:t>
            </a:r>
            <a:r>
              <a:rPr lang="zh-CN" altLang="en-US" sz="2400" dirty="0"/>
              <a:t> </a:t>
            </a:r>
            <a:r>
              <a:rPr lang="en-GB" altLang="zh-CN" sz="2400" dirty="0"/>
              <a:t>(1994)):</a:t>
            </a:r>
            <a:r>
              <a:rPr lang="zh-CN" altLang="en-US" sz="2400" dirty="0"/>
              <a:t> 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/>
              <a:t>Tiene (*</a:t>
            </a:r>
            <a:r>
              <a:rPr lang="en-US" sz="2400" b="1" i="1" dirty="0"/>
              <a:t>a</a:t>
            </a:r>
            <a:r>
              <a:rPr lang="en-US" sz="2400" i="1" dirty="0"/>
              <a:t>) </a:t>
            </a:r>
            <a:r>
              <a:rPr lang="en-US" sz="2400" i="1" dirty="0" err="1"/>
              <a:t>doce</a:t>
            </a:r>
            <a:r>
              <a:rPr lang="en-US" sz="2400" i="1" dirty="0"/>
              <a:t> </a:t>
            </a:r>
            <a:r>
              <a:rPr lang="en-US" sz="2400" i="1" dirty="0" err="1"/>
              <a:t>hijos</a:t>
            </a:r>
            <a:r>
              <a:rPr lang="en-US" sz="2400" i="1" dirty="0"/>
              <a:t> </a:t>
            </a:r>
            <a:r>
              <a:rPr lang="en-US" sz="2400" dirty="0"/>
              <a:t>‘she has twelve children’ (possession)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/>
              <a:t>Tiene </a:t>
            </a:r>
            <a:r>
              <a:rPr lang="en-US" sz="2400" b="1" i="1" dirty="0"/>
              <a:t>a</a:t>
            </a:r>
            <a:r>
              <a:rPr lang="en-US" sz="2400" i="1" dirty="0"/>
              <a:t> </a:t>
            </a:r>
            <a:r>
              <a:rPr lang="en-US" sz="2400" i="1" dirty="0" err="1"/>
              <a:t>su</a:t>
            </a:r>
            <a:r>
              <a:rPr lang="en-US" sz="2400" i="1" dirty="0"/>
              <a:t> </a:t>
            </a:r>
            <a:r>
              <a:rPr lang="en-US" sz="2400" i="1" dirty="0" err="1"/>
              <a:t>madre</a:t>
            </a:r>
            <a:r>
              <a:rPr lang="en-US" sz="2400" i="1" dirty="0"/>
              <a:t> </a:t>
            </a:r>
            <a:r>
              <a:rPr lang="en-US" sz="2400" i="1" dirty="0" err="1"/>
              <a:t>cerca</a:t>
            </a:r>
            <a:r>
              <a:rPr lang="en-US" sz="2400" i="1" dirty="0"/>
              <a:t> / </a:t>
            </a:r>
            <a:r>
              <a:rPr lang="en-US" sz="2400" i="1" dirty="0" err="1"/>
              <a:t>consigo</a:t>
            </a:r>
            <a:r>
              <a:rPr lang="en-US" sz="2400" i="1" dirty="0"/>
              <a:t> /a </a:t>
            </a:r>
            <a:r>
              <a:rPr lang="en-US" sz="2400" i="1" dirty="0" err="1"/>
              <a:t>su</a:t>
            </a:r>
            <a:r>
              <a:rPr lang="en-US" sz="2400" i="1" dirty="0"/>
              <a:t> </a:t>
            </a:r>
            <a:r>
              <a:rPr lang="en-US" sz="2400" i="1" dirty="0" err="1"/>
              <a:t>lado</a:t>
            </a:r>
            <a:r>
              <a:rPr lang="en-US" sz="2400" i="1" dirty="0"/>
              <a:t> </a:t>
            </a:r>
            <a:r>
              <a:rPr lang="en-US" sz="2400" dirty="0"/>
              <a:t>‘she has her mother nearby/with her/by her side’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/>
              <a:t>Tengo </a:t>
            </a:r>
            <a:r>
              <a:rPr lang="en-US" sz="2400" b="1" i="1" dirty="0"/>
              <a:t>a</a:t>
            </a:r>
            <a:r>
              <a:rPr lang="en-US" sz="2400" i="1" dirty="0"/>
              <a:t>l </a:t>
            </a:r>
            <a:r>
              <a:rPr lang="en-US" sz="2400" i="1" dirty="0" err="1"/>
              <a:t>presidente</a:t>
            </a:r>
            <a:r>
              <a:rPr lang="en-US" sz="2400" i="1" dirty="0"/>
              <a:t> por un hombre </a:t>
            </a:r>
            <a:r>
              <a:rPr lang="en-US" sz="2400" i="1" dirty="0" err="1"/>
              <a:t>honrado</a:t>
            </a:r>
            <a:r>
              <a:rPr lang="en-US" sz="2400" i="1" dirty="0"/>
              <a:t> </a:t>
            </a:r>
            <a:r>
              <a:rPr lang="en-US" sz="2400" dirty="0"/>
              <a:t>‘I consider the President as an </a:t>
            </a:r>
            <a:r>
              <a:rPr lang="en-US" sz="2400" dirty="0" err="1"/>
              <a:t>honourable</a:t>
            </a:r>
            <a:r>
              <a:rPr lang="en-US" sz="2400" dirty="0"/>
              <a:t> man’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 err="1"/>
              <a:t>Estos</a:t>
            </a:r>
            <a:r>
              <a:rPr lang="en-US" sz="2400" i="1" dirty="0"/>
              <a:t> </a:t>
            </a:r>
            <a:r>
              <a:rPr lang="en-US" sz="2400" i="1" dirty="0" err="1"/>
              <a:t>estados</a:t>
            </a:r>
            <a:r>
              <a:rPr lang="en-US" sz="2400" i="1" dirty="0"/>
              <a:t> </a:t>
            </a:r>
            <a:r>
              <a:rPr lang="en-US" sz="2400" i="1" dirty="0" err="1"/>
              <a:t>tienen</a:t>
            </a:r>
            <a:r>
              <a:rPr lang="en-US" sz="2400" i="1" dirty="0"/>
              <a:t> </a:t>
            </a:r>
            <a:r>
              <a:rPr lang="en-US" sz="2400" b="1" i="1" dirty="0"/>
              <a:t>a</a:t>
            </a:r>
            <a:r>
              <a:rPr lang="en-US" sz="2400" i="1" dirty="0"/>
              <a:t>l </a:t>
            </a:r>
            <a:r>
              <a:rPr lang="en-US" sz="2400" i="1" dirty="0" err="1"/>
              <a:t>español</a:t>
            </a:r>
            <a:r>
              <a:rPr lang="en-US" sz="2400" i="1" dirty="0"/>
              <a:t> </a:t>
            </a:r>
            <a:r>
              <a:rPr lang="en-US" sz="2400" i="1" dirty="0" err="1"/>
              <a:t>como</a:t>
            </a:r>
            <a:r>
              <a:rPr lang="en-US" sz="2400" i="1" dirty="0"/>
              <a:t> </a:t>
            </a:r>
            <a:r>
              <a:rPr lang="en-US" sz="2400" i="1" dirty="0" err="1"/>
              <a:t>idioma</a:t>
            </a:r>
            <a:r>
              <a:rPr lang="en-US" sz="2400" i="1" dirty="0"/>
              <a:t> official </a:t>
            </a:r>
            <a:r>
              <a:rPr lang="en-US" sz="2400" dirty="0"/>
              <a:t>‘these states designate Spanish as official L’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/>
              <a:t>A</a:t>
            </a:r>
            <a:r>
              <a:rPr lang="en-US" sz="2400" dirty="0"/>
              <a:t> denotes agency and kinesis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8762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6E8D-56C5-4FAD-A539-A2CE1C06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83" y="0"/>
            <a:ext cx="11713634" cy="1292883"/>
          </a:xfrm>
        </p:spPr>
        <p:txBody>
          <a:bodyPr/>
          <a:lstStyle/>
          <a:p>
            <a:r>
              <a:rPr lang="en-GB" dirty="0"/>
              <a:t>Formal analysis of Differential Object Marking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4AC8-8A95-4A86-8F3C-0F07E9A4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424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Verbal/clausal markedness (Light Verb projections for thematic roles (Rappaport </a:t>
            </a:r>
            <a:r>
              <a:rPr lang="en-GB" sz="2400" dirty="0" err="1"/>
              <a:t>Hovav</a:t>
            </a:r>
            <a:r>
              <a:rPr lang="en-GB" sz="2400" dirty="0"/>
              <a:t> and Levin (2005), </a:t>
            </a:r>
            <a:r>
              <a:rPr lang="en-GB" sz="2400" dirty="0" err="1"/>
              <a:t>Ramchand</a:t>
            </a:r>
            <a:r>
              <a:rPr lang="en-GB" sz="2400" dirty="0"/>
              <a:t> (2008)):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C6D436-B3DD-4523-A61E-A26193A2EE1F}"/>
              </a:ext>
            </a:extLst>
          </p:cNvPr>
          <p:cNvSpPr txBox="1">
            <a:spLocks/>
          </p:cNvSpPr>
          <p:nvPr/>
        </p:nvSpPr>
        <p:spPr>
          <a:xfrm>
            <a:off x="0" y="1490132"/>
            <a:ext cx="12192000" cy="53678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</a:t>
            </a:r>
            <a:r>
              <a:rPr lang="en-GB" sz="2400" dirty="0" err="1"/>
              <a:t>TopP</a:t>
            </a: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SpecTop</a:t>
            </a:r>
            <a:r>
              <a:rPr lang="en-GB" sz="2400" dirty="0"/>
              <a:t>	Top’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Top		TP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</a:t>
            </a:r>
            <a:r>
              <a:rPr lang="en-GB" sz="2400" dirty="0" err="1"/>
              <a:t>SpecTP</a:t>
            </a:r>
            <a:r>
              <a:rPr lang="en-GB" sz="2400"/>
              <a:t>		T</a:t>
            </a:r>
            <a:r>
              <a:rPr lang="en-GB" sz="2400" dirty="0"/>
              <a:t>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T		</a:t>
            </a:r>
            <a:r>
              <a:rPr lang="en-GB" sz="2400" dirty="0" err="1"/>
              <a:t>InitiateP</a:t>
            </a: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</a:t>
            </a:r>
            <a:r>
              <a:rPr lang="en-GB" sz="2400" dirty="0" err="1"/>
              <a:t>SpecInit</a:t>
            </a:r>
            <a:r>
              <a:rPr lang="en-US" altLang="zh-CN" sz="2400" dirty="0"/>
              <a:t>P	Init’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				Init	…	</a:t>
            </a:r>
            <a:r>
              <a:rPr lang="en-US" sz="2400" dirty="0" err="1"/>
              <a:t>ResultP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					</a:t>
            </a:r>
            <a:r>
              <a:rPr lang="en-US" sz="2400" dirty="0" err="1"/>
              <a:t>SpecRes</a:t>
            </a:r>
            <a:r>
              <a:rPr lang="en-US" sz="2400" dirty="0"/>
              <a:t>	Res’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						Res		</a:t>
            </a:r>
            <a:r>
              <a:rPr lang="en-US" sz="2400" dirty="0" err="1"/>
              <a:t>vP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				</a:t>
            </a:r>
            <a:r>
              <a:rPr lang="en-GB" sz="2400" dirty="0" err="1"/>
              <a:t>SpecvP</a:t>
            </a:r>
            <a:r>
              <a:rPr lang="en-GB" sz="2400" dirty="0"/>
              <a:t>		v’												v		VP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						</a:t>
            </a:r>
            <a:r>
              <a:rPr lang="en-GB" sz="2400" dirty="0" err="1"/>
              <a:t>SpecV</a:t>
            </a:r>
            <a:r>
              <a:rPr lang="en-GB" sz="2400" dirty="0"/>
              <a:t>		V’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							V	         KP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EE6FE-9AC3-4499-94A4-0A847E3D28C5}"/>
              </a:ext>
            </a:extLst>
          </p:cNvPr>
          <p:cNvSpPr txBox="1"/>
          <p:nvPr/>
        </p:nvSpPr>
        <p:spPr>
          <a:xfrm>
            <a:off x="0" y="2667574"/>
            <a:ext cx="21166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A-marking (</a:t>
            </a:r>
            <a:r>
              <a:rPr lang="en-GB" sz="2400" dirty="0" err="1"/>
              <a:t>Belletti</a:t>
            </a:r>
            <a:r>
              <a:rPr lang="en-GB" sz="2400" dirty="0"/>
              <a:t> (2020))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D500F-51EA-4CE4-816E-CB7812A0C095}"/>
              </a:ext>
            </a:extLst>
          </p:cNvPr>
          <p:cNvSpPr txBox="1"/>
          <p:nvPr/>
        </p:nvSpPr>
        <p:spPr>
          <a:xfrm>
            <a:off x="1367366" y="4369847"/>
            <a:ext cx="41190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Kinesis: </a:t>
            </a:r>
            <a:r>
              <a:rPr lang="en-GB" sz="2400" dirty="0" err="1"/>
              <a:t>agentivity</a:t>
            </a:r>
            <a:r>
              <a:rPr lang="en-GB" sz="2400" dirty="0"/>
              <a:t> (</a:t>
            </a:r>
            <a:r>
              <a:rPr lang="en-GB" sz="2400" dirty="0" err="1"/>
              <a:t>SpecInitP</a:t>
            </a:r>
            <a:r>
              <a:rPr lang="en-GB" sz="2400" dirty="0"/>
              <a:t>)/ </a:t>
            </a:r>
          </a:p>
          <a:p>
            <a:r>
              <a:rPr lang="en-GB" sz="2400" dirty="0"/>
              <a:t>              affectedness (</a:t>
            </a:r>
            <a:r>
              <a:rPr lang="en-GB" sz="2400" dirty="0" err="1"/>
              <a:t>SpecAffP</a:t>
            </a:r>
            <a:r>
              <a:rPr lang="en-GB" sz="2400" dirty="0"/>
              <a:t>)</a:t>
            </a:r>
          </a:p>
          <a:p>
            <a:r>
              <a:rPr lang="en-GB" sz="2400" dirty="0" err="1"/>
              <a:t>Torrego</a:t>
            </a:r>
            <a:r>
              <a:rPr lang="en-GB" sz="2400" dirty="0"/>
              <a:t> (1998), </a:t>
            </a:r>
            <a:r>
              <a:rPr lang="en-GB" sz="2400" dirty="0" err="1"/>
              <a:t>Mordoñedo</a:t>
            </a:r>
            <a:r>
              <a:rPr lang="en-GB" sz="2400" dirty="0"/>
              <a:t> (2007), López (2012)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9E742-E19B-4956-A79F-00813888CEE0}"/>
              </a:ext>
            </a:extLst>
          </p:cNvPr>
          <p:cNvSpPr txBox="1"/>
          <p:nvPr/>
        </p:nvSpPr>
        <p:spPr>
          <a:xfrm>
            <a:off x="173566" y="2220463"/>
            <a:ext cx="21166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A16DE-103C-47DC-A35B-EE5A12BBC362}"/>
              </a:ext>
            </a:extLst>
          </p:cNvPr>
          <p:cNvSpPr txBox="1"/>
          <p:nvPr/>
        </p:nvSpPr>
        <p:spPr>
          <a:xfrm>
            <a:off x="5629329" y="5181762"/>
            <a:ext cx="21166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F0DF9-9153-4770-8B65-B72BB858F55C}"/>
              </a:ext>
            </a:extLst>
          </p:cNvPr>
          <p:cNvSpPr txBox="1"/>
          <p:nvPr/>
        </p:nvSpPr>
        <p:spPr>
          <a:xfrm>
            <a:off x="5343467" y="4799395"/>
            <a:ext cx="2402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/>
              <a:t>Affectee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17A5A-BD80-453B-8ADA-A78EEFB1994D}"/>
              </a:ext>
            </a:extLst>
          </p:cNvPr>
          <p:cNvSpPr txBox="1"/>
          <p:nvPr/>
        </p:nvSpPr>
        <p:spPr>
          <a:xfrm>
            <a:off x="3709514" y="3943232"/>
            <a:ext cx="211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10998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8" grpId="0"/>
      <p:bldP spid="10" grpId="0"/>
      <p:bldP spid="11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6E8D-56C5-4FAD-A539-A2CE1C06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-17095"/>
            <a:ext cx="11662610" cy="1325563"/>
          </a:xfrm>
        </p:spPr>
        <p:txBody>
          <a:bodyPr/>
          <a:lstStyle/>
          <a:p>
            <a:r>
              <a:rPr lang="en-GB" dirty="0"/>
              <a:t>Formal analysis of Differential Object Marking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4AC8-8A95-4A86-8F3C-0F07E9A4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30424"/>
            <a:ext cx="11353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Nominal markedness (DP-hypothesis (Valois (1991), </a:t>
            </a:r>
            <a:r>
              <a:rPr lang="en-GB" sz="2400" dirty="0" err="1"/>
              <a:t>Longobardi</a:t>
            </a:r>
            <a:r>
              <a:rPr lang="en-GB" sz="2400" dirty="0"/>
              <a:t> and Silvestri (2013)):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C6D436-B3DD-4523-A61E-A26193A2EE1F}"/>
              </a:ext>
            </a:extLst>
          </p:cNvPr>
          <p:cNvSpPr txBox="1">
            <a:spLocks/>
          </p:cNvSpPr>
          <p:nvPr/>
        </p:nvSpPr>
        <p:spPr>
          <a:xfrm>
            <a:off x="0" y="1185333"/>
            <a:ext cx="12192000" cy="5672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VP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SpecV</a:t>
            </a:r>
            <a:r>
              <a:rPr lang="en-GB" sz="2400" dirty="0"/>
              <a:t>		V’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V		KP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</a:t>
            </a:r>
            <a:r>
              <a:rPr lang="en-GB" sz="2400" dirty="0" err="1"/>
              <a:t>SpecKP</a:t>
            </a:r>
            <a:r>
              <a:rPr lang="en-GB" sz="2400" dirty="0"/>
              <a:t>		K’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K(</a:t>
            </a:r>
            <a:r>
              <a:rPr lang="en-GB" sz="2400" dirty="0" err="1"/>
              <a:t>ase</a:t>
            </a:r>
            <a:r>
              <a:rPr lang="en-GB" sz="2400" dirty="0"/>
              <a:t>)		DP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</a:t>
            </a:r>
            <a:r>
              <a:rPr lang="en-GB" sz="2400" dirty="0" err="1"/>
              <a:t>SpecD</a:t>
            </a:r>
            <a:r>
              <a:rPr lang="en-US" altLang="zh-CN" sz="2400" dirty="0"/>
              <a:t>P	D’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				D		</a:t>
            </a:r>
            <a:r>
              <a:rPr lang="en-US" sz="2400" dirty="0" err="1"/>
              <a:t>PhiP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					</a:t>
            </a:r>
            <a:r>
              <a:rPr lang="en-US" sz="2400" dirty="0" err="1"/>
              <a:t>SpecPhi</a:t>
            </a:r>
            <a:r>
              <a:rPr lang="en-US" sz="2400" dirty="0"/>
              <a:t>	Phi’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						Phi		</a:t>
            </a:r>
            <a:r>
              <a:rPr lang="en-US" sz="2400" dirty="0" err="1"/>
              <a:t>vP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				</a:t>
            </a:r>
            <a:r>
              <a:rPr lang="en-GB" sz="2400" dirty="0" err="1"/>
              <a:t>SpecvP</a:t>
            </a:r>
            <a:r>
              <a:rPr lang="en-GB" sz="2400" dirty="0"/>
              <a:t>		n’												n		NP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						</a:t>
            </a:r>
            <a:r>
              <a:rPr lang="en-GB" sz="2400" dirty="0" err="1"/>
              <a:t>SpecNP</a:t>
            </a:r>
            <a:r>
              <a:rPr lang="en-GB" sz="2400" dirty="0"/>
              <a:t>     	N’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							       	N	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EE6FE-9AC3-4499-94A4-0A847E3D28C5}"/>
              </a:ext>
            </a:extLst>
          </p:cNvPr>
          <p:cNvSpPr txBox="1"/>
          <p:nvPr/>
        </p:nvSpPr>
        <p:spPr>
          <a:xfrm>
            <a:off x="5113865" y="4898854"/>
            <a:ext cx="28024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Personal pronouns </a:t>
            </a:r>
          </a:p>
          <a:p>
            <a:r>
              <a:rPr lang="en-GB" sz="2000" dirty="0"/>
              <a:t>(bare Ds) (Postal (1969))</a:t>
            </a:r>
          </a:p>
          <a:p>
            <a:r>
              <a:rPr lang="en-GB" sz="2000" dirty="0"/>
              <a:t>Person: 1</a:t>
            </a:r>
            <a:r>
              <a:rPr lang="en-GB" sz="2000" baseline="30000" dirty="0"/>
              <a:t>st</a:t>
            </a:r>
            <a:r>
              <a:rPr lang="en-GB" sz="2000" dirty="0"/>
              <a:t>/2</a:t>
            </a:r>
            <a:r>
              <a:rPr lang="en-GB" sz="2000" baseline="30000" dirty="0"/>
              <a:t>nd</a:t>
            </a:r>
            <a:r>
              <a:rPr lang="en-GB" sz="2000" dirty="0"/>
              <a:t>/3</a:t>
            </a:r>
            <a:r>
              <a:rPr lang="en-GB" sz="2000" baseline="30000" dirty="0"/>
              <a:t>rd</a:t>
            </a:r>
            <a:endParaRPr lang="en-GB" sz="2000" dirty="0"/>
          </a:p>
          <a:p>
            <a:r>
              <a:rPr lang="en-GB" sz="2000" dirty="0"/>
              <a:t>Number: sg/pl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D500F-51EA-4CE4-816E-CB7812A0C095}"/>
              </a:ext>
            </a:extLst>
          </p:cNvPr>
          <p:cNvSpPr txBox="1"/>
          <p:nvPr/>
        </p:nvSpPr>
        <p:spPr>
          <a:xfrm>
            <a:off x="8564033" y="6396335"/>
            <a:ext cx="36279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Semantic features: animacy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25F3C9-D10A-41D9-99A8-63B30B6A3494}"/>
              </a:ext>
            </a:extLst>
          </p:cNvPr>
          <p:cNvSpPr txBox="1">
            <a:spLocks/>
          </p:cNvSpPr>
          <p:nvPr/>
        </p:nvSpPr>
        <p:spPr>
          <a:xfrm>
            <a:off x="3822169" y="3968384"/>
            <a:ext cx="1745192" cy="1609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Definiteness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Specificity (Lyons (1991), Zamparelli (1994))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92B52-DF07-4D8F-831F-B48EEF9AB280}"/>
              </a:ext>
            </a:extLst>
          </p:cNvPr>
          <p:cNvSpPr txBox="1"/>
          <p:nvPr/>
        </p:nvSpPr>
        <p:spPr>
          <a:xfrm>
            <a:off x="2749548" y="3190669"/>
            <a:ext cx="21166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AD </a:t>
            </a:r>
          </a:p>
          <a:p>
            <a:r>
              <a:rPr lang="en-GB" sz="2400" dirty="0"/>
              <a:t>(</a:t>
            </a:r>
            <a:r>
              <a:rPr lang="en-GB" sz="2400" dirty="0" err="1"/>
              <a:t>Brugè</a:t>
            </a:r>
            <a:r>
              <a:rPr lang="en-GB" sz="2400" dirty="0"/>
              <a:t> (1996))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3F9C86-AB40-4F84-8F5D-B5A49D7391DC}"/>
              </a:ext>
            </a:extLst>
          </p:cNvPr>
          <p:cNvSpPr txBox="1"/>
          <p:nvPr/>
        </p:nvSpPr>
        <p:spPr>
          <a:xfrm>
            <a:off x="2183339" y="5304300"/>
            <a:ext cx="36279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Proper names (D) </a:t>
            </a:r>
          </a:p>
          <a:p>
            <a:r>
              <a:rPr lang="en-GB" sz="2000" dirty="0"/>
              <a:t>(</a:t>
            </a:r>
            <a:r>
              <a:rPr lang="en-GB" sz="2000" dirty="0" err="1"/>
              <a:t>Longobardi</a:t>
            </a:r>
            <a:r>
              <a:rPr lang="en-GB" sz="2000" dirty="0"/>
              <a:t> (1994, 1996))</a:t>
            </a:r>
          </a:p>
        </p:txBody>
      </p:sp>
    </p:spTree>
    <p:extLst>
      <p:ext uri="{BB962C8B-B14F-4D97-AF65-F5344CB8AC3E}">
        <p14:creationId xmlns:p14="http://schemas.microsoft.com/office/powerpoint/2010/main" val="13300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8" grpId="0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DBAD-6AB4-48AA-BB7E-D73A4D23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Classic Romance Differential Object Marking: Spanish (</a:t>
            </a:r>
            <a:r>
              <a:rPr lang="en-GB" dirty="0" err="1"/>
              <a:t>Bossong</a:t>
            </a:r>
            <a:r>
              <a:rPr lang="en-GB" dirty="0"/>
              <a:t> (1980, 1991))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5BB5DE-9412-4BAE-AADC-8DFC40037D1C}"/>
              </a:ext>
            </a:extLst>
          </p:cNvPr>
          <p:cNvSpPr txBox="1">
            <a:spLocks/>
          </p:cNvSpPr>
          <p:nvPr/>
        </p:nvSpPr>
        <p:spPr>
          <a:xfrm>
            <a:off x="0" y="1141751"/>
            <a:ext cx="1219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Nominal</a:t>
            </a:r>
            <a:r>
              <a:rPr lang="en-GB" sz="2400" dirty="0"/>
              <a:t> markedness: </a:t>
            </a:r>
            <a:r>
              <a:rPr lang="en-GB" sz="2400" b="1" dirty="0"/>
              <a:t>animacy/referentiality          </a:t>
            </a:r>
            <a:r>
              <a:rPr lang="en-GB" sz="2400" dirty="0"/>
              <a:t>	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0EB8B4-759B-49D3-850D-F91B031F13B1}"/>
              </a:ext>
            </a:extLst>
          </p:cNvPr>
          <p:cNvSpPr txBox="1">
            <a:spLocks/>
          </p:cNvSpPr>
          <p:nvPr/>
        </p:nvSpPr>
        <p:spPr>
          <a:xfrm>
            <a:off x="-5" y="1459602"/>
            <a:ext cx="7230534" cy="42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Necesita</a:t>
            </a:r>
            <a:r>
              <a:rPr lang="en-GB" sz="2400" dirty="0"/>
              <a:t> </a:t>
            </a:r>
            <a:r>
              <a:rPr lang="en-GB" sz="2400" b="1" dirty="0"/>
              <a:t>a</a:t>
            </a:r>
            <a:r>
              <a:rPr lang="en-GB" sz="2400" dirty="0"/>
              <a:t> una </a:t>
            </a:r>
            <a:r>
              <a:rPr lang="en-GB" sz="2400" dirty="0" err="1"/>
              <a:t>enfermera</a:t>
            </a:r>
            <a:r>
              <a:rPr lang="en-GB" sz="2400" dirty="0"/>
              <a:t> que </a:t>
            </a:r>
            <a:r>
              <a:rPr lang="en-GB" sz="2400" dirty="0" err="1"/>
              <a:t>pasa</a:t>
            </a:r>
            <a:r>
              <a:rPr lang="en-GB" sz="2400" dirty="0"/>
              <a:t> la </a:t>
            </a:r>
            <a:r>
              <a:rPr lang="en-GB" sz="2400" dirty="0" err="1"/>
              <a:t>mañana</a:t>
            </a:r>
            <a:r>
              <a:rPr lang="en-GB" sz="2400" dirty="0"/>
              <a:t> con </a:t>
            </a:r>
            <a:r>
              <a:rPr lang="en-GB" sz="2400" dirty="0" err="1"/>
              <a:t>ella</a:t>
            </a:r>
            <a:endParaRPr lang="en-GB" sz="2400" dirty="0"/>
          </a:p>
          <a:p>
            <a:r>
              <a:rPr lang="en-GB" sz="2400" dirty="0"/>
              <a:t>‘She needs a nurse to spend the morning with her.’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Necesita</a:t>
            </a:r>
            <a:r>
              <a:rPr lang="en-GB" sz="2400" dirty="0"/>
              <a:t> (</a:t>
            </a:r>
            <a:r>
              <a:rPr lang="en-GB" sz="2400" b="1" dirty="0"/>
              <a:t>a</a:t>
            </a:r>
            <a:r>
              <a:rPr lang="en-GB" sz="2400" dirty="0"/>
              <a:t>) una </a:t>
            </a:r>
            <a:r>
              <a:rPr lang="en-GB" sz="2400" dirty="0" err="1"/>
              <a:t>enfermera</a:t>
            </a:r>
            <a:r>
              <a:rPr lang="en-GB" sz="2400" dirty="0"/>
              <a:t> que </a:t>
            </a:r>
            <a:r>
              <a:rPr lang="en-GB" sz="2400" dirty="0" err="1"/>
              <a:t>pase</a:t>
            </a:r>
            <a:r>
              <a:rPr lang="en-GB" sz="2400" dirty="0"/>
              <a:t> la </a:t>
            </a:r>
            <a:r>
              <a:rPr lang="en-GB" sz="2400" dirty="0" err="1"/>
              <a:t>mañana</a:t>
            </a:r>
            <a:r>
              <a:rPr lang="en-GB" sz="2400" dirty="0"/>
              <a:t> con </a:t>
            </a:r>
            <a:r>
              <a:rPr lang="en-GB" sz="2400" dirty="0" err="1"/>
              <a:t>ella</a:t>
            </a: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‘She needs a(</a:t>
            </a:r>
            <a:r>
              <a:rPr lang="en-GB" sz="2400" dirty="0" err="1"/>
              <a:t>ny</a:t>
            </a:r>
            <a:r>
              <a:rPr lang="en-GB" sz="2400" dirty="0"/>
              <a:t>) nurse to spend the morning with her.’ (Leonetti (2004:80)) (</a:t>
            </a:r>
            <a:r>
              <a:rPr lang="en-GB" sz="2400" i="1" dirty="0"/>
              <a:t>a </a:t>
            </a:r>
            <a:r>
              <a:rPr lang="en-GB" sz="2400" dirty="0"/>
              <a:t>+ mood (indicative/subjunctive))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A9394-8583-4637-87AC-BF1F724E9CA9}"/>
              </a:ext>
            </a:extLst>
          </p:cNvPr>
          <p:cNvSpPr txBox="1"/>
          <p:nvPr/>
        </p:nvSpPr>
        <p:spPr>
          <a:xfrm>
            <a:off x="-6" y="3370936"/>
            <a:ext cx="711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i="1" dirty="0"/>
              <a:t>A</a:t>
            </a:r>
            <a:r>
              <a:rPr lang="en-GB" sz="2400" dirty="0"/>
              <a:t> is optional, not ungrammatical, with non-specific objects (</a:t>
            </a:r>
            <a:r>
              <a:rPr lang="en-GB" sz="2400" dirty="0" err="1"/>
              <a:t>Kliffer</a:t>
            </a:r>
            <a:r>
              <a:rPr lang="en-GB" sz="2400" dirty="0"/>
              <a:t> (1995:102), Leonetti (2008:80))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76F55-7B66-47CB-91C4-5F53C4EC512B}"/>
              </a:ext>
            </a:extLst>
          </p:cNvPr>
          <p:cNvSpPr txBox="1"/>
          <p:nvPr/>
        </p:nvSpPr>
        <p:spPr>
          <a:xfrm>
            <a:off x="-6" y="4150531"/>
            <a:ext cx="94657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(non-specificity gives rise to optionality, not ungrammaticality)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B9D0D6-0723-4C74-A098-91C6EBCEC142}"/>
              </a:ext>
            </a:extLst>
          </p:cNvPr>
          <p:cNvSpPr txBox="1"/>
          <p:nvPr/>
        </p:nvSpPr>
        <p:spPr>
          <a:xfrm>
            <a:off x="0" y="4871460"/>
            <a:ext cx="111252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A-marking also for communities and works/compositions: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65060-003E-4EE3-AEED-23B2E32C26E6}"/>
              </a:ext>
            </a:extLst>
          </p:cNvPr>
          <p:cNvSpPr txBox="1"/>
          <p:nvPr/>
        </p:nvSpPr>
        <p:spPr>
          <a:xfrm>
            <a:off x="0" y="5280687"/>
            <a:ext cx="121919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/>
              <a:t>Estudia</a:t>
            </a:r>
            <a:r>
              <a:rPr lang="en-GB" sz="2400" dirty="0"/>
              <a:t> </a:t>
            </a:r>
            <a:r>
              <a:rPr lang="en-GB" sz="2400" b="1" dirty="0"/>
              <a:t>a</a:t>
            </a:r>
            <a:r>
              <a:rPr lang="en-GB" sz="2400" dirty="0"/>
              <a:t>l pueblo de </a:t>
            </a:r>
            <a:r>
              <a:rPr lang="en-GB" sz="2400" dirty="0" err="1"/>
              <a:t>Numancia</a:t>
            </a:r>
            <a:endParaRPr lang="en-GB" sz="2400" dirty="0"/>
          </a:p>
          <a:p>
            <a:r>
              <a:rPr lang="en-GB" sz="2400" dirty="0"/>
              <a:t>‘S/he investigates the town of </a:t>
            </a:r>
            <a:r>
              <a:rPr lang="en-GB" sz="2400" dirty="0" err="1"/>
              <a:t>Numancia</a:t>
            </a:r>
            <a:r>
              <a:rPr lang="en-GB" sz="2400" dirty="0"/>
              <a:t> (</a:t>
            </a:r>
            <a:r>
              <a:rPr lang="en-GB" sz="2400" dirty="0" err="1"/>
              <a:t>Torrego</a:t>
            </a:r>
            <a:r>
              <a:rPr lang="en-GB" sz="2400" dirty="0"/>
              <a:t> (1999:1799))</a:t>
            </a:r>
          </a:p>
          <a:p>
            <a:r>
              <a:rPr lang="en-GB" sz="2400" dirty="0"/>
              <a:t>… </a:t>
            </a:r>
            <a:r>
              <a:rPr lang="en-GB" sz="2400" dirty="0" err="1"/>
              <a:t>tocar</a:t>
            </a:r>
            <a:r>
              <a:rPr lang="en-GB" sz="2400" dirty="0"/>
              <a:t> </a:t>
            </a:r>
            <a:r>
              <a:rPr lang="en-GB" sz="2400" dirty="0" err="1"/>
              <a:t>mucho</a:t>
            </a:r>
            <a:r>
              <a:rPr lang="en-GB" sz="2400" dirty="0"/>
              <a:t> </a:t>
            </a:r>
            <a:r>
              <a:rPr lang="en-GB" sz="2400" b="1" dirty="0"/>
              <a:t>a</a:t>
            </a:r>
            <a:r>
              <a:rPr lang="en-GB" sz="2400" dirty="0"/>
              <a:t> Beethoven? / he </a:t>
            </a:r>
            <a:r>
              <a:rPr lang="en-GB" sz="2400" dirty="0" err="1"/>
              <a:t>leído</a:t>
            </a:r>
            <a:r>
              <a:rPr lang="en-GB" sz="2400" dirty="0"/>
              <a:t> </a:t>
            </a:r>
            <a:r>
              <a:rPr lang="en-GB" sz="2400" b="1" dirty="0"/>
              <a:t>a</a:t>
            </a:r>
            <a:r>
              <a:rPr lang="en-GB" sz="2400" dirty="0"/>
              <a:t> Virgilio </a:t>
            </a:r>
          </a:p>
          <a:p>
            <a:r>
              <a:rPr lang="en-GB" sz="2400" dirty="0"/>
              <a:t>‘… to play Beethoven?’ (</a:t>
            </a:r>
            <a:r>
              <a:rPr lang="en-GB" sz="2400" dirty="0" err="1"/>
              <a:t>Laca</a:t>
            </a:r>
            <a:r>
              <a:rPr lang="en-GB" sz="2400" dirty="0"/>
              <a:t> (1995:62)) / ‘I have read Vergil.’ (Hill (1920:217))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EB7C08-11D5-4B39-956E-B9176DF74ACD}"/>
              </a:ext>
            </a:extLst>
          </p:cNvPr>
          <p:cNvSpPr txBox="1"/>
          <p:nvPr/>
        </p:nvSpPr>
        <p:spPr>
          <a:xfrm>
            <a:off x="7111994" y="1586432"/>
            <a:ext cx="50799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Verbal markedness: kinesis applied to inanimate objects in technical scientific prose (García (2007), </a:t>
            </a:r>
            <a:r>
              <a:rPr lang="en-GB" sz="2400" dirty="0" err="1"/>
              <a:t>cf</a:t>
            </a:r>
            <a:r>
              <a:rPr lang="en-GB" sz="2400" dirty="0"/>
              <a:t> </a:t>
            </a:r>
            <a:r>
              <a:rPr lang="en-GB" sz="2400" dirty="0" err="1"/>
              <a:t>Weissenrieder</a:t>
            </a:r>
            <a:r>
              <a:rPr lang="en-GB" sz="2400" dirty="0"/>
              <a:t> (1985, 1991)):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250692-BF51-42B8-B68E-DA45C06B31AA}"/>
              </a:ext>
            </a:extLst>
          </p:cNvPr>
          <p:cNvSpPr txBox="1"/>
          <p:nvPr/>
        </p:nvSpPr>
        <p:spPr>
          <a:xfrm>
            <a:off x="7756301" y="3027146"/>
            <a:ext cx="443569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La primavera precede </a:t>
            </a:r>
            <a:r>
              <a:rPr lang="en-GB" sz="2000" b="1" dirty="0"/>
              <a:t>a</a:t>
            </a:r>
            <a:r>
              <a:rPr lang="en-GB" sz="2000" dirty="0"/>
              <a:t>l </a:t>
            </a:r>
            <a:r>
              <a:rPr lang="en-GB" sz="2000" dirty="0" err="1"/>
              <a:t>verano</a:t>
            </a:r>
            <a:r>
              <a:rPr lang="en-GB" sz="2000" dirty="0"/>
              <a:t> / las </a:t>
            </a:r>
            <a:r>
              <a:rPr lang="en-GB" sz="2000" dirty="0" err="1"/>
              <a:t>dificultades</a:t>
            </a:r>
            <a:r>
              <a:rPr lang="en-GB" sz="2000" dirty="0"/>
              <a:t> </a:t>
            </a:r>
            <a:r>
              <a:rPr lang="en-GB" sz="2000" dirty="0" err="1"/>
              <a:t>privan</a:t>
            </a:r>
            <a:r>
              <a:rPr lang="en-GB" sz="2000" dirty="0"/>
              <a:t> </a:t>
            </a:r>
            <a:r>
              <a:rPr lang="en-GB" sz="2000" b="1" dirty="0"/>
              <a:t>a</a:t>
            </a:r>
            <a:r>
              <a:rPr lang="en-GB" sz="2000" dirty="0"/>
              <a:t>l </a:t>
            </a:r>
            <a:r>
              <a:rPr lang="en-GB" sz="2000" dirty="0" err="1"/>
              <a:t>proyecto</a:t>
            </a:r>
            <a:r>
              <a:rPr lang="en-GB" sz="2000" dirty="0"/>
              <a:t> de </a:t>
            </a:r>
            <a:r>
              <a:rPr lang="en-GB" sz="2000" dirty="0" err="1"/>
              <a:t>todo</a:t>
            </a:r>
            <a:r>
              <a:rPr lang="en-GB" sz="2000" dirty="0"/>
              <a:t> </a:t>
            </a:r>
            <a:r>
              <a:rPr lang="en-GB" sz="2000" dirty="0" err="1"/>
              <a:t>su</a:t>
            </a:r>
            <a:r>
              <a:rPr lang="en-GB" sz="2000" dirty="0"/>
              <a:t> </a:t>
            </a:r>
            <a:r>
              <a:rPr lang="en-GB" sz="2000" dirty="0" err="1"/>
              <a:t>atractivo</a:t>
            </a:r>
            <a:r>
              <a:rPr lang="en-GB" sz="2000" dirty="0"/>
              <a:t> </a:t>
            </a:r>
            <a:r>
              <a:rPr lang="en-GB" sz="2000" dirty="0" err="1"/>
              <a:t>inicial</a:t>
            </a:r>
            <a:endParaRPr lang="en-GB" sz="2000" dirty="0"/>
          </a:p>
          <a:p>
            <a:r>
              <a:rPr lang="en-GB" sz="2000" dirty="0"/>
              <a:t>‘Spring precedes winter’ / ‘difficulties deprive the project of all its initial attractiveness (</a:t>
            </a:r>
            <a:r>
              <a:rPr lang="en-GB" sz="2000" dirty="0" err="1"/>
              <a:t>Laca</a:t>
            </a:r>
            <a:r>
              <a:rPr lang="en-GB" sz="2000" dirty="0"/>
              <a:t> (1995:67))</a:t>
            </a:r>
          </a:p>
          <a:p>
            <a:r>
              <a:rPr lang="en-GB" sz="2000" dirty="0"/>
              <a:t>El </a:t>
            </a:r>
            <a:r>
              <a:rPr lang="en-GB" sz="2000" dirty="0" err="1"/>
              <a:t>adjetivo</a:t>
            </a:r>
            <a:r>
              <a:rPr lang="en-GB" sz="2000" dirty="0"/>
              <a:t> </a:t>
            </a:r>
            <a:r>
              <a:rPr lang="en-GB" sz="2000" dirty="0" err="1"/>
              <a:t>modifica</a:t>
            </a:r>
            <a:r>
              <a:rPr lang="en-GB" sz="2000" dirty="0"/>
              <a:t> </a:t>
            </a:r>
            <a:r>
              <a:rPr lang="en-GB" sz="2000" b="1" dirty="0"/>
              <a:t>a</a:t>
            </a:r>
            <a:r>
              <a:rPr lang="en-GB" sz="2000" dirty="0"/>
              <a:t>l </a:t>
            </a:r>
            <a:r>
              <a:rPr lang="en-GB" sz="2000" dirty="0" err="1"/>
              <a:t>sustantivo</a:t>
            </a:r>
            <a:r>
              <a:rPr lang="en-GB" sz="2000" dirty="0"/>
              <a:t> (</a:t>
            </a:r>
            <a:r>
              <a:rPr lang="en-GB" sz="2000" dirty="0" err="1"/>
              <a:t>Torrego</a:t>
            </a:r>
            <a:r>
              <a:rPr lang="en-GB" sz="2000" dirty="0"/>
              <a:t> (1999:1801))</a:t>
            </a:r>
          </a:p>
          <a:p>
            <a:r>
              <a:rPr lang="en-GB" sz="2000" dirty="0"/>
              <a:t>Los </a:t>
            </a:r>
            <a:r>
              <a:rPr lang="en-GB" sz="2000" dirty="0" err="1"/>
              <a:t>ácidos</a:t>
            </a:r>
            <a:r>
              <a:rPr lang="en-GB" sz="2000" dirty="0"/>
              <a:t> </a:t>
            </a:r>
            <a:r>
              <a:rPr lang="en-GB" sz="2000" dirty="0" err="1"/>
              <a:t>atacan</a:t>
            </a:r>
            <a:r>
              <a:rPr lang="en-GB" sz="2000" dirty="0"/>
              <a:t> </a:t>
            </a:r>
            <a:r>
              <a:rPr lang="en-GB" sz="2000" b="1" dirty="0"/>
              <a:t>a</a:t>
            </a:r>
            <a:r>
              <a:rPr lang="en-GB" sz="2000" dirty="0"/>
              <a:t> los </a:t>
            </a:r>
            <a:r>
              <a:rPr lang="en-GB" sz="2000" dirty="0" err="1"/>
              <a:t>metales</a:t>
            </a:r>
            <a:r>
              <a:rPr lang="en-GB" sz="2000" dirty="0"/>
              <a:t> </a:t>
            </a:r>
          </a:p>
          <a:p>
            <a:r>
              <a:rPr lang="en-GB" sz="2000" dirty="0"/>
              <a:t>(</a:t>
            </a:r>
            <a:r>
              <a:rPr lang="en-GB" sz="2000" dirty="0" err="1"/>
              <a:t>Mohlo</a:t>
            </a:r>
            <a:r>
              <a:rPr lang="en-GB" sz="2000" dirty="0"/>
              <a:t> (1958:214))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6682C-BB4F-43F3-BAF9-4298D2E9C43F}"/>
              </a:ext>
            </a:extLst>
          </p:cNvPr>
          <p:cNvSpPr txBox="1"/>
          <p:nvPr/>
        </p:nvSpPr>
        <p:spPr>
          <a:xfrm>
            <a:off x="6836832" y="1007712"/>
            <a:ext cx="57742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Verbal kinesis independently triggers DOM, even to inanimate 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E9854-81D3-48EC-97DC-84C1B405C076}"/>
              </a:ext>
            </a:extLst>
          </p:cNvPr>
          <p:cNvSpPr txBox="1"/>
          <p:nvPr/>
        </p:nvSpPr>
        <p:spPr>
          <a:xfrm>
            <a:off x="9994902" y="5710724"/>
            <a:ext cx="22606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analogical extensions of humanness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8339EA-746D-4E33-83FA-F8AE9AF7D4FE}"/>
              </a:ext>
            </a:extLst>
          </p:cNvPr>
          <p:cNvSpPr txBox="1"/>
          <p:nvPr/>
        </p:nvSpPr>
        <p:spPr>
          <a:xfrm>
            <a:off x="-9241" y="4512905"/>
            <a:ext cx="8113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Animacy is a sufficient condition for Sp. DOM </a:t>
            </a:r>
          </a:p>
        </p:txBody>
      </p:sp>
    </p:spTree>
    <p:extLst>
      <p:ext uri="{BB962C8B-B14F-4D97-AF65-F5344CB8AC3E}">
        <p14:creationId xmlns:p14="http://schemas.microsoft.com/office/powerpoint/2010/main" val="258788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BA19-6F70-4454-9D1C-5D887C29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Differential Object Marking in </a:t>
            </a:r>
            <a:r>
              <a:rPr lang="en-GB" sz="4000" dirty="0" err="1"/>
              <a:t>Catalán</a:t>
            </a:r>
            <a:r>
              <a:rPr lang="en-GB" sz="4000" dirty="0"/>
              <a:t>: Bilingual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FE07-1D97-419B-8C4B-3CDD52C1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2231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Catalán</a:t>
            </a:r>
            <a:r>
              <a:rPr lang="en-GB" sz="2400" dirty="0"/>
              <a:t> (bilingual processing between Spanish and </a:t>
            </a:r>
            <a:r>
              <a:rPr lang="en-GB" sz="2400" dirty="0" err="1"/>
              <a:t>Catalán</a:t>
            </a:r>
            <a:r>
              <a:rPr lang="en-GB" sz="2400" dirty="0"/>
              <a:t>): genuine </a:t>
            </a:r>
            <a:r>
              <a:rPr lang="en-GB" sz="2400" dirty="0" err="1"/>
              <a:t>Catalán</a:t>
            </a:r>
            <a:r>
              <a:rPr lang="en-GB" sz="2400" dirty="0"/>
              <a:t> or borrowing from Spanish?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424B35-71DF-4A2F-B6AF-96454DF83665}"/>
              </a:ext>
            </a:extLst>
          </p:cNvPr>
          <p:cNvSpPr txBox="1">
            <a:spLocks/>
          </p:cNvSpPr>
          <p:nvPr/>
        </p:nvSpPr>
        <p:spPr>
          <a:xfrm>
            <a:off x="0" y="1787525"/>
            <a:ext cx="6096000" cy="42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Nominal</a:t>
            </a:r>
            <a:r>
              <a:rPr lang="en-GB" sz="2400" dirty="0"/>
              <a:t>: </a:t>
            </a:r>
            <a:r>
              <a:rPr lang="en-GB" sz="2400" b="1" dirty="0"/>
              <a:t>animacy</a:t>
            </a:r>
            <a:r>
              <a:rPr lang="en-GB" sz="2400" dirty="0"/>
              <a:t> / </a:t>
            </a:r>
            <a:r>
              <a:rPr lang="en-GB" sz="2400" b="1" dirty="0"/>
              <a:t>referentiality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09F53-E985-462E-B662-142411E072D0}"/>
              </a:ext>
            </a:extLst>
          </p:cNvPr>
          <p:cNvSpPr txBox="1"/>
          <p:nvPr/>
        </p:nvSpPr>
        <p:spPr>
          <a:xfrm>
            <a:off x="6096000" y="1787525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Verbal</a:t>
            </a:r>
            <a:r>
              <a:rPr lang="en-GB" sz="2400" dirty="0"/>
              <a:t> : </a:t>
            </a:r>
            <a:r>
              <a:rPr lang="en-GB" sz="2400" b="1" dirty="0"/>
              <a:t>affectedness </a:t>
            </a:r>
            <a:r>
              <a:rPr lang="en-GB" sz="2400" dirty="0"/>
              <a:t>on inanimate objects: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B7633-7351-4BA9-B002-39038FD2A38F}"/>
              </a:ext>
            </a:extLst>
          </p:cNvPr>
          <p:cNvSpPr txBox="1"/>
          <p:nvPr/>
        </p:nvSpPr>
        <p:spPr>
          <a:xfrm>
            <a:off x="1145309" y="1151124"/>
            <a:ext cx="110466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Despite normative/prescriptive pressures, DOM exists in </a:t>
            </a:r>
            <a:r>
              <a:rPr lang="en-GB" sz="2400" b="1" dirty="0"/>
              <a:t>colloquial</a:t>
            </a:r>
            <a:r>
              <a:rPr lang="en-GB" sz="2400" dirty="0"/>
              <a:t> </a:t>
            </a:r>
            <a:r>
              <a:rPr lang="en-GB" sz="2400" dirty="0" err="1"/>
              <a:t>Catalán</a:t>
            </a:r>
            <a:r>
              <a:rPr lang="en-GB" sz="2400" dirty="0"/>
              <a:t> (</a:t>
            </a:r>
            <a:r>
              <a:rPr lang="en-GB" sz="2400" dirty="0" err="1"/>
              <a:t>Escandell</a:t>
            </a:r>
            <a:r>
              <a:rPr lang="en-GB" sz="2400" dirty="0"/>
              <a:t>-Vidal (2007, 2009), Benito (2013), Pineda (2021)).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07C86-4215-499A-9C8E-27B82B5C4052}"/>
              </a:ext>
            </a:extLst>
          </p:cNvPr>
          <p:cNvSpPr txBox="1"/>
          <p:nvPr/>
        </p:nvSpPr>
        <p:spPr>
          <a:xfrm>
            <a:off x="0" y="2074682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Personal Pronouns: </a:t>
            </a:r>
          </a:p>
          <a:p>
            <a:r>
              <a:rPr lang="en-US" sz="2400" i="1" dirty="0"/>
              <a:t>Jo </a:t>
            </a:r>
            <a:r>
              <a:rPr lang="en-US" sz="2400" i="1" dirty="0" err="1"/>
              <a:t>t’ajudo</a:t>
            </a:r>
            <a:r>
              <a:rPr lang="en-US" sz="2400" i="1" dirty="0"/>
              <a:t> </a:t>
            </a:r>
            <a:r>
              <a:rPr lang="en-US" sz="2400" b="1" i="1" dirty="0"/>
              <a:t>a</a:t>
            </a:r>
            <a:r>
              <a:rPr lang="en-US" sz="2400" i="1" dirty="0"/>
              <a:t> </a:t>
            </a:r>
            <a:r>
              <a:rPr lang="en-US" sz="2400" i="1" dirty="0" err="1"/>
              <a:t>tu</a:t>
            </a:r>
            <a:r>
              <a:rPr lang="en-US" sz="2400" i="1" dirty="0"/>
              <a:t>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i="1" dirty="0" err="1"/>
              <a:t>tu</a:t>
            </a:r>
            <a:r>
              <a:rPr lang="en-US" sz="2400" i="1" dirty="0"/>
              <a:t> </a:t>
            </a:r>
            <a:r>
              <a:rPr lang="en-US" sz="2400" i="1" dirty="0" err="1"/>
              <a:t>m’ajudaràs</a:t>
            </a:r>
            <a:r>
              <a:rPr lang="en-US" sz="2400" i="1" dirty="0"/>
              <a:t> </a:t>
            </a:r>
            <a:r>
              <a:rPr lang="en-US" sz="2400" b="1" i="1" dirty="0"/>
              <a:t>a</a:t>
            </a:r>
            <a:r>
              <a:rPr lang="en-US" sz="2400" i="1" dirty="0"/>
              <a:t> mi </a:t>
            </a:r>
            <a:r>
              <a:rPr lang="en-US" sz="2400" dirty="0"/>
              <a:t>‘I help you and you will help me’ (Spoken </a:t>
            </a:r>
            <a:r>
              <a:rPr lang="en-US" sz="2400" dirty="0" err="1"/>
              <a:t>Catalán</a:t>
            </a:r>
            <a:r>
              <a:rPr lang="en-US" sz="2400" dirty="0"/>
              <a:t>) (</a:t>
            </a:r>
            <a:r>
              <a:rPr lang="en-US" sz="2400" dirty="0" err="1"/>
              <a:t>Escandell</a:t>
            </a:r>
            <a:r>
              <a:rPr lang="en-US" sz="2400" dirty="0"/>
              <a:t>-Vidal (2007, 2009))</a:t>
            </a:r>
          </a:p>
          <a:p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444DB-097C-43C0-B796-17E33DF48F80}"/>
              </a:ext>
            </a:extLst>
          </p:cNvPr>
          <p:cNvSpPr txBox="1"/>
          <p:nvPr/>
        </p:nvSpPr>
        <p:spPr>
          <a:xfrm>
            <a:off x="0" y="3511794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Proper Names and other pronouns (optional):</a:t>
            </a:r>
          </a:p>
          <a:p>
            <a:r>
              <a:rPr lang="en-US" sz="2400" i="1" dirty="0" err="1"/>
              <a:t>veuré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b="1" i="1" dirty="0"/>
              <a:t>a</a:t>
            </a:r>
            <a:r>
              <a:rPr lang="en-US" sz="2400" dirty="0"/>
              <a:t>)</a:t>
            </a:r>
            <a:r>
              <a:rPr lang="en-US" sz="2400" i="1" dirty="0"/>
              <a:t> la Maria </a:t>
            </a:r>
            <a:r>
              <a:rPr lang="en-US" sz="2400" dirty="0"/>
              <a:t>‘I shall see Maria’ </a:t>
            </a:r>
          </a:p>
          <a:p>
            <a:r>
              <a:rPr lang="en-US" sz="2400" dirty="0"/>
              <a:t>(Spoken </a:t>
            </a:r>
            <a:r>
              <a:rPr lang="en-US" sz="2400" dirty="0" err="1"/>
              <a:t>Catalán</a:t>
            </a:r>
            <a:r>
              <a:rPr lang="en-US" sz="2400" dirty="0"/>
              <a:t>) (</a:t>
            </a:r>
            <a:r>
              <a:rPr lang="en-US" sz="2400" dirty="0" err="1"/>
              <a:t>Escandell</a:t>
            </a:r>
            <a:r>
              <a:rPr lang="en-US" sz="2400" dirty="0"/>
              <a:t>-Vidal (2007, 2008))</a:t>
            </a:r>
          </a:p>
          <a:p>
            <a:r>
              <a:rPr lang="en-US" sz="2400" i="1" dirty="0"/>
              <a:t>(</a:t>
            </a:r>
            <a:r>
              <a:rPr lang="en-US" sz="2400" b="1" i="1" dirty="0"/>
              <a:t>a</a:t>
            </a:r>
            <a:r>
              <a:rPr lang="en-US" sz="2400" i="1" dirty="0"/>
              <a:t>) qui ha </a:t>
            </a:r>
            <a:r>
              <a:rPr lang="en-US" sz="2400" i="1" dirty="0" err="1"/>
              <a:t>vist</a:t>
            </a:r>
            <a:r>
              <a:rPr lang="en-US" sz="2400" i="1" dirty="0"/>
              <a:t> </a:t>
            </a:r>
            <a:r>
              <a:rPr lang="en-US" sz="2400" i="1" dirty="0" err="1"/>
              <a:t>en</a:t>
            </a:r>
            <a:r>
              <a:rPr lang="en-US" sz="2400" i="1" dirty="0"/>
              <a:t> Miquel</a:t>
            </a:r>
            <a:r>
              <a:rPr lang="en-US" sz="2400" dirty="0"/>
              <a:t>? /</a:t>
            </a:r>
            <a:endParaRPr lang="en-US" sz="2400" i="1" dirty="0"/>
          </a:p>
          <a:p>
            <a:r>
              <a:rPr lang="en-US" sz="2400" i="1" dirty="0" err="1"/>
              <a:t>Aquí</a:t>
            </a:r>
            <a:r>
              <a:rPr lang="en-US" sz="2400" i="1" dirty="0"/>
              <a:t> </a:t>
            </a:r>
            <a:r>
              <a:rPr lang="en-US" sz="2400" i="1" dirty="0" err="1"/>
              <a:t>premien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b="1" i="1" dirty="0"/>
              <a:t>a</a:t>
            </a:r>
            <a:r>
              <a:rPr lang="en-US" sz="2400" dirty="0"/>
              <a:t>) </a:t>
            </a:r>
            <a:r>
              <a:rPr lang="en-US" sz="2400" i="1" dirty="0" err="1"/>
              <a:t>qualsevol</a:t>
            </a:r>
            <a:r>
              <a:rPr lang="en-US" sz="2400" i="1" dirty="0"/>
              <a:t> / </a:t>
            </a:r>
          </a:p>
          <a:p>
            <a:r>
              <a:rPr lang="en-US" sz="2400" i="1" dirty="0" err="1"/>
              <a:t>Això</a:t>
            </a:r>
            <a:r>
              <a:rPr lang="en-US" sz="2400" i="1" dirty="0"/>
              <a:t> </a:t>
            </a:r>
            <a:r>
              <a:rPr lang="en-US" sz="2400" i="1" dirty="0" err="1"/>
              <a:t>afectarà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b="1" i="1" dirty="0"/>
              <a:t>a</a:t>
            </a:r>
            <a:r>
              <a:rPr lang="en-US" sz="2400" dirty="0"/>
              <a:t>) </a:t>
            </a:r>
            <a:r>
              <a:rPr lang="en-US" sz="2400" i="1" dirty="0"/>
              <a:t>molts</a:t>
            </a:r>
            <a:endParaRPr lang="en-US" sz="2400" dirty="0"/>
          </a:p>
          <a:p>
            <a:r>
              <a:rPr lang="en-US" sz="2400" dirty="0"/>
              <a:t>‘Who has Miquel seen?’ / ‘Here they award anyone’ / </a:t>
            </a:r>
          </a:p>
          <a:p>
            <a:r>
              <a:rPr lang="en-US" sz="2400" dirty="0"/>
              <a:t>‘This will affect many people’ (Pineda (2021:213-214))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CCA8C-47DD-4667-8C57-677628ED8700}"/>
              </a:ext>
            </a:extLst>
          </p:cNvPr>
          <p:cNvSpPr txBox="1"/>
          <p:nvPr/>
        </p:nvSpPr>
        <p:spPr>
          <a:xfrm>
            <a:off x="6096000" y="2120848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Com </a:t>
            </a:r>
            <a:r>
              <a:rPr lang="en-GB" sz="2400" dirty="0" err="1"/>
              <a:t>penseu</a:t>
            </a:r>
            <a:r>
              <a:rPr lang="en-GB" sz="2400" dirty="0"/>
              <a:t> que </a:t>
            </a:r>
            <a:r>
              <a:rPr lang="en-GB" sz="2400" dirty="0" err="1"/>
              <a:t>afectarà</a:t>
            </a:r>
            <a:r>
              <a:rPr lang="en-GB" sz="2400" dirty="0"/>
              <a:t> el </a:t>
            </a:r>
            <a:r>
              <a:rPr lang="en-GB" sz="2400" dirty="0" err="1"/>
              <a:t>món</a:t>
            </a:r>
            <a:r>
              <a:rPr lang="en-GB" sz="2400" dirty="0"/>
              <a:t> </a:t>
            </a:r>
            <a:r>
              <a:rPr lang="en-GB" sz="2400" dirty="0" err="1"/>
              <a:t>d’Internet</a:t>
            </a:r>
            <a:r>
              <a:rPr lang="en-GB" sz="2400" dirty="0"/>
              <a:t> </a:t>
            </a:r>
            <a:r>
              <a:rPr lang="en-GB" sz="2400" b="1" dirty="0"/>
              <a:t>a</a:t>
            </a:r>
            <a:r>
              <a:rPr lang="en-GB" sz="2400" dirty="0"/>
              <a:t> </a:t>
            </a:r>
            <a:r>
              <a:rPr lang="en-GB" sz="2400" dirty="0" err="1"/>
              <a:t>l’economia</a:t>
            </a:r>
            <a:r>
              <a:rPr lang="en-GB" sz="2400" dirty="0"/>
              <a:t> </a:t>
            </a:r>
            <a:r>
              <a:rPr lang="en-GB" sz="2400" dirty="0" err="1"/>
              <a:t>mundial</a:t>
            </a:r>
            <a:r>
              <a:rPr lang="en-GB" sz="2400" dirty="0"/>
              <a:t>? </a:t>
            </a:r>
          </a:p>
          <a:p>
            <a:r>
              <a:rPr lang="en-GB" sz="2400" dirty="0"/>
              <a:t>‘How do you think the world of the Internet will affect global economy?’ (Pineda (2021:249))</a:t>
            </a:r>
          </a:p>
          <a:p>
            <a:r>
              <a:rPr lang="en-GB" sz="2400" dirty="0"/>
              <a:t>Els determinants </a:t>
            </a:r>
            <a:r>
              <a:rPr lang="en-GB" sz="2400" dirty="0" err="1"/>
              <a:t>acompanyen</a:t>
            </a:r>
            <a:r>
              <a:rPr lang="en-GB" sz="2400" dirty="0"/>
              <a:t> </a:t>
            </a:r>
            <a:r>
              <a:rPr lang="en-GB" sz="2400" b="1" dirty="0" err="1"/>
              <a:t>a</a:t>
            </a:r>
            <a:r>
              <a:rPr lang="en-GB" sz="2400" dirty="0" err="1"/>
              <a:t>ls</a:t>
            </a:r>
            <a:r>
              <a:rPr lang="en-GB" sz="2400" dirty="0"/>
              <a:t> </a:t>
            </a:r>
            <a:r>
              <a:rPr lang="en-GB" sz="2400" dirty="0" err="1"/>
              <a:t>noms</a:t>
            </a:r>
            <a:r>
              <a:rPr lang="en-GB" sz="2400" dirty="0"/>
              <a:t> / </a:t>
            </a:r>
          </a:p>
          <a:p>
            <a:r>
              <a:rPr lang="en-GB" sz="2400" dirty="0"/>
              <a:t>… pot </a:t>
            </a:r>
            <a:r>
              <a:rPr lang="en-GB" sz="2400" dirty="0" err="1"/>
              <a:t>modificar</a:t>
            </a:r>
            <a:r>
              <a:rPr lang="en-GB" sz="2400" dirty="0"/>
              <a:t> </a:t>
            </a:r>
            <a:r>
              <a:rPr lang="en-GB" sz="2400" b="1" dirty="0"/>
              <a:t>a </a:t>
            </a:r>
            <a:r>
              <a:rPr lang="en-GB" sz="2400" dirty="0"/>
              <a:t>un </a:t>
            </a:r>
            <a:r>
              <a:rPr lang="en-GB" sz="2400" dirty="0" err="1"/>
              <a:t>adjectiu</a:t>
            </a:r>
            <a:r>
              <a:rPr lang="en-GB" sz="2400" dirty="0"/>
              <a:t> / Aquest </a:t>
            </a:r>
            <a:r>
              <a:rPr lang="en-GB" sz="2400" dirty="0" err="1"/>
              <a:t>és</a:t>
            </a:r>
            <a:r>
              <a:rPr lang="en-GB" sz="2400" dirty="0"/>
              <a:t> </a:t>
            </a:r>
            <a:r>
              <a:rPr lang="en-GB" sz="2400" dirty="0" err="1"/>
              <a:t>l’objectiu</a:t>
            </a:r>
            <a:r>
              <a:rPr lang="en-GB" sz="2400" dirty="0"/>
              <a:t> que </a:t>
            </a:r>
            <a:r>
              <a:rPr lang="en-GB" sz="2400" dirty="0" err="1"/>
              <a:t>defineix</a:t>
            </a:r>
            <a:r>
              <a:rPr lang="en-GB" sz="2400" dirty="0"/>
              <a:t> </a:t>
            </a:r>
            <a:r>
              <a:rPr lang="en-GB" sz="2400" b="1" dirty="0"/>
              <a:t>a</a:t>
            </a:r>
            <a:r>
              <a:rPr lang="en-GB" sz="2400" dirty="0"/>
              <a:t> la </a:t>
            </a:r>
            <a:r>
              <a:rPr lang="en-GB" sz="2400" dirty="0" err="1"/>
              <a:t>biolinguística</a:t>
            </a:r>
            <a:endParaRPr lang="en-GB" sz="2400" dirty="0"/>
          </a:p>
          <a:p>
            <a:r>
              <a:rPr lang="en-GB" sz="2400" dirty="0"/>
              <a:t>‘Determiners accompany nouns/… can modify an adjective / this is the objective that defines biolinguistics.’ (Pineda (2021:250))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A7FF24-8327-4C32-94EC-1CDCF031DF8D}"/>
              </a:ext>
            </a:extLst>
          </p:cNvPr>
          <p:cNvSpPr txBox="1"/>
          <p:nvPr/>
        </p:nvSpPr>
        <p:spPr>
          <a:xfrm>
            <a:off x="8793018" y="5715531"/>
            <a:ext cx="33989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Like Spanish, affective verbs can trigger DOM on inanimate nouns.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F69DAF-3818-419C-B4DA-41184E8D8AF8}"/>
              </a:ext>
            </a:extLst>
          </p:cNvPr>
          <p:cNvSpPr txBox="1">
            <a:spLocks/>
          </p:cNvSpPr>
          <p:nvPr/>
        </p:nvSpPr>
        <p:spPr>
          <a:xfrm>
            <a:off x="0" y="6414559"/>
            <a:ext cx="90331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b="1" dirty="0"/>
              <a:t> DOM is obligatory with Personal Pronouns and optional otherwise. </a:t>
            </a:r>
            <a:endParaRPr lang="en-GB" sz="2400" b="1" i="1" dirty="0"/>
          </a:p>
        </p:txBody>
      </p:sp>
    </p:spTree>
    <p:extLst>
      <p:ext uri="{BB962C8B-B14F-4D97-AF65-F5344CB8AC3E}">
        <p14:creationId xmlns:p14="http://schemas.microsoft.com/office/powerpoint/2010/main" val="26528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  <p:bldP spid="10" grpId="0"/>
      <p:bldP spid="12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45EF-AD2D-4443-A5A8-332BC6A8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Differential Object Marking in Ital. dialects (Nominal </a:t>
            </a:r>
            <a:r>
              <a:rPr lang="en-GB" sz="3600" dirty="0" err="1"/>
              <a:t>Syncretisms</a:t>
            </a:r>
            <a:r>
              <a:rPr lang="en-GB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DF56-B4F5-4E3F-84D8-0C285D7BF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93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Central-southern Italian dialects (including Sardinian) (</a:t>
            </a:r>
            <a:r>
              <a:rPr lang="en-GB" sz="2400" dirty="0" err="1"/>
              <a:t>Ledgeway</a:t>
            </a:r>
            <a:r>
              <a:rPr lang="en-GB" sz="2400" dirty="0"/>
              <a:t> (2018))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E4D9D6-D643-49D2-B29F-A3C3A56BB577}"/>
              </a:ext>
            </a:extLst>
          </p:cNvPr>
          <p:cNvSpPr txBox="1">
            <a:spLocks/>
          </p:cNvSpPr>
          <p:nvPr/>
        </p:nvSpPr>
        <p:spPr>
          <a:xfrm>
            <a:off x="-12700" y="1019363"/>
            <a:ext cx="6096000" cy="42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Nominal</a:t>
            </a:r>
            <a:r>
              <a:rPr lang="en-GB" sz="2400" dirty="0"/>
              <a:t>: </a:t>
            </a:r>
            <a:r>
              <a:rPr lang="en-GB" sz="2400" b="1" dirty="0"/>
              <a:t>animacy</a:t>
            </a:r>
            <a:r>
              <a:rPr lang="en-GB" sz="2400" dirty="0"/>
              <a:t> / </a:t>
            </a:r>
            <a:r>
              <a:rPr lang="en-GB" sz="2400" b="1" dirty="0"/>
              <a:t>referentiality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F1700-EEA5-4D7E-8B0D-C623CEE4BE55}"/>
              </a:ext>
            </a:extLst>
          </p:cNvPr>
          <p:cNvSpPr txBox="1"/>
          <p:nvPr/>
        </p:nvSpPr>
        <p:spPr>
          <a:xfrm>
            <a:off x="6146800" y="568757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/>
              <a:t>Verbal</a:t>
            </a:r>
            <a:r>
              <a:rPr lang="en-GB" sz="2000" dirty="0"/>
              <a:t> : </a:t>
            </a:r>
            <a:r>
              <a:rPr lang="en-GB" sz="2000" b="1" dirty="0"/>
              <a:t>affectedness</a:t>
            </a:r>
            <a:r>
              <a:rPr lang="en-GB" sz="2000" dirty="0"/>
              <a:t> cannot trigger DOM on inanimate objects: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51552-8FE6-4E5A-946E-F2CCF5399123}"/>
              </a:ext>
            </a:extLst>
          </p:cNvPr>
          <p:cNvSpPr txBox="1"/>
          <p:nvPr/>
        </p:nvSpPr>
        <p:spPr>
          <a:xfrm>
            <a:off x="-1" y="1287982"/>
            <a:ext cx="641773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Personal Pronouns and Proper Names (obligatory):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err="1"/>
              <a:t>Vitti</a:t>
            </a:r>
            <a:r>
              <a:rPr lang="en-GB" sz="2000" dirty="0"/>
              <a:t> </a:t>
            </a:r>
            <a:r>
              <a:rPr lang="en-GB" sz="2000" b="1" dirty="0"/>
              <a:t>a</a:t>
            </a:r>
            <a:r>
              <a:rPr lang="en-GB" sz="2000" dirty="0"/>
              <a:t> </a:t>
            </a:r>
            <a:r>
              <a:rPr lang="en-GB" sz="2000" dirty="0" err="1"/>
              <a:t>ttia</a:t>
            </a:r>
            <a:r>
              <a:rPr lang="en-GB" sz="2000" dirty="0"/>
              <a:t>/</a:t>
            </a:r>
            <a:r>
              <a:rPr lang="en-GB" sz="2000" dirty="0" err="1"/>
              <a:t>idu</a:t>
            </a:r>
            <a:r>
              <a:rPr lang="en-GB" sz="2000" dirty="0"/>
              <a:t>/</a:t>
            </a:r>
            <a:r>
              <a:rPr lang="en-GB" sz="2000" dirty="0" err="1"/>
              <a:t>iddi</a:t>
            </a:r>
            <a:r>
              <a:rPr lang="en-GB" sz="2000" dirty="0"/>
              <a:t>/</a:t>
            </a:r>
            <a:r>
              <a:rPr lang="en-GB" sz="2000" dirty="0" err="1"/>
              <a:t>ggiovanni</a:t>
            </a:r>
            <a:r>
              <a:rPr lang="en-GB" sz="20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‘I saw you/him/them/Giovanni.’ (Sicilian) (</a:t>
            </a:r>
            <a:r>
              <a:rPr lang="en-GB" sz="2000" dirty="0" err="1"/>
              <a:t>Guardiano</a:t>
            </a:r>
            <a:r>
              <a:rPr lang="en-GB" sz="2000" dirty="0"/>
              <a:t> (2000))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err="1"/>
              <a:t>Siente</a:t>
            </a:r>
            <a:r>
              <a:rPr lang="en-GB" sz="2000" dirty="0"/>
              <a:t> </a:t>
            </a:r>
            <a:r>
              <a:rPr lang="en-GB" sz="2000" b="1" dirty="0"/>
              <a:t>a</a:t>
            </a:r>
            <a:r>
              <a:rPr lang="en-GB" sz="2000" dirty="0"/>
              <a:t> me / </a:t>
            </a:r>
            <a:r>
              <a:rPr lang="en-GB" sz="2000" dirty="0" err="1"/>
              <a:t>Aggio</a:t>
            </a:r>
            <a:r>
              <a:rPr lang="en-GB" sz="2000" dirty="0"/>
              <a:t> visto </a:t>
            </a:r>
            <a:r>
              <a:rPr lang="en-GB" sz="2000" b="1" dirty="0"/>
              <a:t>a</a:t>
            </a:r>
            <a:r>
              <a:rPr lang="en-GB" sz="2000" dirty="0"/>
              <a:t> Don </a:t>
            </a:r>
            <a:r>
              <a:rPr lang="en-GB" sz="2000" dirty="0" err="1"/>
              <a:t>Gennarino</a:t>
            </a: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‘Listen to me’ / I saw Don </a:t>
            </a:r>
            <a:r>
              <a:rPr lang="en-GB" sz="2000" dirty="0" err="1"/>
              <a:t>Gennarino</a:t>
            </a:r>
            <a:r>
              <a:rPr lang="en-GB" sz="2000" dirty="0"/>
              <a:t>’ (</a:t>
            </a:r>
            <a:r>
              <a:rPr lang="en-GB" sz="2000" dirty="0" err="1"/>
              <a:t>Neapolian</a:t>
            </a:r>
            <a:r>
              <a:rPr lang="en-GB" sz="2000" dirty="0"/>
              <a:t>) (</a:t>
            </a:r>
            <a:r>
              <a:rPr lang="en-GB" sz="2000" dirty="0" err="1"/>
              <a:t>Fiorentino</a:t>
            </a:r>
            <a:r>
              <a:rPr lang="en-GB" sz="2000" dirty="0"/>
              <a:t> (2003:128-9))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err="1"/>
              <a:t>Accamend</a:t>
            </a:r>
            <a:r>
              <a:rPr lang="en-GB" sz="2000" dirty="0"/>
              <a:t> </a:t>
            </a:r>
            <a:r>
              <a:rPr lang="en-GB" sz="2000" b="1" dirty="0"/>
              <a:t>a</a:t>
            </a:r>
            <a:r>
              <a:rPr lang="en-GB" sz="2000" dirty="0"/>
              <a:t> ‘</a:t>
            </a:r>
            <a:r>
              <a:rPr lang="en-GB" sz="2000" dirty="0" err="1"/>
              <a:t>mme</a:t>
            </a:r>
            <a:r>
              <a:rPr lang="en-GB" sz="2000" dirty="0"/>
              <a:t>/ ‘</a:t>
            </a:r>
            <a:r>
              <a:rPr lang="en-GB" sz="2000" dirty="0" err="1"/>
              <a:t>jjedde</a:t>
            </a:r>
            <a:r>
              <a:rPr lang="en-GB" sz="2000" dirty="0"/>
              <a:t> / ‘</a:t>
            </a:r>
            <a:r>
              <a:rPr lang="en-GB" sz="2000" dirty="0" err="1"/>
              <a:t>kkidde</a:t>
            </a:r>
            <a:r>
              <a:rPr lang="en-GB" sz="2000" dirty="0"/>
              <a:t> / </a:t>
            </a:r>
            <a:r>
              <a:rPr lang="en-GB" sz="2000" dirty="0" err="1"/>
              <a:t>mmarie</a:t>
            </a: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‘He looks at me/her/them/Mary’(</a:t>
            </a:r>
            <a:r>
              <a:rPr lang="en-GB" sz="2000" dirty="0" err="1"/>
              <a:t>Barese</a:t>
            </a:r>
            <a:r>
              <a:rPr lang="en-GB" sz="2000" dirty="0"/>
              <a:t>) (</a:t>
            </a:r>
            <a:r>
              <a:rPr lang="en-GB" sz="2000" dirty="0" err="1"/>
              <a:t>Andriani</a:t>
            </a:r>
            <a:r>
              <a:rPr lang="en-GB" sz="2000" dirty="0"/>
              <a:t> (2015))</a:t>
            </a:r>
          </a:p>
          <a:p>
            <a:r>
              <a:rPr lang="en-GB" sz="2000" dirty="0" err="1"/>
              <a:t>Appo</a:t>
            </a:r>
            <a:r>
              <a:rPr lang="en-GB" sz="2000" dirty="0"/>
              <a:t> </a:t>
            </a:r>
            <a:r>
              <a:rPr lang="en-GB" sz="2000" dirty="0" err="1"/>
              <a:t>vistu</a:t>
            </a:r>
            <a:r>
              <a:rPr lang="en-GB" sz="2000" dirty="0"/>
              <a:t> </a:t>
            </a:r>
            <a:r>
              <a:rPr lang="en-GB" sz="2000" dirty="0" err="1"/>
              <a:t>solu</a:t>
            </a:r>
            <a:r>
              <a:rPr lang="en-GB" sz="2000" dirty="0"/>
              <a:t> </a:t>
            </a:r>
            <a:r>
              <a:rPr lang="en-GB" sz="2000" b="1" dirty="0"/>
              <a:t>a</a:t>
            </a:r>
            <a:r>
              <a:rPr lang="en-GB" sz="2000" dirty="0"/>
              <a:t> </a:t>
            </a:r>
            <a:r>
              <a:rPr lang="en-GB" sz="2000" dirty="0" err="1"/>
              <a:t>isse</a:t>
            </a:r>
            <a:r>
              <a:rPr lang="en-GB" sz="2000" dirty="0"/>
              <a:t> / </a:t>
            </a:r>
            <a:r>
              <a:rPr lang="en-GB" sz="2000" dirty="0" err="1"/>
              <a:t>Juanne</a:t>
            </a:r>
            <a:r>
              <a:rPr lang="en-GB" sz="20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‘I saw only him/John.’ (Sardinian) (Jones (1995:38))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5020BE-CD81-44A7-8008-01A9F2BB458B}"/>
              </a:ext>
            </a:extLst>
          </p:cNvPr>
          <p:cNvSpPr txBox="1"/>
          <p:nvPr/>
        </p:nvSpPr>
        <p:spPr>
          <a:xfrm>
            <a:off x="0" y="4337676"/>
            <a:ext cx="614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DOM applies to toponyms denoting communities but not to literary/musical works: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6F953-2959-47C2-BF0A-875D0F267F24}"/>
              </a:ext>
            </a:extLst>
          </p:cNvPr>
          <p:cNvSpPr txBox="1"/>
          <p:nvPr/>
        </p:nvSpPr>
        <p:spPr>
          <a:xfrm>
            <a:off x="-1" y="4972377"/>
            <a:ext cx="6578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000" dirty="0" err="1"/>
              <a:t>Appo</a:t>
            </a:r>
            <a:r>
              <a:rPr lang="en-GB" sz="2000" dirty="0"/>
              <a:t> </a:t>
            </a:r>
            <a:r>
              <a:rPr lang="en-GB" sz="2000" dirty="0" err="1"/>
              <a:t>vistu</a:t>
            </a:r>
            <a:r>
              <a:rPr lang="en-GB" sz="2000" dirty="0"/>
              <a:t> </a:t>
            </a:r>
            <a:r>
              <a:rPr lang="en-GB" sz="2000" b="1" dirty="0"/>
              <a:t>a</a:t>
            </a:r>
            <a:r>
              <a:rPr lang="en-GB" sz="2000" dirty="0"/>
              <a:t> Napoli / </a:t>
            </a:r>
            <a:r>
              <a:rPr lang="en-GB" sz="2000" dirty="0" err="1"/>
              <a:t>soccorrere</a:t>
            </a:r>
            <a:r>
              <a:rPr lang="en-GB" sz="2000" dirty="0"/>
              <a:t> </a:t>
            </a:r>
            <a:r>
              <a:rPr lang="en-GB" sz="2000" b="1" dirty="0"/>
              <a:t>a</a:t>
            </a:r>
            <a:r>
              <a:rPr lang="en-GB" sz="2000" dirty="0"/>
              <a:t> la </a:t>
            </a:r>
            <a:r>
              <a:rPr lang="en-GB" sz="2000" dirty="0" err="1"/>
              <a:t>cittate</a:t>
            </a:r>
            <a:r>
              <a:rPr lang="en-GB" sz="2000" dirty="0"/>
              <a:t> </a:t>
            </a:r>
            <a:r>
              <a:rPr lang="en-GB" sz="2000" dirty="0" err="1"/>
              <a:t>loro</a:t>
            </a:r>
            <a:r>
              <a:rPr lang="en-GB" sz="20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‘I saw Napoli.’ (Sardinian) (Jones (1995:38))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/’to help their city’ (Neapolitan (</a:t>
            </a:r>
            <a:r>
              <a:rPr lang="en-GB" sz="2000" dirty="0" err="1"/>
              <a:t>Fiorentino</a:t>
            </a:r>
            <a:r>
              <a:rPr lang="en-GB" sz="2000" dirty="0"/>
              <a:t> (2003:124))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err="1"/>
              <a:t>Appo</a:t>
            </a:r>
            <a:r>
              <a:rPr lang="en-GB" sz="2000" dirty="0"/>
              <a:t> </a:t>
            </a:r>
            <a:r>
              <a:rPr lang="en-GB" sz="2000" dirty="0" err="1"/>
              <a:t>leggidu</a:t>
            </a:r>
            <a:r>
              <a:rPr lang="en-GB" sz="2000" dirty="0"/>
              <a:t> (*</a:t>
            </a:r>
            <a:r>
              <a:rPr lang="en-GB" sz="2000" b="1" dirty="0"/>
              <a:t>a</a:t>
            </a:r>
            <a:r>
              <a:rPr lang="en-GB" sz="2000" dirty="0"/>
              <a:t>) </a:t>
            </a:r>
            <a:r>
              <a:rPr lang="en-GB" sz="2000" dirty="0" err="1"/>
              <a:t>Platone</a:t>
            </a: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‘I read Plato.’ (Sardinian) (</a:t>
            </a:r>
            <a:r>
              <a:rPr lang="en-GB" sz="2000" dirty="0" err="1"/>
              <a:t>Floricic</a:t>
            </a:r>
            <a:r>
              <a:rPr lang="en-GB" sz="2000" dirty="0"/>
              <a:t> (2003:251))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364447-6875-415A-BE5F-17552D0E6660}"/>
              </a:ext>
            </a:extLst>
          </p:cNvPr>
          <p:cNvSpPr txBox="1"/>
          <p:nvPr/>
        </p:nvSpPr>
        <p:spPr>
          <a:xfrm>
            <a:off x="6146800" y="1145148"/>
            <a:ext cx="5850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Common Nouns (DOM is obligatory only if the noun is definite, specific or individual (singular)):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A320E-EF1E-4C4C-8CCD-854036D9E07E}"/>
              </a:ext>
            </a:extLst>
          </p:cNvPr>
          <p:cNvSpPr txBox="1"/>
          <p:nvPr/>
        </p:nvSpPr>
        <p:spPr>
          <a:xfrm>
            <a:off x="6263794" y="3571568"/>
            <a:ext cx="6070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Arrubbaru</a:t>
            </a:r>
            <a:r>
              <a:rPr lang="en-GB" dirty="0"/>
              <a:t> (</a:t>
            </a:r>
            <a:r>
              <a:rPr lang="en-GB" b="1" dirty="0"/>
              <a:t>a</a:t>
            </a:r>
            <a:r>
              <a:rPr lang="en-GB" dirty="0"/>
              <a:t>) </a:t>
            </a:r>
            <a:r>
              <a:rPr lang="en-GB" dirty="0" err="1"/>
              <a:t>i</a:t>
            </a:r>
            <a:r>
              <a:rPr lang="en-GB" dirty="0"/>
              <a:t> so </a:t>
            </a:r>
            <a:r>
              <a:rPr lang="en-GB" dirty="0" err="1"/>
              <a:t>cuscini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‘They snatched his cousins.’ (Sicilian) (</a:t>
            </a:r>
            <a:r>
              <a:rPr lang="en-GB" dirty="0" err="1"/>
              <a:t>Iemmolo</a:t>
            </a:r>
            <a:r>
              <a:rPr lang="en-GB" dirty="0"/>
              <a:t> (2007:5))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Io servo (*</a:t>
            </a:r>
            <a:r>
              <a:rPr lang="en-GB" b="1" dirty="0"/>
              <a:t>a</a:t>
            </a:r>
            <a:r>
              <a:rPr lang="en-GB" dirty="0"/>
              <a:t>) </a:t>
            </a:r>
            <a:r>
              <a:rPr lang="en-GB" dirty="0" err="1"/>
              <a:t>uomini</a:t>
            </a:r>
            <a:r>
              <a:rPr lang="en-GB" dirty="0"/>
              <a:t> e </a:t>
            </a:r>
            <a:r>
              <a:rPr lang="en-GB" dirty="0" err="1"/>
              <a:t>donne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‘I serve men and women.’ (Neapolitan) (</a:t>
            </a:r>
            <a:r>
              <a:rPr lang="en-GB" dirty="0" err="1"/>
              <a:t>Fiorentino</a:t>
            </a:r>
            <a:r>
              <a:rPr lang="en-GB" dirty="0"/>
              <a:t> (2003:127))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Appu</a:t>
            </a:r>
            <a:r>
              <a:rPr lang="en-GB" dirty="0"/>
              <a:t> </a:t>
            </a:r>
            <a:r>
              <a:rPr lang="en-GB" dirty="0" err="1"/>
              <a:t>biu</a:t>
            </a:r>
            <a:r>
              <a:rPr lang="en-GB" dirty="0"/>
              <a:t> (</a:t>
            </a:r>
            <a:r>
              <a:rPr lang="en-GB" b="1" dirty="0"/>
              <a:t>a</a:t>
            </a:r>
            <a:r>
              <a:rPr lang="en-GB" dirty="0"/>
              <a:t>) is </a:t>
            </a:r>
            <a:r>
              <a:rPr lang="en-GB" dirty="0" err="1"/>
              <a:t>pippiusu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‘I saw the children.’ (Sardinian) (</a:t>
            </a:r>
            <a:r>
              <a:rPr lang="en-GB" dirty="0" err="1"/>
              <a:t>Iemmolo</a:t>
            </a:r>
            <a:r>
              <a:rPr lang="en-GB" dirty="0"/>
              <a:t> (2007:8))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4293A-0160-4C91-A715-A915F1A423DF}"/>
              </a:ext>
            </a:extLst>
          </p:cNvPr>
          <p:cNvSpPr txBox="1"/>
          <p:nvPr/>
        </p:nvSpPr>
        <p:spPr>
          <a:xfrm>
            <a:off x="6172200" y="6177738"/>
            <a:ext cx="614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U </a:t>
            </a:r>
            <a:r>
              <a:rPr lang="en-GB" sz="2000" dirty="0" err="1"/>
              <a:t>stagnare</a:t>
            </a:r>
            <a:r>
              <a:rPr lang="en-GB" sz="2000" dirty="0"/>
              <a:t> </a:t>
            </a:r>
            <a:r>
              <a:rPr lang="en-GB" sz="2000" dirty="0" err="1"/>
              <a:t>squagghje</a:t>
            </a:r>
            <a:r>
              <a:rPr lang="en-GB" sz="2000" dirty="0"/>
              <a:t> (*</a:t>
            </a:r>
            <a:r>
              <a:rPr lang="en-GB" sz="2000" b="1" dirty="0"/>
              <a:t>a</a:t>
            </a:r>
            <a:r>
              <a:rPr lang="en-GB" sz="2000" dirty="0"/>
              <a:t>) u </a:t>
            </a:r>
            <a:r>
              <a:rPr lang="en-GB" sz="2000" dirty="0" err="1"/>
              <a:t>ffierre</a:t>
            </a:r>
            <a:r>
              <a:rPr lang="en-GB" sz="20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‘The tinsmith melts iron.’ (</a:t>
            </a:r>
            <a:r>
              <a:rPr lang="en-GB" sz="2000" dirty="0" err="1"/>
              <a:t>Barese</a:t>
            </a:r>
            <a:r>
              <a:rPr lang="en-GB" sz="2000" dirty="0"/>
              <a:t>) (</a:t>
            </a:r>
            <a:r>
              <a:rPr lang="en-GB" sz="2000" dirty="0" err="1"/>
              <a:t>Andriani</a:t>
            </a:r>
            <a:r>
              <a:rPr lang="en-GB" sz="2000" dirty="0"/>
              <a:t> (2015:70))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290371-1143-4864-BD20-625DCF5CD43B}"/>
              </a:ext>
            </a:extLst>
          </p:cNvPr>
          <p:cNvSpPr txBox="1"/>
          <p:nvPr/>
        </p:nvSpPr>
        <p:spPr>
          <a:xfrm>
            <a:off x="6263794" y="1747189"/>
            <a:ext cx="61129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/>
              <a:t>Ammazzaru</a:t>
            </a:r>
            <a:r>
              <a:rPr lang="en-GB" sz="1800" dirty="0"/>
              <a:t> (*</a:t>
            </a:r>
            <a:r>
              <a:rPr lang="en-GB" sz="1800" b="1" dirty="0"/>
              <a:t>a</a:t>
            </a:r>
            <a:r>
              <a:rPr lang="en-GB" sz="1800" dirty="0"/>
              <a:t>) un </a:t>
            </a:r>
            <a:r>
              <a:rPr lang="en-GB" sz="1800" dirty="0" err="1"/>
              <a:t>cristianu</a:t>
            </a:r>
            <a:r>
              <a:rPr lang="en-GB" sz="1800" dirty="0"/>
              <a:t> a </a:t>
            </a:r>
            <a:r>
              <a:rPr lang="en-GB" sz="1800" dirty="0" err="1"/>
              <a:t>Giurgenti</a:t>
            </a: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‘They killed a man in Agrigento.’ (Sicilian) (</a:t>
            </a:r>
            <a:r>
              <a:rPr lang="en-GB" dirty="0" err="1"/>
              <a:t>Iemmolo</a:t>
            </a:r>
            <a:r>
              <a:rPr lang="en-GB" dirty="0"/>
              <a:t> (2007:347))</a:t>
            </a: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La </a:t>
            </a:r>
            <a:r>
              <a:rPr lang="en-GB" sz="1800" dirty="0" err="1"/>
              <a:t>uardje</a:t>
            </a:r>
            <a:r>
              <a:rPr lang="en-GB" sz="1800" dirty="0"/>
              <a:t> </a:t>
            </a:r>
            <a:r>
              <a:rPr lang="en-GB" sz="1800" dirty="0" err="1"/>
              <a:t>ammenò</a:t>
            </a:r>
            <a:r>
              <a:rPr lang="en-GB" sz="1800" dirty="0"/>
              <a:t> (</a:t>
            </a:r>
            <a:r>
              <a:rPr lang="en-GB" sz="1800" b="1" dirty="0"/>
              <a:t>a</a:t>
            </a:r>
            <a:r>
              <a:rPr lang="en-GB" sz="1800" dirty="0"/>
              <a:t>) nu </a:t>
            </a:r>
            <a:r>
              <a:rPr lang="en-GB" sz="1800" dirty="0" err="1"/>
              <a:t>carcerate</a:t>
            </a: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‘The soldier hit a prisoner.’ (</a:t>
            </a:r>
            <a:r>
              <a:rPr lang="en-GB" sz="1800" dirty="0" err="1"/>
              <a:t>Barese</a:t>
            </a:r>
            <a:r>
              <a:rPr lang="en-GB" sz="1800" dirty="0"/>
              <a:t>) (</a:t>
            </a:r>
            <a:r>
              <a:rPr lang="en-GB" sz="1800" dirty="0" err="1"/>
              <a:t>Andriani</a:t>
            </a:r>
            <a:r>
              <a:rPr lang="en-GB" sz="1800" dirty="0"/>
              <a:t> (2015:71))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A0DE1D-9B92-47D5-B96F-A9893F145288}"/>
              </a:ext>
            </a:extLst>
          </p:cNvPr>
          <p:cNvSpPr txBox="1"/>
          <p:nvPr/>
        </p:nvSpPr>
        <p:spPr>
          <a:xfrm>
            <a:off x="6263794" y="2800664"/>
            <a:ext cx="61129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/>
              <a:t>Cercava</a:t>
            </a:r>
            <a:r>
              <a:rPr lang="en-GB" sz="1800" dirty="0"/>
              <a:t> *(</a:t>
            </a:r>
            <a:r>
              <a:rPr lang="en-GB" sz="1800" b="1" dirty="0"/>
              <a:t>a</a:t>
            </a:r>
            <a:r>
              <a:rPr lang="en-GB" sz="1800" dirty="0"/>
              <a:t>) nu </a:t>
            </a:r>
            <a:r>
              <a:rPr lang="en-GB" sz="1800" dirty="0" err="1"/>
              <a:t>crestiane</a:t>
            </a:r>
            <a:r>
              <a:rPr lang="en-GB" sz="1800" dirty="0"/>
              <a:t> ca </a:t>
            </a:r>
            <a:r>
              <a:rPr lang="en-GB" sz="1800" dirty="0" err="1"/>
              <a:t>sape</a:t>
            </a:r>
            <a:r>
              <a:rPr lang="en-GB" sz="1800" dirty="0"/>
              <a:t> </a:t>
            </a:r>
            <a:r>
              <a:rPr lang="en-GB" sz="1800" dirty="0" err="1"/>
              <a:t>lesca</a:t>
            </a:r>
            <a:r>
              <a:rPr lang="en-GB" sz="1800" dirty="0"/>
              <a:t> u </a:t>
            </a:r>
            <a:r>
              <a:rPr lang="en-GB" sz="1800" dirty="0" err="1"/>
              <a:t>Bbarese</a:t>
            </a:r>
            <a:r>
              <a:rPr lang="en-GB" sz="18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‘I was looking for a(</a:t>
            </a:r>
            <a:r>
              <a:rPr lang="en-GB" sz="1800" dirty="0" err="1"/>
              <a:t>ny</a:t>
            </a:r>
            <a:r>
              <a:rPr lang="en-GB" sz="1800" dirty="0"/>
              <a:t>) person who can read </a:t>
            </a:r>
            <a:r>
              <a:rPr lang="en-GB" sz="1800" dirty="0" err="1"/>
              <a:t>Barese</a:t>
            </a:r>
            <a:r>
              <a:rPr lang="en-GB" sz="1800" dirty="0"/>
              <a:t>.’ (</a:t>
            </a:r>
            <a:r>
              <a:rPr lang="en-GB" sz="1800" dirty="0" err="1"/>
              <a:t>Andriani</a:t>
            </a:r>
            <a:r>
              <a:rPr lang="en-GB" sz="1800" dirty="0"/>
              <a:t> (2015:66))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AF127D-8003-4ACF-905B-70B90F74B10A}"/>
              </a:ext>
            </a:extLst>
          </p:cNvPr>
          <p:cNvSpPr txBox="1"/>
          <p:nvPr/>
        </p:nvSpPr>
        <p:spPr>
          <a:xfrm>
            <a:off x="6146800" y="5191936"/>
            <a:ext cx="6197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DOM on Personal Pronouns, Proper Names and Referential (definite/specific/individual (sg)) Animate Common Nouns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37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8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3384</Words>
  <Application>Microsoft Office PowerPoint</Application>
  <PresentationFormat>Widescreen</PresentationFormat>
  <Paragraphs>330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Diachrony and synchrony of Romance Differential Object Marking (ad): Nominal and Verbal Feature Syncretisms, Proto-Romance and Language Contact </vt:lpstr>
      <vt:lpstr>Romance Differential Object Marking </vt:lpstr>
      <vt:lpstr>Differential Object Marking: theory and data</vt:lpstr>
      <vt:lpstr>Romance ad: illustrative examples</vt:lpstr>
      <vt:lpstr>Formal analysis of Differential Object Marking (1)</vt:lpstr>
      <vt:lpstr>Formal analysis of Differential Object Marking (2)</vt:lpstr>
      <vt:lpstr>Classic Romance Differential Object Marking: Spanish (Bossong (1980, 1991))</vt:lpstr>
      <vt:lpstr>Differential Object Marking in Catalán: Bilingual Processing</vt:lpstr>
      <vt:lpstr>Differential Object Marking in Ital. dialects (Nominal Syncretisms)</vt:lpstr>
      <vt:lpstr>Differential Object Marking in Portuguese (Verbal Syncretisms)</vt:lpstr>
      <vt:lpstr>Comparative Typology of Differential Object Marking (ad)</vt:lpstr>
      <vt:lpstr>Formal analysis of Differential Object Marking</vt:lpstr>
      <vt:lpstr>Formal analysis of Differential Object Marking</vt:lpstr>
      <vt:lpstr>Proto-Romance Formation of Differential Object Marking  (Latin AD)</vt:lpstr>
      <vt:lpstr>Diachrony of Romance Differential Object Marking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Diachrony and synchrony of Romance Differential Object Marking (ad): Nominal and Verbal Feature Syncretisms, Proto-Romance and Language Contact </dc:title>
  <dc:creator>Tse, Keith (Postgrad Student)</dc:creator>
  <cp:lastModifiedBy>Tse, Keith (Postgrad Student)</cp:lastModifiedBy>
  <cp:revision>3</cp:revision>
  <dcterms:created xsi:type="dcterms:W3CDTF">2022-11-03T03:02:09Z</dcterms:created>
  <dcterms:modified xsi:type="dcterms:W3CDTF">2022-11-05T07:42:53Z</dcterms:modified>
</cp:coreProperties>
</file>