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77" r:id="rId7"/>
    <p:sldId id="269" r:id="rId8"/>
    <p:sldId id="270" r:id="rId9"/>
    <p:sldId id="271" r:id="rId10"/>
    <p:sldId id="272" r:id="rId11"/>
    <p:sldId id="264" r:id="rId12"/>
    <p:sldId id="265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5FA-394B-42BE-990E-5AA9445E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3AA7-37DF-4963-9C28-B88EEB9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1B2F-BD6F-4FD7-BB18-E494A5E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0B32-3AAA-4E31-8C9A-22C7E25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FD14-7FF8-49BC-B86A-6D410A3E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8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AB24-2735-41EB-9912-E51711E9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2A0F-E419-47BC-9BBA-E87DAA9A4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8808-75B2-490B-8900-D6247084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3A0F-4AA5-4A62-87B8-C50ECCDD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2F66-B8CE-495C-8469-CEDF60AE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187C1-17B7-4FE1-8BE9-D515F650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607-A070-4AE3-B404-04D9851FC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35AC-9550-4E4E-9772-9F43EC5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81B5-E434-4BA8-AFB1-28C4154C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8F34-F7C5-4DDB-84B6-8DAF3535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8693-47C5-44D3-BA06-D88D0BC6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9199-F89B-4F00-AF35-78C25750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77CE-54C9-4796-B5ED-B5F01EEA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F5C1-311B-4DC8-A8C1-3E5C35E8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E24-C7DA-4D40-BD91-1CDD5726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B83F-FDF8-40F5-9761-52092A12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AE77-A733-4F22-AAD3-BDEC21F0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B426-B37F-468F-BF95-245AB90B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6F97-AA7B-427C-AB76-4E5E135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DC57-FE64-4718-AE9B-D9482E30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2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FED-4C9E-45F6-96F5-99F38E6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E0B2-D55E-48DA-8E76-C0070E399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19F1-162A-4C99-B867-853737E4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EF766-AD9D-428E-BBFC-6C72633E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AA81-9FF8-4087-97C6-A8772361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EB11-B413-4164-A23B-0A2E7653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81F-A0C4-43F7-81A9-B20C89D4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C716-DECC-48AB-86C3-6C441A6E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A712-E6F8-4CBE-95A4-104A126C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89CFB-726C-47E0-8379-0ED8A7D9E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8143-ED55-4E31-8DE0-7F506C21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46B85-93F0-4393-895D-BEAB6CC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5EF7-C14A-4182-BF45-B088C7B2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CED06-DEB1-4EF6-ADDA-AFB8F104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11C4-FAF4-4564-B2CE-980860EF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84E50-BFFF-4A2A-941F-F67A8E60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DEEC2-1388-4740-BB5D-C48FC80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6B48-C219-4BFA-B4B6-D5F54F5F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1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64894-072B-4CD0-9204-D2F7A355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D9F9-1591-4179-AD4D-55D2004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668-0E21-406C-B4DC-BBBE4151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EDD-4186-40A6-95AA-C5EDB61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8D6F-697F-4188-833A-445187EF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F77E-F162-4E69-AA4C-836FE578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EA1FC-B4BB-45E3-B129-CA06D2AE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8B61-7A6B-4C14-AE93-4FD07B1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3DF5-52EC-473B-BD4D-5D8D9ACF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C120-9788-41FF-B7E6-FCD1E8A2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0596-1C46-4598-AD4B-BDCED4AE8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43131-3171-4012-AE56-664BD8E3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42A12-5053-4437-B15C-FB3B89A8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736C-5974-4C0C-B48D-69191FF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7794F-E21A-40D4-AFF1-6F2CB66D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3C8D4-508B-419E-B5A3-CABE737E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E560-7C90-4BA8-BF9D-09946386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67A2-FAC9-44E4-8F1D-B1B77E99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604D-3DAE-47F3-B1E0-C247757DC59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F6B3-9606-43CC-8653-05CDA8DC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6A7D-CF75-454E-9D04-BF02FE5E0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313D-55E0-45E5-A267-501DFE35F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.tse@ronininstitute.or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19DA-5814-4D4E-B858-6B2BB5EA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4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Ibero</a:t>
            </a:r>
            <a:r>
              <a:rPr lang="en-US" altLang="zh-CN" dirty="0"/>
              <a:t>-Romance prepositional infinitive (</a:t>
            </a:r>
            <a:r>
              <a:rPr lang="en-US" altLang="zh-CN" i="1" dirty="0"/>
              <a:t>el de</a:t>
            </a:r>
            <a:r>
              <a:rPr lang="en-GB" altLang="zh-CN" i="1" dirty="0" err="1"/>
              <a:t>ísmo</a:t>
            </a:r>
            <a:r>
              <a:rPr lang="en-GB" altLang="zh-CN" dirty="0"/>
              <a:t>): microparametric variation in Spanish dialects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DD3B9-6273-4C57-A470-C4D588296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40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Keith Tse (MCIL</a:t>
            </a:r>
            <a:r>
              <a:rPr lang="zh-CN" altLang="en-US" dirty="0"/>
              <a:t> </a:t>
            </a:r>
            <a:r>
              <a:rPr lang="en-GB" altLang="zh-CN" dirty="0"/>
              <a:t>CL)</a:t>
            </a:r>
          </a:p>
          <a:p>
            <a:r>
              <a:rPr lang="en-GB" dirty="0"/>
              <a:t>Lancaster University/Ronin Institute/IGDORE</a:t>
            </a:r>
          </a:p>
          <a:p>
            <a:r>
              <a:rPr lang="en-GB" dirty="0"/>
              <a:t>Going Romance (virtual) (University of Amsterdam)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December 2021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FF2398-55F0-44DF-9F5C-D2B480ECCD54}"/>
              </a:ext>
            </a:extLst>
          </p:cNvPr>
          <p:cNvSpPr txBox="1">
            <a:spLocks/>
          </p:cNvSpPr>
          <p:nvPr/>
        </p:nvSpPr>
        <p:spPr>
          <a:xfrm>
            <a:off x="0" y="4799807"/>
            <a:ext cx="12192000" cy="205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/>
              <a:t>Many thanks to the organisers of Going Romance at the University of Amsterdam for organising this virtual conference. I have many fond memories of my previous involvement in Going Romance 2013 organised on UA campus, and it is so great to see Dr Petra </a:t>
            </a:r>
            <a:r>
              <a:rPr lang="en-GB" sz="1600" dirty="0" err="1"/>
              <a:t>Sleeman</a:t>
            </a:r>
            <a:r>
              <a:rPr lang="en-GB" sz="1600" dirty="0"/>
              <a:t> again whose hard work has made both GR conferences possible. My thanks also to the audiences at previous conference venues (virtual/online) at which earlier versions of this work were presented: Expanding Romance Linguistics: Crossing the Boundaries (University of Graz) and the Ronin Institute. My immense gratitude to my mentors and supervisors in Romance linguistics, especially Professor Nigel Vincent with whom I did my MA dissertation at the University of Manchester in 2010 on Romance prepositional infinitives. All errors are mine. Finally, I dedicate this to the many informants of Spanish from all around the Spanish-speaking world who kindly shared their native intuitions with me and to whom I owe everything contained in this presentation. </a:t>
            </a:r>
            <a:r>
              <a:rPr lang="en-GB" sz="1600" i="1" dirty="0"/>
              <a:t>Sin </a:t>
            </a:r>
            <a:r>
              <a:rPr lang="en-GB" sz="1600" i="1" dirty="0" err="1"/>
              <a:t>vosotros</a:t>
            </a:r>
            <a:r>
              <a:rPr lang="en-GB" sz="1600" i="1" dirty="0"/>
              <a:t> o </a:t>
            </a:r>
            <a:r>
              <a:rPr lang="en-GB" sz="1600" i="1" dirty="0" err="1"/>
              <a:t>ustedes</a:t>
            </a:r>
            <a:r>
              <a:rPr lang="en-GB" sz="1600" i="1" dirty="0"/>
              <a:t>, nada</a:t>
            </a:r>
            <a:r>
              <a:rPr lang="en-GB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704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i="1" dirty="0"/>
              <a:t>de </a:t>
            </a:r>
            <a:r>
              <a:rPr lang="en-GB" dirty="0"/>
              <a:t>+ infinitive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Historical-comparative distribution of PIs -&gt; proto-Romance/Latin 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Diez</a:t>
            </a:r>
            <a:r>
              <a:rPr lang="en-GB" dirty="0"/>
              <a:t> (1876), Beardsley (1920), Vincent (1988, 1999)):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349229"/>
            <a:ext cx="113538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Latin does not have PIs but prepositional gerund(</a:t>
            </a:r>
            <a:r>
              <a:rPr lang="en-US" dirty="0" err="1"/>
              <a:t>ive</a:t>
            </a:r>
            <a:r>
              <a:rPr lang="en-US" dirty="0"/>
              <a:t>)s (Schulte (2007), </a:t>
            </a:r>
            <a:r>
              <a:rPr lang="en-US" dirty="0" err="1"/>
              <a:t>Lohndal</a:t>
            </a:r>
            <a:r>
              <a:rPr lang="en-US" dirty="0"/>
              <a:t> (2012)) where </a:t>
            </a:r>
            <a:r>
              <a:rPr lang="en-US" i="1" dirty="0"/>
              <a:t>de</a:t>
            </a:r>
            <a:r>
              <a:rPr lang="en-US" dirty="0"/>
              <a:t> ‘about, regarding’ can express indirect statements/commands which may anticipate (proto-)Romance: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4561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cum   </a:t>
            </a:r>
            <a:r>
              <a:rPr lang="en-US" sz="2400" b="1" dirty="0"/>
              <a:t>de</a:t>
            </a:r>
            <a:r>
              <a:rPr lang="en-US" sz="2400" dirty="0"/>
              <a:t> </a:t>
            </a:r>
            <a:r>
              <a:rPr lang="en-US" sz="2400" dirty="0" err="1"/>
              <a:t>muta</a:t>
            </a:r>
            <a:r>
              <a:rPr lang="en-US" sz="2400" dirty="0"/>
              <a:t>-</a:t>
            </a:r>
            <a:r>
              <a:rPr lang="en-US" sz="2400" dirty="0" err="1"/>
              <a:t>nd</a:t>
            </a:r>
            <a:r>
              <a:rPr lang="en-US" sz="2400" dirty="0"/>
              <a:t>-o            </a:t>
            </a:r>
            <a:r>
              <a:rPr lang="en-US" sz="2400" dirty="0" err="1"/>
              <a:t>praecipere</a:t>
            </a:r>
            <a:r>
              <a:rPr lang="en-US" sz="2400" dirty="0"/>
              <a:t>-t </a:t>
            </a:r>
            <a:r>
              <a:rPr lang="en-US" sz="2400" dirty="0" err="1"/>
              <a:t>homin</a:t>
            </a:r>
            <a:r>
              <a:rPr lang="en-US" sz="2400" dirty="0"/>
              <a:t>-e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when DE change-GER-ABL teach-3SG    man-ABL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‘When he preached about changing man’ (Augustine </a:t>
            </a:r>
            <a:r>
              <a:rPr lang="en-US" sz="2400" i="1" dirty="0" err="1"/>
              <a:t>Sermones</a:t>
            </a:r>
            <a:r>
              <a:rPr lang="en-US" sz="2400" dirty="0"/>
              <a:t> 9.8)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3298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velle</a:t>
            </a:r>
            <a:r>
              <a:rPr lang="en-US" sz="2400" dirty="0"/>
              <a:t>  se   cum </a:t>
            </a:r>
            <a:r>
              <a:rPr lang="en-US" sz="2400" dirty="0" err="1"/>
              <a:t>eo</a:t>
            </a:r>
            <a:r>
              <a:rPr lang="en-US" sz="2400" dirty="0"/>
              <a:t>   </a:t>
            </a:r>
            <a:r>
              <a:rPr lang="en-US" sz="2400" dirty="0" err="1"/>
              <a:t>conloqui</a:t>
            </a:r>
            <a:r>
              <a:rPr lang="en-US" sz="2400" dirty="0"/>
              <a:t> </a:t>
            </a:r>
            <a:r>
              <a:rPr lang="en-US" sz="2400" b="1" dirty="0"/>
              <a:t>de</a:t>
            </a:r>
            <a:r>
              <a:rPr lang="en-US" sz="2400" dirty="0"/>
              <a:t>  </a:t>
            </a:r>
            <a:r>
              <a:rPr lang="en-US" sz="2400" dirty="0" err="1"/>
              <a:t>parti</a:t>
            </a:r>
            <a:r>
              <a:rPr lang="en-US" sz="2400" dirty="0"/>
              <a:t>-end-o         </a:t>
            </a:r>
            <a:r>
              <a:rPr lang="en-US" sz="2400" dirty="0" err="1"/>
              <a:t>regn</a:t>
            </a:r>
            <a:r>
              <a:rPr lang="en-US" sz="2400" dirty="0"/>
              <a:t>-o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want self with him talk          DE divide-GER-ABL kingdom-GER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‘He himself wanted to talk with him about dividing the kingdom.’ (Nepos </a:t>
            </a:r>
            <a:r>
              <a:rPr lang="en-US" sz="2400" i="1" dirty="0"/>
              <a:t>Dion</a:t>
            </a:r>
            <a:r>
              <a:rPr lang="en-US" sz="2400" dirty="0"/>
              <a:t> 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5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Syntactic theory: Phase (Chomsky (2001 </a:t>
            </a:r>
            <a:r>
              <a:rPr lang="en-GB" i="1" dirty="0"/>
              <a:t>et </a:t>
            </a:r>
            <a:r>
              <a:rPr lang="en-GB" i="1" dirty="0" err="1"/>
              <a:t>seq</a:t>
            </a:r>
            <a:r>
              <a:rPr lang="en-GB" dirty="0"/>
              <a:t>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1091"/>
            <a:ext cx="110674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Explanation for empirical problem: </a:t>
            </a:r>
            <a:r>
              <a:rPr lang="en-GB" i="1" dirty="0"/>
              <a:t>de</a:t>
            </a:r>
            <a:r>
              <a:rPr lang="en-GB" dirty="0"/>
              <a:t> + infinitive (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dirty="0"/>
              <a:t>) which is rare, 						sporadic, non-standard in Spanish; </a:t>
            </a:r>
          </a:p>
          <a:p>
            <a:pPr marL="0" indent="0">
              <a:buNone/>
            </a:pPr>
            <a:r>
              <a:rPr lang="en-GB" dirty="0"/>
              <a:t>					      Spanish dialectal variation in 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i="1" dirty="0"/>
              <a:t> 					    </a:t>
            </a:r>
            <a:r>
              <a:rPr lang="en-GB" dirty="0"/>
              <a:t>(Spain (active) vs Latin America (passive))   					          &lt;- Medieval &lt;- proto-Romance/Latin</a:t>
            </a:r>
          </a:p>
          <a:p>
            <a:pPr marL="0" indent="0">
              <a:buNone/>
            </a:pPr>
            <a:r>
              <a:rPr lang="en-GB" dirty="0"/>
              <a:t>			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42900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Phases (Chomsky (2001 </a:t>
            </a:r>
            <a:r>
              <a:rPr lang="en-US" i="1" dirty="0"/>
              <a:t>et </a:t>
            </a:r>
            <a:r>
              <a:rPr lang="en-US" i="1" dirty="0" err="1"/>
              <a:t>seq</a:t>
            </a:r>
            <a:r>
              <a:rPr lang="en-US" dirty="0"/>
              <a:t>)):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7869" y="3434224"/>
            <a:ext cx="6898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Arguments are introduced by f-heads (external argument/subject &lt; C-T Phase)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91972" y="5461563"/>
            <a:ext cx="7500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 (Mood/Fin)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Rizzi</a:t>
            </a:r>
            <a:r>
              <a:rPr lang="en-US" dirty="0"/>
              <a:t> (1997), </a:t>
            </a:r>
            <a:r>
              <a:rPr lang="en-US" dirty="0" err="1"/>
              <a:t>Roussou</a:t>
            </a:r>
            <a:r>
              <a:rPr lang="en-US" dirty="0"/>
              <a:t> (1999))	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01935" y="5461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SpecTP</a:t>
            </a:r>
            <a:r>
              <a:rPr lang="en-US" dirty="0"/>
              <a:t> (non-finite clause (TP))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6513" y="6348524"/>
            <a:ext cx="8624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subject of infinitive (PRO) (C-T) &lt; preposition </a:t>
            </a:r>
            <a:r>
              <a:rPr lang="en-GB" i="1" dirty="0"/>
              <a:t>de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638" y="509394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Verb 	(ind. object </a:t>
            </a:r>
            <a:r>
              <a:rPr lang="en-US" b="1" dirty="0" err="1"/>
              <a:t>i</a:t>
            </a:r>
            <a:r>
              <a:rPr lang="en-US" dirty="0"/>
              <a:t>)	+ 	</a:t>
            </a:r>
            <a:r>
              <a:rPr lang="en-US" i="1" dirty="0"/>
              <a:t>de</a:t>
            </a:r>
            <a:r>
              <a:rPr lang="en-US" dirty="0"/>
              <a:t> 		+ 	PRO </a:t>
            </a:r>
            <a:r>
              <a:rPr lang="en-US" b="1" dirty="0" err="1"/>
              <a:t>i</a:t>
            </a:r>
            <a:r>
              <a:rPr lang="en-US" dirty="0"/>
              <a:t>		infinitive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17869" y="4326409"/>
            <a:ext cx="6898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Phase Impenetrability Condition (PIC):        Spell-Out one phase at a time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4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 err="1"/>
              <a:t>Passivisation</a:t>
            </a:r>
            <a:r>
              <a:rPr lang="en-GB" dirty="0"/>
              <a:t> in Romance: Sheehan and </a:t>
            </a:r>
            <a:r>
              <a:rPr lang="en-GB" dirty="0" err="1"/>
              <a:t>Cyrino</a:t>
            </a:r>
            <a:r>
              <a:rPr lang="en-GB" dirty="0"/>
              <a:t> (2018)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2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Chomsky (1981) (</a:t>
            </a:r>
            <a:r>
              <a:rPr lang="en-GB" sz="2400" dirty="0" err="1"/>
              <a:t>Burzio’s</a:t>
            </a:r>
            <a:r>
              <a:rPr lang="en-GB" sz="2400" dirty="0"/>
              <a:t> Generalisation):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43898" y="1156971"/>
            <a:ext cx="5248102" cy="172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Object (internal argument) </a:t>
            </a:r>
            <a:r>
              <a:rPr lang="en-GB" sz="2400" dirty="0">
                <a:sym typeface="Wingdings" panose="05000000000000000000" pitchFamily="2" charset="2"/>
              </a:rPr>
              <a:t>        Subject (deletion of the external argument/object Case)</a:t>
            </a:r>
            <a:endParaRPr lang="en-GB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12179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Sheehan and </a:t>
            </a:r>
            <a:r>
              <a:rPr lang="en-GB" sz="2400" dirty="0" err="1"/>
              <a:t>Cyrino</a:t>
            </a:r>
            <a:r>
              <a:rPr lang="en-GB" sz="2400" dirty="0"/>
              <a:t> (2018): different verbs select different types of infinitival complements that may (not) allow </a:t>
            </a:r>
            <a:r>
              <a:rPr lang="en-GB" sz="2400" dirty="0" err="1"/>
              <a:t>passivisation</a:t>
            </a:r>
            <a:r>
              <a:rPr lang="en-GB" sz="2400" dirty="0"/>
              <a:t> of matrix object of verb/embedded subject of infinitive (ECM):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186259"/>
            <a:ext cx="12192000" cy="20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ECM: subject of the infinitive (</a:t>
            </a:r>
            <a:r>
              <a:rPr lang="en-GB" sz="2400" i="1" dirty="0" err="1"/>
              <a:t>sair</a:t>
            </a:r>
            <a:r>
              <a:rPr lang="en-GB" sz="2400" dirty="0"/>
              <a:t>) is raised to the object position of the main verb (*</a:t>
            </a:r>
            <a:r>
              <a:rPr lang="en-GB" sz="2400" i="1" dirty="0" err="1"/>
              <a:t>fazer</a:t>
            </a:r>
            <a:r>
              <a:rPr lang="en-GB" sz="2400" i="1" dirty="0"/>
              <a:t>/*</a:t>
            </a:r>
            <a:r>
              <a:rPr lang="en-GB" sz="2400" i="1" dirty="0" err="1"/>
              <a:t>ver</a:t>
            </a:r>
            <a:r>
              <a:rPr lang="en-GB" sz="2400" i="1" dirty="0"/>
              <a:t>/mandar/</a:t>
            </a:r>
            <a:r>
              <a:rPr lang="en-GB" sz="2400" i="1" dirty="0" err="1"/>
              <a:t>deixar</a:t>
            </a:r>
            <a:r>
              <a:rPr lang="en-GB" sz="2400" dirty="0"/>
              <a:t>) and further raised to subject position in </a:t>
            </a:r>
            <a:r>
              <a:rPr lang="en-GB" sz="2400" dirty="0" err="1"/>
              <a:t>passivisation</a:t>
            </a:r>
            <a:r>
              <a:rPr lang="en-GB" sz="2400" dirty="0"/>
              <a:t> (</a:t>
            </a:r>
            <a:r>
              <a:rPr lang="en-GB" sz="2400" i="1" dirty="0" err="1"/>
              <a:t>os</a:t>
            </a:r>
            <a:r>
              <a:rPr lang="en-GB" sz="2400" i="1" dirty="0"/>
              <a:t> </a:t>
            </a:r>
            <a:r>
              <a:rPr lang="en-GB" sz="2400" i="1" dirty="0" err="1"/>
              <a:t>meninos</a:t>
            </a:r>
            <a:r>
              <a:rPr lang="en-GB" sz="2400" dirty="0"/>
              <a:t>) (</a:t>
            </a:r>
            <a:r>
              <a:rPr lang="en-GB" sz="2400" dirty="0" err="1"/>
              <a:t>Hornstein</a:t>
            </a:r>
            <a:r>
              <a:rPr lang="en-GB" sz="2400" dirty="0"/>
              <a:t>, Nunes and Martins (2010)): PRO (embedded subject) &gt; OBJ &gt; SUBJ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955656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os</a:t>
            </a:r>
            <a:r>
              <a:rPr lang="en-GB" sz="2400" dirty="0"/>
              <a:t> 	</a:t>
            </a:r>
            <a:r>
              <a:rPr lang="en-GB" sz="2400" dirty="0" err="1"/>
              <a:t>meninos</a:t>
            </a:r>
            <a:r>
              <a:rPr lang="en-GB" sz="2400" dirty="0"/>
              <a:t> 	</a:t>
            </a:r>
            <a:r>
              <a:rPr lang="en-GB" sz="2400" dirty="0" err="1"/>
              <a:t>foram</a:t>
            </a:r>
            <a:r>
              <a:rPr lang="en-GB" sz="2400" dirty="0"/>
              <a:t> 		*</a:t>
            </a:r>
            <a:r>
              <a:rPr lang="en-GB" sz="2400" dirty="0" err="1"/>
              <a:t>feitos</a:t>
            </a:r>
            <a:r>
              <a:rPr lang="en-GB" sz="2400" dirty="0"/>
              <a:t>/*</a:t>
            </a:r>
            <a:r>
              <a:rPr lang="en-GB" sz="2400" dirty="0" err="1"/>
              <a:t>vistos</a:t>
            </a:r>
            <a:r>
              <a:rPr lang="en-GB" sz="2400" dirty="0"/>
              <a:t>/</a:t>
            </a:r>
            <a:r>
              <a:rPr lang="en-GB" sz="2400" dirty="0" err="1"/>
              <a:t>mandados</a:t>
            </a:r>
            <a:r>
              <a:rPr lang="en-GB" sz="2400" dirty="0"/>
              <a:t>/</a:t>
            </a:r>
            <a:r>
              <a:rPr lang="en-GB" sz="2400" dirty="0" err="1"/>
              <a:t>deixados</a:t>
            </a:r>
            <a:r>
              <a:rPr lang="en-GB" sz="2400" dirty="0"/>
              <a:t>  </a:t>
            </a:r>
            <a:r>
              <a:rPr lang="en-GB" sz="2400" dirty="0" err="1"/>
              <a:t>sair</a:t>
            </a:r>
            <a:r>
              <a:rPr lang="en-GB" sz="2400" dirty="0"/>
              <a:t>	(Portuguese)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ART 	boy-PL 		BE-PRET.3PL 	made/seen/ordered/let 		leave.INF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‘The boys were ordered/allowed to leave.’ (cannot be ‘the boys were made/seen to leave’)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185460"/>
            <a:ext cx="12192000" cy="67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Sheehan and </a:t>
            </a:r>
            <a:r>
              <a:rPr lang="en-GB" sz="2400" dirty="0" err="1"/>
              <a:t>Cyrino</a:t>
            </a:r>
            <a:r>
              <a:rPr lang="en-GB" sz="2400" dirty="0"/>
              <a:t> (2018): </a:t>
            </a:r>
            <a:r>
              <a:rPr lang="en-GB" sz="2400" i="1" dirty="0" err="1"/>
              <a:t>fazer</a:t>
            </a:r>
            <a:r>
              <a:rPr lang="en-GB" sz="2400" i="1" dirty="0"/>
              <a:t> </a:t>
            </a:r>
            <a:r>
              <a:rPr lang="en-GB" sz="2400" dirty="0"/>
              <a:t>(causative)/</a:t>
            </a:r>
            <a:r>
              <a:rPr lang="en-GB" sz="2400" i="1" dirty="0" err="1"/>
              <a:t>ver</a:t>
            </a:r>
            <a:r>
              <a:rPr lang="en-GB" sz="2400" dirty="0"/>
              <a:t> (perception) select VP while </a:t>
            </a:r>
            <a:r>
              <a:rPr lang="en-GB" sz="2400" i="1" dirty="0" err="1"/>
              <a:t>mandar</a:t>
            </a:r>
            <a:r>
              <a:rPr lang="en-GB" sz="2400" i="1" dirty="0"/>
              <a:t>/</a:t>
            </a:r>
            <a:r>
              <a:rPr lang="en-GB" sz="2400" i="1" dirty="0" err="1"/>
              <a:t>deixar</a:t>
            </a:r>
            <a:r>
              <a:rPr lang="en-GB" sz="2400" dirty="0"/>
              <a:t> select TP. </a:t>
            </a:r>
            <a:endParaRPr lang="en-GB" sz="2400" i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9143" y="1526994"/>
            <a:ext cx="6494755" cy="123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Case-driven A(</a:t>
            </a:r>
            <a:r>
              <a:rPr lang="en-GB" sz="2400" dirty="0" err="1"/>
              <a:t>rgument</a:t>
            </a:r>
            <a:r>
              <a:rPr lang="en-GB" sz="2400" dirty="0"/>
              <a:t>)-movement                   (Case Filter: all overt argument must receive Case):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143765"/>
            <a:ext cx="12192000" cy="1325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Object needs to move to subject position to receive Case in </a:t>
            </a:r>
            <a:r>
              <a:rPr lang="en-GB" sz="2400" dirty="0" err="1"/>
              <a:t>passivisation</a:t>
            </a:r>
            <a:r>
              <a:rPr lang="en-GB" sz="2400" dirty="0"/>
              <a:t>; in Exceptional Case-Marking (ECM) verbs, there is the following A(</a:t>
            </a:r>
            <a:r>
              <a:rPr lang="en-GB" sz="2400" dirty="0" err="1"/>
              <a:t>rgument</a:t>
            </a:r>
            <a:r>
              <a:rPr lang="en-GB" sz="2400" dirty="0"/>
              <a:t>)-chain: subject of embedded infinitive (PRO) -&gt; object of main verb -&gt; subject of main verb) (</a:t>
            </a:r>
            <a:r>
              <a:rPr lang="en-GB" sz="2400" dirty="0" err="1"/>
              <a:t>Lasnik</a:t>
            </a:r>
            <a:r>
              <a:rPr lang="en-GB" sz="2400" dirty="0"/>
              <a:t> (2001), </a:t>
            </a:r>
            <a:r>
              <a:rPr lang="en-GB" sz="2400" dirty="0" err="1"/>
              <a:t>Hornstein</a:t>
            </a:r>
            <a:r>
              <a:rPr lang="en-GB" sz="2400" dirty="0"/>
              <a:t>, Nunes, Martins (2010), </a:t>
            </a:r>
            <a:r>
              <a:rPr lang="en-GB" sz="2400" dirty="0" err="1"/>
              <a:t>cf</a:t>
            </a:r>
            <a:r>
              <a:rPr lang="en-GB" sz="2400" dirty="0"/>
              <a:t> Landau (2003)).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8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Sheehan and </a:t>
            </a:r>
            <a:r>
              <a:rPr lang="en-GB" dirty="0" err="1"/>
              <a:t>Cyrino</a:t>
            </a:r>
            <a:r>
              <a:rPr lang="en-GB" dirty="0"/>
              <a:t> (2018): </a:t>
            </a:r>
            <a:r>
              <a:rPr lang="en-GB" dirty="0" err="1"/>
              <a:t>Passivisation</a:t>
            </a:r>
            <a:r>
              <a:rPr lang="en-GB" dirty="0"/>
              <a:t> and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070"/>
            <a:ext cx="6172200" cy="4850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              TP</a:t>
            </a:r>
          </a:p>
          <a:p>
            <a:pPr marL="0" indent="0">
              <a:buNone/>
            </a:pPr>
            <a:r>
              <a:rPr lang="en-GB" sz="2400" dirty="0" err="1"/>
              <a:t>SpecT</a:t>
            </a:r>
            <a:r>
              <a:rPr lang="en-GB" sz="2400" dirty="0"/>
              <a:t>             T’</a:t>
            </a:r>
          </a:p>
          <a:p>
            <a:pPr marL="0" indent="0">
              <a:buNone/>
            </a:pPr>
            <a:r>
              <a:rPr lang="en-GB" sz="2400" dirty="0"/>
              <a:t>              T	       VP</a:t>
            </a:r>
          </a:p>
          <a:p>
            <a:pPr marL="0" indent="0">
              <a:buNone/>
            </a:pPr>
            <a:r>
              <a:rPr lang="en-GB" sz="2400" dirty="0"/>
              <a:t>	       </a:t>
            </a:r>
            <a:r>
              <a:rPr lang="en-GB" sz="2400" dirty="0" err="1"/>
              <a:t>SpecV</a:t>
            </a:r>
            <a:r>
              <a:rPr lang="en-GB" sz="2400" dirty="0"/>
              <a:t>	   V’</a:t>
            </a:r>
          </a:p>
          <a:p>
            <a:pPr marL="0" indent="0">
              <a:buNone/>
            </a:pPr>
            <a:r>
              <a:rPr lang="en-GB" sz="2400" dirty="0"/>
              <a:t>	         	        V	         TP</a:t>
            </a:r>
          </a:p>
          <a:p>
            <a:pPr marL="0" indent="0">
              <a:buNone/>
            </a:pPr>
            <a:r>
              <a:rPr lang="en-GB" sz="2400" dirty="0"/>
              <a:t>	                           </a:t>
            </a:r>
            <a:r>
              <a:rPr lang="en-GB" sz="2400" dirty="0" err="1"/>
              <a:t>SpecT</a:t>
            </a:r>
            <a:r>
              <a:rPr lang="en-GB" sz="2400" dirty="0"/>
              <a:t>           T’</a:t>
            </a:r>
          </a:p>
          <a:p>
            <a:pPr marL="0" indent="0">
              <a:buNone/>
            </a:pPr>
            <a:r>
              <a:rPr lang="en-GB" sz="2400" dirty="0"/>
              <a:t>		             	          T	           </a:t>
            </a:r>
            <a:r>
              <a:rPr lang="en-GB" sz="2400" dirty="0" err="1"/>
              <a:t>vP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    </a:t>
            </a:r>
            <a:r>
              <a:rPr lang="en-GB" sz="2400" dirty="0" err="1"/>
              <a:t>Specv</a:t>
            </a:r>
            <a:r>
              <a:rPr lang="en-GB" sz="2400" dirty="0"/>
              <a:t>     v’</a:t>
            </a:r>
          </a:p>
          <a:p>
            <a:pPr marL="0" indent="0">
              <a:buNone/>
            </a:pPr>
            <a:r>
              <a:rPr lang="en-GB" sz="2400" dirty="0"/>
              <a:t>				            v	          VP				                         V’</a:t>
            </a:r>
          </a:p>
          <a:p>
            <a:pPr marL="0" indent="0">
              <a:buNone/>
            </a:pPr>
            <a:r>
              <a:rPr lang="en-GB" sz="2400" dirty="0"/>
              <a:t>			                                       V</a:t>
            </a:r>
          </a:p>
          <a:p>
            <a:pPr marL="0" indent="0">
              <a:buNone/>
            </a:pPr>
            <a:r>
              <a:rPr lang="en-GB" sz="2400" dirty="0"/>
              <a:t>					    infinitive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537046"/>
            <a:ext cx="12192000" cy="82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Phase Impenetrability Condition (PIC): Spell-Out one Phase at a time -&gt; Phase heads cannot 						   probe into lower phase (Chomsky (2000, 2001 </a:t>
            </a:r>
            <a:r>
              <a:rPr lang="en-GB" sz="2400" i="1" dirty="0"/>
              <a:t>et </a:t>
            </a:r>
            <a:r>
              <a:rPr lang="en-GB" sz="2400" i="1" dirty="0" err="1"/>
              <a:t>seq</a:t>
            </a:r>
            <a:r>
              <a:rPr lang="en-GB" sz="2400" dirty="0"/>
              <a:t>) </a:t>
            </a:r>
            <a:endParaRPr lang="en-GB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0" y="1005753"/>
            <a:ext cx="6019800" cy="485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              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 err="1"/>
              <a:t>SpecT</a:t>
            </a:r>
            <a:r>
              <a:rPr lang="en-GB" sz="2200" dirty="0"/>
              <a:t>             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 	T	       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       </a:t>
            </a:r>
            <a:r>
              <a:rPr lang="en-GB" sz="2200" dirty="0" err="1"/>
              <a:t>SpecV</a:t>
            </a:r>
            <a:r>
              <a:rPr lang="en-GB" sz="2200" dirty="0"/>
              <a:t>	   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        	       V	              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                             </a:t>
            </a:r>
            <a:r>
              <a:rPr lang="en-GB" sz="2200" dirty="0" err="1"/>
              <a:t>SpecV</a:t>
            </a:r>
            <a:r>
              <a:rPr lang="en-GB" sz="2200" dirty="0"/>
              <a:t>	           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	         	 PRO      V	       VP					                      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		                                   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/>
              <a:t>					  infinitive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200337"/>
            <a:ext cx="2491740" cy="820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Passivisation</a:t>
            </a:r>
            <a:r>
              <a:rPr lang="en-GB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(Object &gt; Subject)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0160" y="4029268"/>
            <a:ext cx="2545080" cy="820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ECM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(Subject &gt; Object)</a:t>
            </a:r>
            <a:endParaRPr lang="en-GB" sz="24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6880" y="6134620"/>
            <a:ext cx="10485120" cy="723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-&gt; matrix verb cannot probe into the infinitive and the embedded subject cannot move to the matrix clause if the inf does not project a Phase Edge (</a:t>
            </a:r>
            <a:r>
              <a:rPr lang="en-GB" sz="2400" dirty="0" err="1"/>
              <a:t>SpecTP</a:t>
            </a:r>
            <a:r>
              <a:rPr lang="en-GB" sz="2400" dirty="0"/>
              <a:t>)</a:t>
            </a:r>
            <a:endParaRPr lang="en-GB" sz="2400" i="1" dirty="0"/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1840230" y="3022220"/>
            <a:ext cx="1245870" cy="644576"/>
          </a:xfrm>
          <a:prstGeom prst="curvedConnector3">
            <a:avLst>
              <a:gd name="adj1" fmla="val 101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335280" y="2201996"/>
            <a:ext cx="1493520" cy="820224"/>
          </a:xfrm>
          <a:prstGeom prst="curvedConnector3">
            <a:avLst>
              <a:gd name="adj1" fmla="val 101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949440" y="3477597"/>
            <a:ext cx="2164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 Phase Head/Edge (T) in infinitival complement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55308" y="3310790"/>
            <a:ext cx="738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err="1"/>
              <a:t>arg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768315"/>
            <a:ext cx="738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err="1"/>
              <a:t>arg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77815" y="2653115"/>
            <a:ext cx="738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err="1"/>
              <a:t>arg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5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Spanish 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dirty="0"/>
              <a:t>: formal Phase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23"/>
            <a:ext cx="1222906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Peninsular European Spanish 		vs 	Latin American Spanish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496" y="2546186"/>
            <a:ext cx="12190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</a:t>
            </a:r>
            <a:r>
              <a:rPr lang="en-GB" dirty="0" err="1"/>
              <a:t>passivisation</a:t>
            </a:r>
            <a:r>
              <a:rPr lang="en-GB" dirty="0"/>
              <a:t> of ECM verbs (embedded subject -&gt; matrix </a:t>
            </a:r>
            <a:r>
              <a:rPr lang="en-GB" dirty="0" err="1"/>
              <a:t>obj</a:t>
            </a:r>
            <a:r>
              <a:rPr lang="en-GB" dirty="0"/>
              <a:t> -&gt; matrix subj), infinitival complement needs to be ‘big’ enough to allow the embedded subject to move to the matrix object (PIC) (</a:t>
            </a:r>
            <a:r>
              <a:rPr lang="en-GB" dirty="0" err="1"/>
              <a:t>cf</a:t>
            </a:r>
            <a:r>
              <a:rPr lang="en-GB" dirty="0"/>
              <a:t> Sheehan and </a:t>
            </a:r>
            <a:r>
              <a:rPr lang="en-GB" dirty="0" err="1"/>
              <a:t>Cyrino</a:t>
            </a:r>
            <a:r>
              <a:rPr lang="en-GB" dirty="0"/>
              <a:t> (2018))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9" y="4180211"/>
            <a:ext cx="5552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matrix object (indirect object) undergoes A-Move to matrix subject (</a:t>
            </a:r>
            <a:r>
              <a:rPr lang="en-GB" dirty="0" err="1"/>
              <a:t>passivisation</a:t>
            </a:r>
            <a:r>
              <a:rPr lang="en-GB" dirty="0"/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2597" y="5275522"/>
            <a:ext cx="9467351" cy="558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Two parameters: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                 matrix </a:t>
            </a:r>
            <a:r>
              <a:rPr lang="en-GB" dirty="0" err="1"/>
              <a:t>Appl</a:t>
            </a:r>
            <a:r>
              <a:rPr lang="en-GB" dirty="0"/>
              <a:t> projecting </a:t>
            </a:r>
            <a:r>
              <a:rPr lang="en-GB" dirty="0" err="1"/>
              <a:t>SpecAppl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4167" y="1720808"/>
            <a:ext cx="8980726" cy="78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i="1" dirty="0"/>
              <a:t> </a:t>
            </a:r>
            <a:r>
              <a:rPr lang="en-GB" dirty="0"/>
              <a:t>parameterised in terms of grammatical voice (peninsular/European (active) vs Latin America (passive))</a:t>
            </a:r>
            <a:endParaRPr lang="en-GB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445" y="6120612"/>
            <a:ext cx="12229061" cy="55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A-chain: embedded </a:t>
            </a:r>
            <a:r>
              <a:rPr lang="en-GB" dirty="0" err="1"/>
              <a:t>SpecT</a:t>
            </a:r>
            <a:r>
              <a:rPr lang="en-GB" dirty="0"/>
              <a:t> &gt; </a:t>
            </a:r>
            <a:r>
              <a:rPr lang="en-GB" dirty="0" err="1"/>
              <a:t>SpecM</a:t>
            </a:r>
            <a:r>
              <a:rPr lang="en-GB" dirty="0"/>
              <a:t> &gt; matrix </a:t>
            </a:r>
            <a:r>
              <a:rPr lang="en-GB" dirty="0" err="1"/>
              <a:t>SpecAppl</a:t>
            </a:r>
            <a:r>
              <a:rPr lang="en-GB" dirty="0"/>
              <a:t> (OBJ) &gt; </a:t>
            </a:r>
            <a:r>
              <a:rPr lang="en-GB" dirty="0" err="1"/>
              <a:t>SpecT</a:t>
            </a:r>
            <a:r>
              <a:rPr lang="en-GB" dirty="0"/>
              <a:t> (SUBJ)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55014" y="4175456"/>
            <a:ext cx="6630637" cy="153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-&gt; </a:t>
            </a:r>
            <a:r>
              <a:rPr lang="en-GB" dirty="0" err="1"/>
              <a:t>Appl</a:t>
            </a:r>
            <a:r>
              <a:rPr lang="en-GB" dirty="0"/>
              <a:t>(</a:t>
            </a:r>
            <a:r>
              <a:rPr lang="en-GB" dirty="0" err="1"/>
              <a:t>icative</a:t>
            </a:r>
            <a:r>
              <a:rPr lang="en-GB" dirty="0"/>
              <a:t>)P (</a:t>
            </a:r>
            <a:r>
              <a:rPr lang="en-GB" dirty="0" err="1"/>
              <a:t>SpecAppl</a:t>
            </a:r>
            <a:r>
              <a:rPr lang="en-GB" dirty="0"/>
              <a:t> &gt; </a:t>
            </a:r>
            <a:r>
              <a:rPr lang="en-GB" dirty="0" err="1"/>
              <a:t>SpecT</a:t>
            </a:r>
            <a:r>
              <a:rPr lang="en-GB" dirty="0"/>
              <a:t>)               (</a:t>
            </a:r>
            <a:r>
              <a:rPr lang="en-GB" dirty="0" err="1"/>
              <a:t>cf</a:t>
            </a:r>
            <a:r>
              <a:rPr lang="en-GB" dirty="0"/>
              <a:t> English dative shift: indirect object remerged in </a:t>
            </a:r>
            <a:r>
              <a:rPr lang="en-GB" dirty="0" err="1"/>
              <a:t>ApplP</a:t>
            </a:r>
            <a:r>
              <a:rPr lang="en-GB" dirty="0"/>
              <a:t> above direct object)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57133" y="3656991"/>
            <a:ext cx="6327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-&gt; </a:t>
            </a:r>
            <a:r>
              <a:rPr lang="en-GB" sz="2800" i="1" dirty="0"/>
              <a:t>de</a:t>
            </a:r>
            <a:r>
              <a:rPr lang="en-GB" sz="2800" dirty="0"/>
              <a:t> (M) projects ‘escape hatch’ (</a:t>
            </a:r>
            <a:r>
              <a:rPr lang="en-GB" sz="2800" dirty="0" err="1"/>
              <a:t>SpecM</a:t>
            </a:r>
            <a:r>
              <a:rPr lang="en-GB" sz="2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3EB7E-CC21-470D-976B-AE9F301B79E0}"/>
              </a:ext>
            </a:extLst>
          </p:cNvPr>
          <p:cNvSpPr txBox="1"/>
          <p:nvPr/>
        </p:nvSpPr>
        <p:spPr>
          <a:xfrm>
            <a:off x="4512075" y="5275522"/>
            <a:ext cx="6307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de</a:t>
            </a:r>
            <a:r>
              <a:rPr lang="en-GB" sz="2800" dirty="0"/>
              <a:t> (M) projecting </a:t>
            </a:r>
            <a:r>
              <a:rPr lang="en-GB" sz="2800" dirty="0" err="1"/>
              <a:t>SpecM</a:t>
            </a:r>
            <a:r>
              <a:rPr lang="en-GB" sz="2800" dirty="0"/>
              <a:t>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207D9-227E-4C0E-A40E-782F240766A1}"/>
              </a:ext>
            </a:extLst>
          </p:cNvPr>
          <p:cNvSpPr txBox="1"/>
          <p:nvPr/>
        </p:nvSpPr>
        <p:spPr>
          <a:xfrm>
            <a:off x="5059532" y="6436439"/>
            <a:ext cx="1415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C49BF-7F47-44FE-9719-62B4A0E7C383}"/>
              </a:ext>
            </a:extLst>
          </p:cNvPr>
          <p:cNvSpPr txBox="1"/>
          <p:nvPr/>
        </p:nvSpPr>
        <p:spPr>
          <a:xfrm>
            <a:off x="8091480" y="6418170"/>
            <a:ext cx="4083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Passivisation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1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 build="p"/>
      <p:bldP spid="12" grpId="0" build="p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Phase analysis of Romance (Spanish) </a:t>
            </a:r>
            <a:r>
              <a:rPr lang="en-GB" dirty="0" err="1"/>
              <a:t>passivisation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1758" y="5181478"/>
            <a:ext cx="1295400" cy="1355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endParaRPr lang="en-GB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2859" y="1351534"/>
            <a:ext cx="12192000" cy="5532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SpecT</a:t>
            </a:r>
            <a:r>
              <a:rPr lang="en-US" dirty="0"/>
              <a:t>		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	…	</a:t>
            </a:r>
            <a:r>
              <a:rPr lang="en-US" dirty="0" err="1"/>
              <a:t>VoiceP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SpecVoice</a:t>
            </a:r>
            <a:r>
              <a:rPr lang="en-US" dirty="0"/>
              <a:t>       …	Voice’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Voice(Passive)	</a:t>
            </a:r>
            <a:r>
              <a:rPr lang="en-US" dirty="0" err="1"/>
              <a:t>ApplP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  <a:r>
              <a:rPr lang="en-US" dirty="0" err="1"/>
              <a:t>SpecAppl</a:t>
            </a:r>
            <a:r>
              <a:rPr lang="en-US" dirty="0"/>
              <a:t>		</a:t>
            </a:r>
            <a:r>
              <a:rPr lang="en-US" dirty="0" err="1"/>
              <a:t>Appl</a:t>
            </a:r>
            <a:r>
              <a:rPr lang="en-US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dirty="0" err="1"/>
              <a:t>Appl</a:t>
            </a:r>
            <a:r>
              <a:rPr lang="en-US" dirty="0"/>
              <a:t>	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</a:t>
            </a:r>
            <a:r>
              <a:rPr lang="en-US" dirty="0" err="1"/>
              <a:t>SpecV</a:t>
            </a:r>
            <a:r>
              <a:rPr lang="en-US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V		MP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</a:t>
            </a:r>
            <a:r>
              <a:rPr lang="en-US" altLang="zh-CN" dirty="0" err="1"/>
              <a:t>SpecM</a:t>
            </a:r>
            <a:r>
              <a:rPr lang="en-US" altLang="zh-CN" dirty="0"/>
              <a:t>		M’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M		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	</a:t>
            </a:r>
            <a:r>
              <a:rPr lang="en-US" dirty="0" err="1"/>
              <a:t>SpecT</a:t>
            </a:r>
            <a:r>
              <a:rPr lang="en-US" dirty="0"/>
              <a:t>		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		T	        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			         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			        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							    infinitive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21315" y="4853821"/>
            <a:ext cx="798095" cy="65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6080" y="1158246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Parameters: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6344" y="3193011"/>
            <a:ext cx="770603" cy="11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0964" y="1158246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de</a:t>
            </a:r>
            <a:r>
              <a:rPr lang="en-GB" sz="2400" dirty="0"/>
              <a:t> (M)- infinitival marker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36080" y="1592996"/>
            <a:ext cx="5433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Appl</a:t>
            </a:r>
            <a:r>
              <a:rPr lang="en-GB" sz="2400" dirty="0"/>
              <a:t>(</a:t>
            </a:r>
            <a:r>
              <a:rPr lang="en-GB" sz="2400" dirty="0" err="1"/>
              <a:t>icative</a:t>
            </a:r>
            <a:r>
              <a:rPr lang="en-GB" sz="2400" dirty="0"/>
              <a:t>) A(</a:t>
            </a:r>
            <a:r>
              <a:rPr lang="en-GB" sz="2400" dirty="0" err="1"/>
              <a:t>rgument</a:t>
            </a:r>
            <a:r>
              <a:rPr lang="en-GB" sz="2400" dirty="0"/>
              <a:t>) Projection       (ind. object remerged) -                  (</a:t>
            </a:r>
            <a:r>
              <a:rPr lang="en-GB" sz="2400" dirty="0" err="1"/>
              <a:t>SpecAppl</a:t>
            </a:r>
            <a:r>
              <a:rPr lang="en-GB" sz="2400" dirty="0"/>
              <a:t> &gt; </a:t>
            </a:r>
            <a:r>
              <a:rPr lang="en-GB" sz="2400" dirty="0" err="1"/>
              <a:t>SpecT</a:t>
            </a:r>
            <a:r>
              <a:rPr lang="en-GB" sz="2400" dirty="0"/>
              <a:t>) (</a:t>
            </a:r>
            <a:r>
              <a:rPr lang="en-GB" sz="2400" dirty="0" err="1"/>
              <a:t>passivisation</a:t>
            </a:r>
            <a:r>
              <a:rPr lang="en-GB" sz="2400" dirty="0"/>
              <a:t>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17870" y="4534897"/>
            <a:ext cx="9077498" cy="11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24616" y="2533699"/>
            <a:ext cx="9077498" cy="11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743" y="1943148"/>
            <a:ext cx="9077498" cy="11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endParaRPr lang="en-GB" sz="2400" dirty="0"/>
          </a:p>
        </p:txBody>
      </p:sp>
      <p:cxnSp>
        <p:nvCxnSpPr>
          <p:cNvPr id="15" name="Curved Connector 14"/>
          <p:cNvCxnSpPr/>
          <p:nvPr/>
        </p:nvCxnSpPr>
        <p:spPr>
          <a:xfrm rot="10800000">
            <a:off x="7673789" y="4984372"/>
            <a:ext cx="1864659" cy="701834"/>
          </a:xfrm>
          <a:prstGeom prst="curvedConnector3">
            <a:avLst>
              <a:gd name="adj1" fmla="val 99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4077597" y="3656381"/>
            <a:ext cx="3596195" cy="1389647"/>
          </a:xfrm>
          <a:prstGeom prst="curvedConnector3">
            <a:avLst>
              <a:gd name="adj1" fmla="val 100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2104955" y="2913529"/>
            <a:ext cx="1940483" cy="742850"/>
          </a:xfrm>
          <a:prstGeom prst="curved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313765" y="2303482"/>
            <a:ext cx="1791190" cy="702801"/>
          </a:xfrm>
          <a:prstGeom prst="curvedConnector3">
            <a:avLst>
              <a:gd name="adj1" fmla="val 995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6118860" y="5696573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‘Escape-hatch’ for ECM: </a:t>
            </a:r>
            <a:r>
              <a:rPr lang="en-GB" sz="2400" dirty="0" err="1"/>
              <a:t>arg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&gt; </a:t>
            </a:r>
            <a:r>
              <a:rPr lang="en-GB" sz="2400" dirty="0" err="1"/>
              <a:t>SpecM</a:t>
            </a:r>
            <a:r>
              <a:rPr lang="en-GB" sz="2400" dirty="0"/>
              <a:t>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0" y="3688703"/>
            <a:ext cx="4327298" cy="82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Passivisation</a:t>
            </a:r>
            <a:r>
              <a:rPr lang="en-GB" sz="2400" dirty="0"/>
              <a:t>: </a:t>
            </a:r>
            <a:r>
              <a:rPr lang="en-GB" sz="2400" dirty="0" err="1"/>
              <a:t>SpecAppl</a:t>
            </a:r>
            <a:r>
              <a:rPr lang="en-GB" sz="2400" dirty="0"/>
              <a:t> &gt; </a:t>
            </a:r>
            <a:r>
              <a:rPr lang="en-GB" sz="2400" dirty="0" err="1"/>
              <a:t>SpecT</a:t>
            </a:r>
            <a:r>
              <a:rPr lang="en-GB" sz="2400" dirty="0"/>
              <a:t>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-22860" y="5374458"/>
            <a:ext cx="6294120" cy="116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While Latin American Spanish projects </a:t>
            </a:r>
            <a:r>
              <a:rPr lang="en-GB" sz="2400" dirty="0" err="1"/>
              <a:t>ApplP</a:t>
            </a:r>
            <a:r>
              <a:rPr lang="en-GB" sz="2400" dirty="0"/>
              <a:t>, peninsular Spanish does not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-22859" y="6100135"/>
            <a:ext cx="7534649" cy="78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Peninsular Spanish (active (only) </a:t>
            </a:r>
            <a:r>
              <a:rPr lang="en-GB" sz="2400" i="1" dirty="0"/>
              <a:t>de</a:t>
            </a:r>
            <a:r>
              <a:rPr lang="en-GB" sz="2400" dirty="0"/>
              <a:t>-infinitives) /                       Latin American Spanish (passive (only) </a:t>
            </a:r>
            <a:r>
              <a:rPr lang="en-GB" sz="2400" i="1" dirty="0"/>
              <a:t>de</a:t>
            </a:r>
            <a:r>
              <a:rPr lang="en-GB" sz="2400" dirty="0"/>
              <a:t>-infinitives)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64B6B-AF60-459F-8F6A-578C43599BB8}"/>
              </a:ext>
            </a:extLst>
          </p:cNvPr>
          <p:cNvSpPr txBox="1"/>
          <p:nvPr/>
        </p:nvSpPr>
        <p:spPr>
          <a:xfrm>
            <a:off x="0" y="4900965"/>
            <a:ext cx="856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SpecT</a:t>
            </a:r>
            <a:r>
              <a:rPr lang="en-GB" sz="2400" dirty="0"/>
              <a:t> &gt; </a:t>
            </a:r>
            <a:r>
              <a:rPr lang="en-GB" sz="2400" b="1" dirty="0" err="1"/>
              <a:t>SpecM</a:t>
            </a:r>
            <a:r>
              <a:rPr lang="en-GB" sz="2400" dirty="0"/>
              <a:t> &gt; </a:t>
            </a:r>
            <a:r>
              <a:rPr lang="en-GB" sz="2400" b="1" dirty="0" err="1"/>
              <a:t>SpecAppl</a:t>
            </a:r>
            <a:r>
              <a:rPr lang="en-GB" sz="2400" dirty="0"/>
              <a:t> &gt; </a:t>
            </a:r>
            <a:r>
              <a:rPr lang="en-GB" sz="2400" dirty="0" err="1"/>
              <a:t>SpecT</a:t>
            </a:r>
            <a:r>
              <a:rPr lang="en-GB" sz="2400" dirty="0"/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37" grpId="0"/>
      <p:bldP spid="38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Summary and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84765"/>
            <a:ext cx="10515600" cy="546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get in touch: </a:t>
            </a:r>
            <a:r>
              <a:rPr lang="en-US" dirty="0">
                <a:hlinkClick r:id="rId3"/>
              </a:rPr>
              <a:t>keith.tse@balliol-oxford.com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25563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Dialectal data (Spanish) and empirical problem: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07482" y="1325563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de </a:t>
            </a:r>
            <a:r>
              <a:rPr lang="en-GB" dirty="0"/>
              <a:t>+ infinitive (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dirty="0"/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9757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Peninsular/European	vs 		Latin American                               (Andalucía, La Mancha) 			(</a:t>
            </a:r>
            <a:r>
              <a:rPr lang="en-GB" dirty="0" err="1"/>
              <a:t>Perú</a:t>
            </a:r>
            <a:r>
              <a:rPr lang="en-GB" dirty="0"/>
              <a:t>, Ecuador, Chile, Venezuela)</a:t>
            </a:r>
            <a:endParaRPr lang="en-GB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88861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 (active) + </a:t>
            </a:r>
            <a:r>
              <a:rPr lang="en-GB" i="1" dirty="0"/>
              <a:t>de</a:t>
            </a:r>
            <a:r>
              <a:rPr lang="en-GB" dirty="0"/>
              <a:t>-infinitive</a:t>
            </a:r>
            <a:endParaRPr lang="en-GB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132" y="2688861"/>
            <a:ext cx="5825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 (passive) + </a:t>
            </a:r>
            <a:r>
              <a:rPr lang="en-GB" i="1" dirty="0"/>
              <a:t>de</a:t>
            </a:r>
            <a:r>
              <a:rPr lang="en-GB" dirty="0"/>
              <a:t>-infinitive</a:t>
            </a:r>
            <a:endParaRPr lang="en-GB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7662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Formal analysis: Chomsky’s Phases (2001 </a:t>
            </a:r>
            <a:r>
              <a:rPr lang="en-GB" i="1" dirty="0"/>
              <a:t>et </a:t>
            </a:r>
            <a:r>
              <a:rPr lang="en-GB" i="1" dirty="0" err="1"/>
              <a:t>seq</a:t>
            </a:r>
            <a:r>
              <a:rPr lang="en-GB" dirty="0"/>
              <a:t>), Sheehan and </a:t>
            </a:r>
            <a:r>
              <a:rPr lang="en-GB" dirty="0" err="1"/>
              <a:t>Cyrino</a:t>
            </a:r>
            <a:r>
              <a:rPr lang="en-GB" dirty="0"/>
              <a:t> (2018)</a:t>
            </a:r>
            <a:endParaRPr lang="en-GB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664379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zh-CN" i="1" dirty="0"/>
              <a:t>d</a:t>
            </a:r>
            <a:r>
              <a:rPr lang="en-GB" i="1" dirty="0"/>
              <a:t>e </a:t>
            </a:r>
            <a:r>
              <a:rPr lang="en-GB" dirty="0"/>
              <a:t>(M/Fin) 	</a:t>
            </a:r>
            <a:r>
              <a:rPr lang="en-GB" dirty="0">
                <a:sym typeface="Wingdings" panose="05000000000000000000" pitchFamily="2" charset="2"/>
              </a:rPr>
              <a:t> 	subject of infinitive to be </a:t>
            </a:r>
            <a:r>
              <a:rPr lang="en-GB" dirty="0" err="1">
                <a:sym typeface="Wingdings" panose="05000000000000000000" pitchFamily="2" charset="2"/>
              </a:rPr>
              <a:t>passivised</a:t>
            </a:r>
            <a:r>
              <a:rPr lang="en-GB" dirty="0">
                <a:sym typeface="Wingdings" panose="05000000000000000000" pitchFamily="2" charset="2"/>
              </a:rPr>
              <a:t> in ECM constructions                    			        	(</a:t>
            </a:r>
            <a:r>
              <a:rPr lang="en-GB" dirty="0" err="1">
                <a:sym typeface="Wingdings" panose="05000000000000000000" pitchFamily="2" charset="2"/>
              </a:rPr>
              <a:t>SpecT</a:t>
            </a:r>
            <a:r>
              <a:rPr lang="en-GB" dirty="0">
                <a:sym typeface="Wingdings" panose="05000000000000000000" pitchFamily="2" charset="2"/>
              </a:rPr>
              <a:t> &gt; </a:t>
            </a:r>
            <a:r>
              <a:rPr lang="en-GB" dirty="0" err="1">
                <a:sym typeface="Wingdings" panose="05000000000000000000" pitchFamily="2" charset="2"/>
              </a:rPr>
              <a:t>SpecM</a:t>
            </a:r>
            <a:r>
              <a:rPr lang="en-GB" dirty="0">
                <a:sym typeface="Wingdings" panose="05000000000000000000" pitchFamily="2" charset="2"/>
              </a:rPr>
              <a:t> &gt; </a:t>
            </a:r>
            <a:r>
              <a:rPr lang="en-GB" dirty="0" err="1">
                <a:sym typeface="Wingdings" panose="05000000000000000000" pitchFamily="2" charset="2"/>
              </a:rPr>
              <a:t>SpecAppl</a:t>
            </a:r>
            <a:r>
              <a:rPr lang="en-GB" dirty="0">
                <a:sym typeface="Wingdings" panose="05000000000000000000" pitchFamily="2" charset="2"/>
              </a:rPr>
              <a:t> &gt; </a:t>
            </a:r>
            <a:r>
              <a:rPr lang="en-GB" dirty="0" err="1">
                <a:sym typeface="Wingdings" panose="05000000000000000000" pitchFamily="2" charset="2"/>
              </a:rPr>
              <a:t>SpecT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455670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Spain: no </a:t>
            </a:r>
            <a:r>
              <a:rPr lang="en-GB" dirty="0" err="1"/>
              <a:t>ApplP</a:t>
            </a:r>
            <a:r>
              <a:rPr lang="en-GB" dirty="0"/>
              <a:t> -&gt; </a:t>
            </a:r>
            <a:r>
              <a:rPr lang="en-GB" i="1" dirty="0"/>
              <a:t>de</a:t>
            </a:r>
            <a:r>
              <a:rPr lang="en-GB" dirty="0"/>
              <a:t>-infinitives in the active and embedded subject (PRO) is 			controlled by matrix arguments (e.g. OBJ)</a:t>
            </a:r>
            <a:endParaRPr lang="en-GB" i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5246961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Latin America: </a:t>
            </a:r>
            <a:r>
              <a:rPr lang="en-GB" dirty="0" err="1"/>
              <a:t>ApplP</a:t>
            </a:r>
            <a:r>
              <a:rPr lang="en-GB" dirty="0"/>
              <a:t> -&gt; </a:t>
            </a:r>
            <a:r>
              <a:rPr lang="en-GB" i="1" dirty="0"/>
              <a:t>de</a:t>
            </a:r>
            <a:r>
              <a:rPr lang="en-GB" dirty="0"/>
              <a:t>-infinitives in the passive where embedded subject 			        (</a:t>
            </a:r>
            <a:r>
              <a:rPr lang="en-GB" dirty="0" err="1"/>
              <a:t>arg</a:t>
            </a:r>
            <a:r>
              <a:rPr lang="en-GB" dirty="0"/>
              <a:t>) is raised</a:t>
            </a:r>
            <a:endParaRPr lang="en-GB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Romance</a:t>
            </a:r>
            <a:r>
              <a:rPr lang="en-GB" altLang="zh-CN" dirty="0"/>
              <a:t> prepositional infinitives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43264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Prepositional infinitives (PI): preposition + infinitive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37193"/>
            <a:ext cx="10840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PIs can be either PP-adjuncts or MP-complements (</a:t>
            </a:r>
            <a:r>
              <a:rPr lang="en-US" dirty="0" err="1"/>
              <a:t>Rizzi</a:t>
            </a:r>
            <a:r>
              <a:rPr lang="en-US" dirty="0"/>
              <a:t> (1981), </a:t>
            </a:r>
            <a:r>
              <a:rPr lang="en-US" dirty="0" err="1"/>
              <a:t>Huot</a:t>
            </a:r>
            <a:r>
              <a:rPr lang="en-US" dirty="0"/>
              <a:t> (1982), Kayne (1984), </a:t>
            </a:r>
            <a:r>
              <a:rPr lang="en-US" dirty="0" err="1"/>
              <a:t>Benucci</a:t>
            </a:r>
            <a:r>
              <a:rPr lang="en-US" dirty="0"/>
              <a:t> (1992), </a:t>
            </a:r>
            <a:r>
              <a:rPr lang="en-US" dirty="0" err="1"/>
              <a:t>Mensching</a:t>
            </a:r>
            <a:r>
              <a:rPr lang="en-US" dirty="0"/>
              <a:t> (2000), 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Rizzi</a:t>
            </a:r>
            <a:r>
              <a:rPr lang="en-US" dirty="0"/>
              <a:t> (1997))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395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Italian: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892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afferm</a:t>
            </a:r>
            <a:r>
              <a:rPr lang="en-GB" dirty="0"/>
              <a:t>-o	di	fare	 </a:t>
            </a:r>
            <a:r>
              <a:rPr lang="en-GB" dirty="0" err="1"/>
              <a:t>questo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claim-1SG	DE	do.INF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claim to do this.’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afferm</a:t>
            </a:r>
            <a:r>
              <a:rPr lang="en-GB" dirty="0"/>
              <a:t>-o	*(di)	</a:t>
            </a:r>
            <a:r>
              <a:rPr lang="en-GB" dirty="0" err="1"/>
              <a:t>questo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claim-1SG	  DE	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claim this.’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43338" y="2395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French: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43338" y="2892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le     </a:t>
            </a:r>
            <a:r>
              <a:rPr lang="en-GB" dirty="0" err="1"/>
              <a:t>redout</a:t>
            </a:r>
            <a:r>
              <a:rPr lang="en-GB" dirty="0"/>
              <a:t>-e… d’-</a:t>
            </a:r>
            <a:r>
              <a:rPr lang="en-GB" dirty="0" err="1"/>
              <a:t>etre</a:t>
            </a:r>
            <a:r>
              <a:rPr lang="en-GB" dirty="0"/>
              <a:t>         </a:t>
            </a:r>
            <a:r>
              <a:rPr lang="en-GB" dirty="0" err="1"/>
              <a:t>licencié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PRO fear-3SG    DE-be.INF   </a:t>
            </a:r>
            <a:r>
              <a:rPr lang="en-GB" dirty="0" err="1"/>
              <a:t>dimissed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‘Jean fears being dismissed.’ 	</a:t>
            </a:r>
          </a:p>
          <a:p>
            <a:pPr marL="0" indent="0">
              <a:buNone/>
            </a:pPr>
            <a:r>
              <a:rPr lang="en-GB" dirty="0"/>
              <a:t>Jean </a:t>
            </a:r>
            <a:r>
              <a:rPr lang="en-GB" dirty="0" err="1"/>
              <a:t>redout</a:t>
            </a:r>
            <a:r>
              <a:rPr lang="en-GB" dirty="0"/>
              <a:t>-e (*d’) un </a:t>
            </a:r>
            <a:r>
              <a:rPr lang="en-GB" dirty="0" err="1"/>
              <a:t>licenciement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fear-3SG  DE    a   dismissal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‘Jean fears a dismissal.’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806231"/>
            <a:ext cx="11353800" cy="1051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PIs do not seem to be genuine PPs since they do not select nominal argument (</a:t>
            </a:r>
            <a:r>
              <a:rPr lang="en-US" b="1" dirty="0"/>
              <a:t>not</a:t>
            </a:r>
            <a:r>
              <a:rPr lang="en-US" dirty="0"/>
              <a:t> P + DP) and the prepositional heads here seem to uniquely select the infinitive (P + inf).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3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  <p:bldP spid="10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Romance</a:t>
            </a:r>
            <a:r>
              <a:rPr lang="en-GB" altLang="zh-CN" dirty="0"/>
              <a:t> prepositional infinitives (cont.)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0843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Reflexive verbs (</a:t>
            </a:r>
            <a:r>
              <a:rPr lang="en-US" dirty="0" err="1"/>
              <a:t>clitic</a:t>
            </a:r>
            <a:r>
              <a:rPr lang="en-US" dirty="0"/>
              <a:t> pronoun + V) + preposition + infinitive: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622841"/>
            <a:ext cx="11353800" cy="1235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While non-reflexive verbs (previous slide) tend to select non-prepositional arguments (P + inf), reflexive verbs always select PPs (P + DP). PIs are categorially different when selected by both types of verbs. 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126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Italian: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9409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   </a:t>
            </a:r>
            <a:r>
              <a:rPr lang="en-GB" dirty="0" err="1"/>
              <a:t>vant</a:t>
            </a:r>
            <a:r>
              <a:rPr lang="en-GB" dirty="0"/>
              <a:t>-o        di   fare     </a:t>
            </a:r>
            <a:r>
              <a:rPr lang="en-GB" dirty="0" err="1"/>
              <a:t>questo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1SG boast-1SG DE do.INF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   </a:t>
            </a:r>
            <a:r>
              <a:rPr lang="en-GB" dirty="0" err="1"/>
              <a:t>vant</a:t>
            </a:r>
            <a:r>
              <a:rPr lang="en-GB" dirty="0"/>
              <a:t>-o        di  </a:t>
            </a:r>
            <a:r>
              <a:rPr lang="en-GB" dirty="0" err="1"/>
              <a:t>questo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1SG boast-1SG DE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  ne </a:t>
            </a:r>
            <a:r>
              <a:rPr lang="en-GB" dirty="0" err="1"/>
              <a:t>vant</a:t>
            </a:r>
            <a:r>
              <a:rPr lang="en-GB" dirty="0"/>
              <a:t>-o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1SG PP boast-1SG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boast of it/this/doing this.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43338" y="15126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French: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43338" y="19409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se    </a:t>
            </a:r>
            <a:r>
              <a:rPr lang="en-GB" dirty="0" err="1"/>
              <a:t>réjou</a:t>
            </a:r>
            <a:r>
              <a:rPr lang="en-GB" dirty="0"/>
              <a:t>-it        de  </a:t>
            </a:r>
            <a:r>
              <a:rPr lang="en-GB" dirty="0" err="1"/>
              <a:t>partir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3SG rejoice-3SG DE leave.INF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se    </a:t>
            </a:r>
            <a:r>
              <a:rPr lang="en-GB" dirty="0" err="1"/>
              <a:t>réjou</a:t>
            </a:r>
            <a:r>
              <a:rPr lang="en-GB" dirty="0"/>
              <a:t>-it        de </a:t>
            </a:r>
            <a:r>
              <a:rPr lang="en-GB" dirty="0" err="1"/>
              <a:t>ce</a:t>
            </a:r>
            <a:r>
              <a:rPr lang="en-GB" dirty="0"/>
              <a:t>    voyage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3SG rejoice-3SG DE this journey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</a:t>
            </a:r>
            <a:r>
              <a:rPr lang="en-GB" dirty="0" err="1"/>
              <a:t>s’en</a:t>
            </a:r>
            <a:r>
              <a:rPr lang="en-GB" dirty="0"/>
              <a:t>       </a:t>
            </a:r>
            <a:r>
              <a:rPr lang="en-GB" dirty="0" err="1"/>
              <a:t>réjou</a:t>
            </a:r>
            <a:r>
              <a:rPr lang="en-GB" dirty="0"/>
              <a:t>-it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Jean 3SG-PP rejoice-3SG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‘Jean rejoices in it/this journey/leaving.’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Ibero</a:t>
            </a:r>
            <a:r>
              <a:rPr lang="en-GB" dirty="0"/>
              <a:t>-Romance prepositional infinitives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010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Ibero</a:t>
            </a:r>
            <a:r>
              <a:rPr lang="en-US" dirty="0"/>
              <a:t>-Romance (Spanish) PIs (rare) vs Italian/French: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01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Decidir</a:t>
            </a:r>
            <a:r>
              <a:rPr lang="en-GB" sz="2400" dirty="0"/>
              <a:t> ‘to decide’: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4086047"/>
            <a:ext cx="7607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me  </a:t>
            </a:r>
            <a:r>
              <a:rPr lang="en-GB" sz="2400" dirty="0" err="1"/>
              <a:t>decid</a:t>
            </a:r>
            <a:r>
              <a:rPr lang="en-GB" sz="2400" dirty="0"/>
              <a:t>-í 	   </a:t>
            </a:r>
            <a:r>
              <a:rPr lang="en-GB" sz="2400" b="1" dirty="0"/>
              <a:t>a</a:t>
            </a:r>
            <a:r>
              <a:rPr lang="en-GB" sz="2400" dirty="0"/>
              <a:t>    </a:t>
            </a:r>
            <a:r>
              <a:rPr lang="en-GB" sz="2400" dirty="0" err="1"/>
              <a:t>concluir</a:t>
            </a:r>
            <a:r>
              <a:rPr lang="en-GB" sz="2400" dirty="0"/>
              <a:t> la    </a:t>
            </a:r>
            <a:r>
              <a:rPr lang="en-GB" sz="2400" dirty="0" err="1"/>
              <a:t>carrera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1SG decide-3SG AD end.INF the run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‘I decided to end the run.’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Skydsgaard</a:t>
            </a:r>
            <a:r>
              <a:rPr lang="en-GB" sz="2400" dirty="0"/>
              <a:t> (1977:559))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99972" y="1857593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Decise</a:t>
            </a:r>
            <a:r>
              <a:rPr lang="en-GB" sz="2400" dirty="0"/>
              <a:t> 		     </a:t>
            </a:r>
            <a:r>
              <a:rPr lang="en-GB" sz="2400" b="1" dirty="0"/>
              <a:t>di</a:t>
            </a:r>
            <a:r>
              <a:rPr lang="en-GB" sz="2400" dirty="0"/>
              <a:t>  </a:t>
            </a:r>
            <a:r>
              <a:rPr lang="en-GB" sz="2400" dirty="0" err="1"/>
              <a:t>studiare</a:t>
            </a:r>
            <a:r>
              <a:rPr lang="en-GB" sz="2400" dirty="0"/>
              <a:t>   il      </a:t>
            </a:r>
            <a:r>
              <a:rPr lang="en-GB" sz="2400" dirty="0" err="1"/>
              <a:t>fiume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decide-PRET.1SG DE study.INF ART river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‘I decide to study the river.’ (</a:t>
            </a:r>
            <a:r>
              <a:rPr lang="en-GB" sz="2400" dirty="0" err="1"/>
              <a:t>Skytte</a:t>
            </a:r>
            <a:r>
              <a:rPr lang="en-GB" sz="2400" dirty="0"/>
              <a:t> (1984:138))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Je </a:t>
            </a:r>
            <a:r>
              <a:rPr lang="en-GB" sz="2400" dirty="0" err="1"/>
              <a:t>décidir-ai</a:t>
            </a:r>
            <a:r>
              <a:rPr lang="en-GB" sz="2400" dirty="0"/>
              <a:t> 	       </a:t>
            </a:r>
            <a:r>
              <a:rPr lang="en-GB" sz="2400" b="1" dirty="0"/>
              <a:t>de</a:t>
            </a:r>
            <a:r>
              <a:rPr lang="en-GB" sz="2400" dirty="0"/>
              <a:t> </a:t>
            </a:r>
            <a:r>
              <a:rPr lang="en-GB" sz="2400" dirty="0" err="1"/>
              <a:t>partir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I   decide-FUT.1SG DE depart.INF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‘I shall decide to leave.’ (</a:t>
            </a:r>
            <a:r>
              <a:rPr lang="en-GB" sz="2400" dirty="0" err="1"/>
              <a:t>Sandfeld</a:t>
            </a:r>
            <a:r>
              <a:rPr lang="en-GB" sz="2400" dirty="0"/>
              <a:t> (1978:93))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99972" y="45652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Valency</a:t>
            </a:r>
            <a:r>
              <a:rPr lang="en-US" dirty="0"/>
              <a:t>: 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56731" y="5352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Simple verbs: Verb + (P) + </a:t>
            </a:r>
            <a:r>
              <a:rPr lang="en-US" dirty="0" err="1"/>
              <a:t>inf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56731" y="4941391"/>
            <a:ext cx="8330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Reflexive verbs: reflexive pronoun + Verb + P + </a:t>
            </a:r>
            <a:r>
              <a:rPr lang="en-US" dirty="0" err="1"/>
              <a:t>inf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198" y="5741993"/>
            <a:ext cx="11353802" cy="1124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</a:t>
            </a:r>
            <a:r>
              <a:rPr lang="en-GB" dirty="0" err="1"/>
              <a:t>Ibero</a:t>
            </a:r>
            <a:r>
              <a:rPr lang="en-GB" dirty="0"/>
              <a:t>-Romance (Spanish), PIs are PP-adjuncts selected mainly by reflexive verbs, whereas non-reflexive verbs tend to select bare infinitives (Green (1988), </a:t>
            </a:r>
            <a:r>
              <a:rPr lang="en-GB" dirty="0" err="1"/>
              <a:t>Hernanz</a:t>
            </a:r>
            <a:r>
              <a:rPr lang="en-GB" dirty="0"/>
              <a:t> (1999)).  </a:t>
            </a:r>
            <a:endParaRPr lang="en-GB" i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37099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Decidirse</a:t>
            </a:r>
            <a:r>
              <a:rPr lang="en-GB" sz="2400" dirty="0"/>
              <a:t> ‘to decide’: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9132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Daniel </a:t>
            </a:r>
            <a:r>
              <a:rPr lang="en-GB" sz="2400" dirty="0" err="1"/>
              <a:t>decidió</a:t>
            </a:r>
            <a:r>
              <a:rPr lang="en-GB" sz="2400" dirty="0"/>
              <a:t> 	       </a:t>
            </a:r>
            <a:r>
              <a:rPr lang="en-GB" sz="2400" dirty="0" err="1"/>
              <a:t>seguir</a:t>
            </a:r>
            <a:r>
              <a:rPr lang="en-GB" sz="2400" dirty="0"/>
              <a:t>        el    </a:t>
            </a:r>
            <a:r>
              <a:rPr lang="en-GB" sz="2400" dirty="0" err="1"/>
              <a:t>viaje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Daniel decide-3SG follow.INF the journey</a:t>
            </a:r>
          </a:p>
          <a:p>
            <a:pPr marL="0" indent="0">
              <a:buNone/>
            </a:pPr>
            <a:r>
              <a:rPr lang="en-GB" sz="2400" dirty="0"/>
              <a:t>‘Daniel decided to follow the journey’ </a:t>
            </a:r>
          </a:p>
          <a:p>
            <a:pPr marL="0" indent="0">
              <a:buNone/>
            </a:pPr>
            <a:r>
              <a:rPr lang="en-GB" sz="2400" dirty="0"/>
              <a:t>(</a:t>
            </a:r>
            <a:r>
              <a:rPr lang="en-GB" sz="2400" dirty="0" err="1"/>
              <a:t>Skydsgaard</a:t>
            </a:r>
            <a:r>
              <a:rPr lang="en-GB" sz="2400" dirty="0"/>
              <a:t> (1977:94))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8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i="1" dirty="0"/>
              <a:t>El de</a:t>
            </a:r>
            <a:r>
              <a:rPr lang="en-GB" i="1" dirty="0" err="1"/>
              <a:t>ísmo</a:t>
            </a:r>
            <a:r>
              <a:rPr lang="en-GB" dirty="0"/>
              <a:t>: </a:t>
            </a:r>
            <a:r>
              <a:rPr lang="en-GB" i="1" dirty="0"/>
              <a:t>de </a:t>
            </a:r>
            <a:r>
              <a:rPr lang="en-GB" dirty="0"/>
              <a:t>+ infinitive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6642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de</a:t>
            </a:r>
            <a:r>
              <a:rPr lang="en-GB" dirty="0"/>
              <a:t> + infinitive in Spanish dialects (Di </a:t>
            </a:r>
            <a:r>
              <a:rPr lang="en-GB" dirty="0" err="1"/>
              <a:t>Tullio</a:t>
            </a:r>
            <a:r>
              <a:rPr lang="en-GB" dirty="0"/>
              <a:t> (2011), Camus (2013), Benito and </a:t>
            </a:r>
            <a:r>
              <a:rPr lang="en-GB" dirty="0" err="1"/>
              <a:t>Pato</a:t>
            </a:r>
            <a:r>
              <a:rPr lang="en-GB" dirty="0"/>
              <a:t> (2015))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1100" y="1391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Andalucía, La Mancha (colloquial, regional, rustic):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8105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Esperar</a:t>
            </a:r>
            <a:r>
              <a:rPr lang="en-US" sz="2400" i="1" dirty="0"/>
              <a:t> </a:t>
            </a:r>
            <a:r>
              <a:rPr lang="en-US" sz="2400" dirty="0"/>
              <a:t>‘to hope’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esper</a:t>
            </a:r>
            <a:r>
              <a:rPr lang="en-US" sz="2400" dirty="0"/>
              <a:t>-o 	  </a:t>
            </a:r>
            <a:r>
              <a:rPr lang="en-US" sz="2400" b="1" dirty="0"/>
              <a:t>de</a:t>
            </a:r>
            <a:r>
              <a:rPr lang="en-US" sz="2400" dirty="0"/>
              <a:t> </a:t>
            </a:r>
            <a:r>
              <a:rPr lang="en-US" sz="2400" dirty="0" err="1"/>
              <a:t>ver-te</a:t>
            </a:r>
            <a:r>
              <a:rPr lang="en-US" sz="2400" dirty="0"/>
              <a:t>  	   pronto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hope-PRES.1SG DE see.INF-you soon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hope to see you soon.’ (Benito and </a:t>
            </a:r>
            <a:r>
              <a:rPr lang="en-US" sz="2400" dirty="0" err="1"/>
              <a:t>Pato</a:t>
            </a:r>
            <a:r>
              <a:rPr lang="en-US" sz="2400" dirty="0"/>
              <a:t> (2015:35))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1800" y="22330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espero</a:t>
            </a:r>
            <a:r>
              <a:rPr lang="en-US" sz="2400" i="1" dirty="0"/>
              <a:t> </a:t>
            </a:r>
            <a:r>
              <a:rPr lang="en-US" sz="2400" i="1" dirty="0" err="1"/>
              <a:t>verte</a:t>
            </a:r>
            <a:r>
              <a:rPr lang="en-US" sz="2400" i="1" dirty="0"/>
              <a:t> pronto </a:t>
            </a:r>
            <a:r>
              <a:rPr lang="en-US" sz="2400" dirty="0"/>
              <a:t>(standard Spanish)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5848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Desear</a:t>
            </a:r>
            <a:r>
              <a:rPr lang="en-US" sz="2400" dirty="0"/>
              <a:t> ‘to desire’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est</a:t>
            </a:r>
            <a:r>
              <a:rPr lang="en-US" sz="2400" dirty="0"/>
              <a:t>-oy 	           </a:t>
            </a:r>
            <a:r>
              <a:rPr lang="en-US" sz="2400" dirty="0" err="1"/>
              <a:t>desea-ndo</a:t>
            </a:r>
            <a:r>
              <a:rPr lang="en-US" sz="2400" dirty="0"/>
              <a:t> 	</a:t>
            </a:r>
            <a:r>
              <a:rPr lang="en-US" sz="2400" b="1" dirty="0"/>
              <a:t>de</a:t>
            </a:r>
            <a:r>
              <a:rPr lang="en-US" sz="2400" dirty="0"/>
              <a:t>  </a:t>
            </a:r>
            <a:r>
              <a:rPr lang="en-US" sz="2400" dirty="0" err="1"/>
              <a:t>llegar</a:t>
            </a:r>
            <a:r>
              <a:rPr lang="en-US" sz="2400" dirty="0"/>
              <a:t> 	a casa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BE-PRES.1SG desire-GERUND DE  arrive.INF  to home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am desiring to arrive home.’ (Benito and </a:t>
            </a:r>
            <a:r>
              <a:rPr lang="en-US" sz="2400" dirty="0" err="1"/>
              <a:t>Pato</a:t>
            </a:r>
            <a:r>
              <a:rPr lang="en-US" sz="2400" dirty="0"/>
              <a:t> (2015:35))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5421610"/>
            <a:ext cx="9144000" cy="1436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 err="1"/>
              <a:t>Permitir</a:t>
            </a:r>
            <a:r>
              <a:rPr lang="en-GB" sz="2400" dirty="0"/>
              <a:t> ‘to permit’</a:t>
            </a:r>
          </a:p>
          <a:p>
            <a:pPr marL="0" indent="0">
              <a:buNone/>
            </a:pPr>
            <a:r>
              <a:rPr lang="en-GB" sz="2400" dirty="0"/>
              <a:t>no    </a:t>
            </a:r>
            <a:r>
              <a:rPr lang="en-GB" sz="2400" dirty="0" err="1"/>
              <a:t>permito</a:t>
            </a:r>
            <a:r>
              <a:rPr lang="en-GB" sz="2400" dirty="0"/>
              <a:t> 		a    </a:t>
            </a:r>
            <a:r>
              <a:rPr lang="en-GB" sz="2400" dirty="0" err="1"/>
              <a:t>mis</a:t>
            </a:r>
            <a:r>
              <a:rPr lang="en-GB" sz="2400" dirty="0"/>
              <a:t> </a:t>
            </a:r>
            <a:r>
              <a:rPr lang="en-GB" sz="2400" dirty="0" err="1"/>
              <a:t>hijos</a:t>
            </a:r>
            <a:r>
              <a:rPr lang="en-GB" sz="2400" dirty="0"/>
              <a:t> </a:t>
            </a:r>
            <a:r>
              <a:rPr lang="en-GB" sz="2400" b="1" dirty="0"/>
              <a:t>de</a:t>
            </a:r>
            <a:r>
              <a:rPr lang="en-GB" sz="2400" dirty="0"/>
              <a:t>  </a:t>
            </a:r>
            <a:r>
              <a:rPr lang="en-GB" sz="2400" dirty="0" err="1"/>
              <a:t>llegar</a:t>
            </a:r>
            <a:r>
              <a:rPr lang="en-GB" sz="2400" dirty="0"/>
              <a:t> 	     </a:t>
            </a:r>
            <a:r>
              <a:rPr lang="en-GB" sz="2400" dirty="0" err="1"/>
              <a:t>tarde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NEG permit-PRES.1SG	AD my  sons DE  arrive.INF late</a:t>
            </a:r>
          </a:p>
          <a:p>
            <a:pPr marL="0" indent="0">
              <a:buNone/>
            </a:pPr>
            <a:r>
              <a:rPr lang="en-GB" sz="2400" dirty="0"/>
              <a:t>‘I do not permit my children to arrive late.’ (Camus (2013:17))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77100" y="4977296"/>
            <a:ext cx="9144000" cy="118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/>
              <a:t>no </a:t>
            </a:r>
            <a:r>
              <a:rPr lang="en-GB" sz="2400" i="1" dirty="0" err="1"/>
              <a:t>permito</a:t>
            </a:r>
            <a:r>
              <a:rPr lang="en-GB" sz="2400" i="1" dirty="0"/>
              <a:t> a </a:t>
            </a:r>
            <a:r>
              <a:rPr lang="en-GB" sz="2400" i="1" dirty="0" err="1"/>
              <a:t>mis</a:t>
            </a:r>
            <a:r>
              <a:rPr lang="en-GB" sz="2400" i="1" dirty="0"/>
              <a:t> </a:t>
            </a:r>
            <a:r>
              <a:rPr lang="en-GB" sz="2400" i="1" dirty="0" err="1"/>
              <a:t>hijos</a:t>
            </a:r>
            <a:r>
              <a:rPr lang="en-GB" sz="2400" i="1" dirty="0"/>
              <a:t> </a:t>
            </a:r>
            <a:r>
              <a:rPr lang="en-GB" sz="2400" i="1" dirty="0" err="1"/>
              <a:t>llegar</a:t>
            </a:r>
            <a:r>
              <a:rPr lang="en-GB" sz="2400" i="1" dirty="0"/>
              <a:t> </a:t>
            </a:r>
            <a:r>
              <a:rPr lang="en-GB" sz="2400" i="1" dirty="0" err="1"/>
              <a:t>tarde</a:t>
            </a:r>
            <a:endParaRPr lang="en-GB" sz="2400" i="1" dirty="0"/>
          </a:p>
          <a:p>
            <a:pPr marL="0" indent="0">
              <a:buNone/>
            </a:pPr>
            <a:r>
              <a:rPr lang="en-GB" sz="2400" dirty="0"/>
              <a:t>(standard Spanish)</a:t>
            </a:r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781800" y="34631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 err="1"/>
              <a:t>estoy</a:t>
            </a:r>
            <a:r>
              <a:rPr lang="en-GB" sz="2400" i="1" dirty="0"/>
              <a:t> </a:t>
            </a:r>
            <a:r>
              <a:rPr lang="en-GB" sz="2400" i="1" dirty="0" err="1"/>
              <a:t>deseando</a:t>
            </a:r>
            <a:r>
              <a:rPr lang="en-GB" sz="2400" i="1" dirty="0"/>
              <a:t> </a:t>
            </a:r>
            <a:r>
              <a:rPr lang="en-GB" sz="2400" i="1" dirty="0" err="1"/>
              <a:t>llegar</a:t>
            </a:r>
            <a:r>
              <a:rPr lang="en-GB" sz="2400" i="1" dirty="0"/>
              <a:t> a casa </a:t>
            </a:r>
            <a:r>
              <a:rPr lang="en-GB" sz="2400" dirty="0"/>
              <a:t>(standard)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8755" y="5943444"/>
            <a:ext cx="5043245" cy="91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Cf Ital </a:t>
            </a:r>
            <a:r>
              <a:rPr lang="en-GB" sz="2400" i="1" dirty="0" err="1"/>
              <a:t>permettere</a:t>
            </a:r>
            <a:r>
              <a:rPr lang="en-GB" sz="2400" i="1" dirty="0"/>
              <a:t> </a:t>
            </a:r>
            <a:r>
              <a:rPr lang="en-GB" sz="2400" b="1" i="1" dirty="0"/>
              <a:t>di</a:t>
            </a:r>
            <a:r>
              <a:rPr lang="en-GB" sz="2400" i="1" dirty="0"/>
              <a:t> </a:t>
            </a:r>
            <a:r>
              <a:rPr lang="en-GB" sz="2400" dirty="0"/>
              <a:t>+ infinitive /         Fr </a:t>
            </a:r>
            <a:r>
              <a:rPr lang="en-GB" sz="2400" i="1" dirty="0" err="1"/>
              <a:t>permettre</a:t>
            </a:r>
            <a:r>
              <a:rPr lang="en-GB" sz="2400" i="1" dirty="0"/>
              <a:t> </a:t>
            </a:r>
            <a:r>
              <a:rPr lang="en-GB" sz="2400" b="1" i="1" dirty="0"/>
              <a:t>de</a:t>
            </a:r>
            <a:r>
              <a:rPr lang="en-GB" sz="2400" i="1" dirty="0"/>
              <a:t> </a:t>
            </a:r>
            <a:r>
              <a:rPr lang="en-GB" sz="2400" dirty="0"/>
              <a:t>+ infinitive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81800" y="3888342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Cf Ital </a:t>
            </a:r>
            <a:r>
              <a:rPr lang="en-GB" sz="2400" i="1" dirty="0" err="1"/>
              <a:t>desiderare</a:t>
            </a:r>
            <a:r>
              <a:rPr lang="en-GB" sz="2400" i="1" dirty="0"/>
              <a:t> </a:t>
            </a:r>
            <a:r>
              <a:rPr lang="en-GB" sz="2400" b="1" i="1" dirty="0"/>
              <a:t>di</a:t>
            </a:r>
            <a:r>
              <a:rPr lang="en-GB" sz="2400" i="1" dirty="0"/>
              <a:t> </a:t>
            </a:r>
            <a:r>
              <a:rPr lang="en-GB" sz="2400" dirty="0"/>
              <a:t>+ infinitive /                Fr </a:t>
            </a:r>
            <a:r>
              <a:rPr lang="en-GB" sz="2400" i="1" dirty="0" err="1"/>
              <a:t>désirer</a:t>
            </a:r>
            <a:r>
              <a:rPr lang="en-GB" sz="2400" i="1" dirty="0"/>
              <a:t> </a:t>
            </a:r>
            <a:r>
              <a:rPr lang="en-GB" sz="2400" b="1" i="1" dirty="0"/>
              <a:t>de</a:t>
            </a:r>
            <a:r>
              <a:rPr lang="en-GB" sz="2400" dirty="0"/>
              <a:t> + infinitive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81800" y="2637943"/>
            <a:ext cx="53861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Cf Ital </a:t>
            </a:r>
            <a:r>
              <a:rPr lang="en-GB" sz="2400" i="1" dirty="0" err="1"/>
              <a:t>sperare</a:t>
            </a:r>
            <a:r>
              <a:rPr lang="en-GB" sz="2400" i="1" dirty="0"/>
              <a:t> </a:t>
            </a:r>
            <a:r>
              <a:rPr lang="en-GB" sz="2400" b="1" i="1" dirty="0"/>
              <a:t>di</a:t>
            </a:r>
            <a:r>
              <a:rPr lang="en-GB" sz="2400" i="1" dirty="0"/>
              <a:t> </a:t>
            </a:r>
            <a:r>
              <a:rPr lang="en-GB" sz="2400" dirty="0"/>
              <a:t>+ infinitive /                     Fr </a:t>
            </a:r>
            <a:r>
              <a:rPr lang="en-GB" sz="2400" i="1" dirty="0" err="1"/>
              <a:t>espèrer</a:t>
            </a:r>
            <a:r>
              <a:rPr lang="en-GB" sz="2400" dirty="0"/>
              <a:t> </a:t>
            </a:r>
            <a:r>
              <a:rPr lang="en-GB" sz="2400" b="1" i="1" dirty="0"/>
              <a:t>de</a:t>
            </a:r>
            <a:r>
              <a:rPr lang="en-GB" sz="2400" dirty="0"/>
              <a:t> + infinitive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5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i="1" dirty="0"/>
              <a:t>El de</a:t>
            </a:r>
            <a:r>
              <a:rPr lang="en-GB" i="1" dirty="0" err="1"/>
              <a:t>ísmo</a:t>
            </a:r>
            <a:r>
              <a:rPr lang="en-GB" dirty="0"/>
              <a:t>: </a:t>
            </a:r>
            <a:r>
              <a:rPr lang="en-GB" i="1" dirty="0"/>
              <a:t>de </a:t>
            </a:r>
            <a:r>
              <a:rPr lang="en-GB" dirty="0"/>
              <a:t>+ infinitive (2)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1017939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de</a:t>
            </a:r>
            <a:r>
              <a:rPr lang="en-GB" dirty="0"/>
              <a:t> + infinitive can create minimal pairs with bare infinitives where embedded subject is controlled matrix object and subject respectively: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" y="1752886"/>
            <a:ext cx="12402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Decir</a:t>
            </a:r>
            <a:r>
              <a:rPr lang="en-US" sz="2400" dirty="0"/>
              <a:t> ‘to say’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Andrea me </a:t>
            </a:r>
            <a:r>
              <a:rPr lang="en-US" sz="2400" dirty="0" err="1"/>
              <a:t>dijo</a:t>
            </a:r>
            <a:r>
              <a:rPr lang="en-US" sz="2400" dirty="0"/>
              <a:t> 		(de) 	</a:t>
            </a:r>
            <a:r>
              <a:rPr lang="en-US" sz="2400" dirty="0" err="1"/>
              <a:t>ir</a:t>
            </a:r>
            <a:r>
              <a:rPr lang="en-US" sz="2400" dirty="0"/>
              <a:t> 	a-l 	cine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Andrea me say-PRET.3SG 	DE 	go.INF 	to-ART 	cinema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(without </a:t>
            </a:r>
            <a:r>
              <a:rPr lang="en-US" sz="2400" i="1" dirty="0"/>
              <a:t>de </a:t>
            </a:r>
            <a:r>
              <a:rPr lang="en-US" sz="2400" dirty="0"/>
              <a:t>i.e. bare infinitive) ‘Andrea told me that he would go to the cinema.’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(with </a:t>
            </a:r>
            <a:r>
              <a:rPr lang="en-US" sz="2400" i="1" dirty="0"/>
              <a:t>de</a:t>
            </a:r>
            <a:r>
              <a:rPr lang="en-US" sz="2400" dirty="0"/>
              <a:t>) ‘Andrea told me to go to the cinema.’ (Di </a:t>
            </a:r>
            <a:r>
              <a:rPr lang="en-US" sz="2400" dirty="0" err="1"/>
              <a:t>Tullio</a:t>
            </a:r>
            <a:r>
              <a:rPr lang="en-US" sz="2400" dirty="0"/>
              <a:t> (2011:177))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3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Pedir</a:t>
            </a:r>
            <a:r>
              <a:rPr lang="en-US" sz="2400" i="1" dirty="0"/>
              <a:t> </a:t>
            </a:r>
            <a:r>
              <a:rPr lang="en-US" sz="2400" dirty="0"/>
              <a:t>‘to request/ask for’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mi 	</a:t>
            </a:r>
            <a:r>
              <a:rPr lang="en-US" sz="2400" dirty="0" err="1"/>
              <a:t>hijo</a:t>
            </a:r>
            <a:r>
              <a:rPr lang="en-US" sz="2400" dirty="0"/>
              <a:t> me </a:t>
            </a:r>
            <a:r>
              <a:rPr lang="en-US" sz="2400" dirty="0" err="1"/>
              <a:t>pidió</a:t>
            </a:r>
            <a:r>
              <a:rPr lang="en-US" sz="2400" dirty="0"/>
              <a:t> 		(de) 	</a:t>
            </a:r>
            <a:r>
              <a:rPr lang="en-US" sz="2400" dirty="0" err="1"/>
              <a:t>ir</a:t>
            </a:r>
            <a:r>
              <a:rPr lang="en-US" sz="2400" dirty="0"/>
              <a:t> 	a 	</a:t>
            </a:r>
            <a:r>
              <a:rPr lang="en-US" sz="2400" dirty="0" err="1"/>
              <a:t>jugar</a:t>
            </a:r>
            <a:r>
              <a:rPr lang="en-US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my 	son me ask-PRET.3SG	DE	go.INF	to	play.INF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(without </a:t>
            </a:r>
            <a:r>
              <a:rPr lang="en-US" sz="2400" i="1" dirty="0"/>
              <a:t>de</a:t>
            </a:r>
            <a:r>
              <a:rPr lang="en-US" sz="2400" dirty="0"/>
              <a:t>) ‘My son asked me if he could go and play.’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(with </a:t>
            </a:r>
            <a:r>
              <a:rPr lang="en-US" sz="2400" i="1" dirty="0"/>
              <a:t>de</a:t>
            </a:r>
            <a:r>
              <a:rPr lang="en-US" sz="2400" dirty="0"/>
              <a:t>) ‘My son ask me to go and play.’ (Di </a:t>
            </a:r>
            <a:r>
              <a:rPr lang="en-US" sz="2400" dirty="0" err="1"/>
              <a:t>Tullio</a:t>
            </a:r>
            <a:r>
              <a:rPr lang="en-US" sz="2400" dirty="0"/>
              <a:t> (2011:177))</a:t>
            </a:r>
            <a:endParaRPr lang="en-US" sz="2400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4028" y="4032867"/>
            <a:ext cx="4577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de 		</a:t>
            </a:r>
            <a:r>
              <a:rPr lang="en-US" dirty="0"/>
              <a:t>vs 	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 	vs 	statement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obj-control             subj-control  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Latin American 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endParaRPr lang="en-GB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2256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María</a:t>
            </a:r>
            <a:r>
              <a:rPr lang="en-GB" sz="2400" i="1" dirty="0"/>
              <a:t> </a:t>
            </a:r>
            <a:r>
              <a:rPr lang="en-GB" sz="2400" i="1" dirty="0" err="1"/>
              <a:t>fue</a:t>
            </a:r>
            <a:r>
              <a:rPr lang="en-GB" sz="2400" i="1" dirty="0"/>
              <a:t> </a:t>
            </a:r>
            <a:r>
              <a:rPr lang="en-GB" sz="2400" i="1" dirty="0" err="1"/>
              <a:t>impedida</a:t>
            </a:r>
            <a:r>
              <a:rPr lang="en-GB" sz="2400" i="1" dirty="0"/>
              <a:t> de </a:t>
            </a:r>
            <a:r>
              <a:rPr lang="en-GB" sz="2400" i="1" dirty="0" err="1"/>
              <a:t>ir</a:t>
            </a:r>
            <a:r>
              <a:rPr lang="en-GB" sz="2400" i="1" dirty="0"/>
              <a:t> al cine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</a:t>
            </a:r>
            <a:r>
              <a:rPr lang="en-GB" sz="2400" dirty="0" err="1"/>
              <a:t>María</a:t>
            </a:r>
            <a:r>
              <a:rPr lang="en-GB" sz="2400" dirty="0"/>
              <a:t> was prevented to go to the cinema.’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María</a:t>
            </a:r>
            <a:r>
              <a:rPr lang="en-GB" sz="2400" i="1" dirty="0"/>
              <a:t> </a:t>
            </a:r>
            <a:r>
              <a:rPr lang="en-GB" sz="2400" i="1" dirty="0" err="1"/>
              <a:t>fue</a:t>
            </a:r>
            <a:r>
              <a:rPr lang="en-GB" sz="2400" i="1" dirty="0"/>
              <a:t> </a:t>
            </a:r>
            <a:r>
              <a:rPr lang="en-GB" sz="2400" i="1" dirty="0" err="1"/>
              <a:t>permitida</a:t>
            </a:r>
            <a:r>
              <a:rPr lang="en-GB" sz="2400" i="1" dirty="0"/>
              <a:t> de comer un chocolate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</a:t>
            </a:r>
            <a:r>
              <a:rPr lang="en-GB" sz="2400" dirty="0" err="1"/>
              <a:t>María</a:t>
            </a:r>
            <a:r>
              <a:rPr lang="en-GB" sz="2400" dirty="0"/>
              <a:t> was permitted to eat a chocolate.’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María</a:t>
            </a:r>
            <a:r>
              <a:rPr lang="en-GB" sz="2400" i="1" dirty="0"/>
              <a:t> </a:t>
            </a:r>
            <a:r>
              <a:rPr lang="en-GB" sz="2400" i="1" dirty="0" err="1"/>
              <a:t>fue</a:t>
            </a:r>
            <a:r>
              <a:rPr lang="en-GB" sz="2400" i="1" dirty="0"/>
              <a:t> </a:t>
            </a:r>
            <a:r>
              <a:rPr lang="en-GB" sz="2400" i="1" dirty="0" err="1"/>
              <a:t>prohibida</a:t>
            </a:r>
            <a:r>
              <a:rPr lang="en-GB" sz="2400" i="1" dirty="0"/>
              <a:t> de leer el </a:t>
            </a:r>
            <a:r>
              <a:rPr lang="en-GB" sz="2400" i="1" dirty="0" err="1"/>
              <a:t>libro</a:t>
            </a:r>
            <a:endParaRPr lang="en-GB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</a:t>
            </a:r>
            <a:r>
              <a:rPr lang="en-GB" sz="2400" dirty="0" err="1"/>
              <a:t>María</a:t>
            </a:r>
            <a:r>
              <a:rPr lang="en-GB" sz="2400" dirty="0"/>
              <a:t> was prohibited to read the book.’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156761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Verbs of command: 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8433" y="1156761"/>
            <a:ext cx="7413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Object-control (subject of infinitive (PRO)  	           		     coreferential with (indirect) object                   		     of main verb)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10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Verb + ind. object </a:t>
            </a:r>
            <a:r>
              <a:rPr lang="en-US" b="1" dirty="0" err="1"/>
              <a:t>i</a:t>
            </a:r>
            <a:r>
              <a:rPr lang="en-US" dirty="0"/>
              <a:t> + infinitive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81598" y="19643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subject (PRO) </a:t>
            </a:r>
            <a:r>
              <a:rPr lang="en-US" b="1" dirty="0" err="1"/>
              <a:t>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418042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700" dirty="0"/>
              <a:t>Perú, Ecuador, Chile, Venezuela: </a:t>
            </a:r>
            <a:r>
              <a:rPr lang="en-US" sz="2700" i="1" dirty="0"/>
              <a:t>de</a:t>
            </a:r>
            <a:r>
              <a:rPr lang="en-US" sz="2700" dirty="0"/>
              <a:t> + infinitive only in the passive (Montalbetti (1999))						              (formal, written e.g. legal documents)</a:t>
            </a:r>
            <a:endParaRPr lang="en-GB" sz="27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57998" y="3247380"/>
            <a:ext cx="10515600" cy="316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Juan le </a:t>
            </a:r>
            <a:r>
              <a:rPr lang="en-GB" sz="2400" i="1" dirty="0" err="1"/>
              <a:t>impidió</a:t>
            </a:r>
            <a:r>
              <a:rPr lang="en-GB" sz="2400" i="1" dirty="0"/>
              <a:t> </a:t>
            </a:r>
            <a:r>
              <a:rPr lang="en-GB" sz="2400" dirty="0"/>
              <a:t>(*</a:t>
            </a:r>
            <a:r>
              <a:rPr lang="en-GB" sz="2400" i="1" dirty="0"/>
              <a:t>de</a:t>
            </a:r>
            <a:r>
              <a:rPr lang="en-GB" sz="2400" dirty="0"/>
              <a:t>) </a:t>
            </a:r>
            <a:r>
              <a:rPr lang="en-GB" sz="2400" i="1" dirty="0" err="1"/>
              <a:t>ir</a:t>
            </a:r>
            <a:r>
              <a:rPr lang="en-GB" sz="2400" i="1" dirty="0"/>
              <a:t> al cine a </a:t>
            </a:r>
            <a:r>
              <a:rPr lang="en-GB" sz="2400" i="1" dirty="0" err="1"/>
              <a:t>María</a:t>
            </a:r>
            <a:r>
              <a:rPr lang="en-GB" sz="2400" i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‘Juan prevented </a:t>
            </a:r>
            <a:r>
              <a:rPr lang="en-GB" sz="2400" dirty="0" err="1"/>
              <a:t>María</a:t>
            </a:r>
            <a:r>
              <a:rPr lang="en-GB" sz="2400" dirty="0"/>
              <a:t> to go to the cinema.’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Juan le </a:t>
            </a:r>
            <a:r>
              <a:rPr lang="en-GB" sz="2400" i="1" dirty="0" err="1"/>
              <a:t>permitió</a:t>
            </a:r>
            <a:r>
              <a:rPr lang="en-GB" sz="2400" i="1" dirty="0"/>
              <a:t> </a:t>
            </a:r>
            <a:r>
              <a:rPr lang="en-GB" sz="2400" dirty="0"/>
              <a:t>(*</a:t>
            </a:r>
            <a:r>
              <a:rPr lang="en-GB" sz="2400" i="1" dirty="0"/>
              <a:t>de</a:t>
            </a:r>
            <a:r>
              <a:rPr lang="en-GB" sz="2400" dirty="0"/>
              <a:t>) </a:t>
            </a:r>
            <a:r>
              <a:rPr lang="en-GB" sz="2400" i="1" dirty="0"/>
              <a:t>comer un chocolate a </a:t>
            </a:r>
            <a:r>
              <a:rPr lang="en-GB" sz="2400" i="1" dirty="0" err="1"/>
              <a:t>María</a:t>
            </a:r>
            <a:endParaRPr lang="en-GB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‘Juan permitted </a:t>
            </a:r>
            <a:r>
              <a:rPr lang="en-GB" sz="2400" dirty="0" err="1"/>
              <a:t>María</a:t>
            </a:r>
            <a:r>
              <a:rPr lang="en-GB" sz="2400" dirty="0"/>
              <a:t> to eat a chocolate.’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Juan le </a:t>
            </a:r>
            <a:r>
              <a:rPr lang="en-GB" sz="2400" i="1" dirty="0" err="1"/>
              <a:t>prohibió</a:t>
            </a:r>
            <a:r>
              <a:rPr lang="en-GB" sz="2400" i="1" dirty="0"/>
              <a:t> </a:t>
            </a:r>
            <a:r>
              <a:rPr lang="en-GB" sz="2400" dirty="0"/>
              <a:t>(*</a:t>
            </a:r>
            <a:r>
              <a:rPr lang="en-GB" sz="2400" i="1" dirty="0"/>
              <a:t>de</a:t>
            </a:r>
            <a:r>
              <a:rPr lang="en-GB" sz="2400" dirty="0"/>
              <a:t>)</a:t>
            </a:r>
            <a:r>
              <a:rPr lang="en-GB" sz="2400" i="1" dirty="0"/>
              <a:t> leer el </a:t>
            </a:r>
            <a:r>
              <a:rPr lang="en-GB" sz="2400" i="1" dirty="0" err="1"/>
              <a:t>libro</a:t>
            </a:r>
            <a:r>
              <a:rPr lang="en-GB" sz="2400" i="1" dirty="0"/>
              <a:t> a María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‘Juan prohibited </a:t>
            </a:r>
            <a:r>
              <a:rPr lang="en-GB" sz="2400" dirty="0" err="1"/>
              <a:t>María</a:t>
            </a:r>
            <a:r>
              <a:rPr lang="en-GB" sz="2400" dirty="0"/>
              <a:t> to read the book.’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(Montalbetti (1999:136-137))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Interim Summary: Spanish dialectal variation 				    in </a:t>
            </a:r>
            <a:r>
              <a:rPr lang="en-GB" i="1" dirty="0"/>
              <a:t>el </a:t>
            </a:r>
            <a:r>
              <a:rPr lang="en-GB" i="1" dirty="0" err="1"/>
              <a:t>deísmo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934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Peninsular European Spanish 		vs	Latin American Spanish                                   (Andalucía, La Mancha; colloquial, patois)  (Perú, Ecuador, Chile, Venezuela; formal)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061" y="2324834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 err="1"/>
              <a:t>decir</a:t>
            </a:r>
            <a:r>
              <a:rPr lang="en-GB" i="1" dirty="0"/>
              <a:t>/</a:t>
            </a:r>
            <a:r>
              <a:rPr lang="en-GB" i="1" dirty="0" err="1"/>
              <a:t>pedir</a:t>
            </a:r>
            <a:r>
              <a:rPr lang="en-GB" i="1" dirty="0"/>
              <a:t>/</a:t>
            </a:r>
            <a:r>
              <a:rPr lang="en-GB" i="1" dirty="0" err="1"/>
              <a:t>permitir</a:t>
            </a:r>
            <a:r>
              <a:rPr lang="en-GB" dirty="0"/>
              <a:t> (active) + </a:t>
            </a:r>
            <a:r>
              <a:rPr lang="en-GB" i="1" dirty="0"/>
              <a:t>de </a:t>
            </a:r>
            <a:r>
              <a:rPr lang="en-GB" dirty="0"/>
              <a:t>+ </a:t>
            </a:r>
            <a:r>
              <a:rPr lang="en-GB" dirty="0" err="1"/>
              <a:t>inf</a:t>
            </a:r>
            <a:endParaRPr lang="en-GB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718833"/>
            <a:ext cx="5552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de </a:t>
            </a:r>
            <a:r>
              <a:rPr lang="en-GB" dirty="0"/>
              <a:t>introduces an external argument in inf. controlled either by matrix subject (ind. statement) or object (ind. command)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5841" y="2718833"/>
            <a:ext cx="6294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de</a:t>
            </a:r>
            <a:r>
              <a:rPr lang="en-GB" dirty="0"/>
              <a:t> licenses </a:t>
            </a:r>
            <a:r>
              <a:rPr lang="en-GB" dirty="0" err="1"/>
              <a:t>passivisation</a:t>
            </a:r>
            <a:r>
              <a:rPr lang="en-GB" dirty="0"/>
              <a:t> of object-control verbs i.e. the movement of the subject of the infinitive to the matrix subject position </a:t>
            </a:r>
            <a:endParaRPr lang="en-GB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2981" y="5980460"/>
            <a:ext cx="10651958" cy="877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i="1" dirty="0"/>
              <a:t> </a:t>
            </a:r>
            <a:r>
              <a:rPr lang="en-GB" dirty="0"/>
              <a:t>can be parameterised in terms of grammatical voice (peninsular/European (active) vs Latin America (passive))</a:t>
            </a:r>
            <a:endParaRPr lang="en-GB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206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El </a:t>
            </a:r>
            <a:r>
              <a:rPr lang="en-GB" i="1" dirty="0" err="1"/>
              <a:t>deísmo</a:t>
            </a:r>
            <a:r>
              <a:rPr lang="en-GB" dirty="0"/>
              <a:t>: </a:t>
            </a:r>
            <a:r>
              <a:rPr lang="en-GB" i="1" dirty="0"/>
              <a:t>de</a:t>
            </a:r>
            <a:r>
              <a:rPr lang="en-GB" dirty="0"/>
              <a:t> + infinitive (non-standard: Spanish dialects)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199971"/>
            <a:ext cx="5552902" cy="96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de</a:t>
            </a:r>
            <a:r>
              <a:rPr lang="en-GB" dirty="0"/>
              <a:t> + infinitive cannot be used in passive constructions: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74122" y="4959265"/>
            <a:ext cx="5478780" cy="1148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*</a:t>
            </a:r>
            <a:r>
              <a:rPr lang="en-GB" i="1" dirty="0" err="1"/>
              <a:t>fue</a:t>
            </a:r>
            <a:r>
              <a:rPr lang="en-GB" i="1" dirty="0"/>
              <a:t> </a:t>
            </a:r>
            <a:r>
              <a:rPr lang="en-GB" i="1" dirty="0" err="1"/>
              <a:t>impedido</a:t>
            </a:r>
            <a:r>
              <a:rPr lang="en-GB" i="1" dirty="0"/>
              <a:t>/</a:t>
            </a:r>
            <a:r>
              <a:rPr lang="en-GB" i="1" dirty="0" err="1"/>
              <a:t>permitido</a:t>
            </a:r>
            <a:r>
              <a:rPr lang="en-GB" i="1" dirty="0"/>
              <a:t>/</a:t>
            </a:r>
            <a:r>
              <a:rPr lang="en-GB" i="1" dirty="0" err="1"/>
              <a:t>prohibido</a:t>
            </a:r>
            <a:r>
              <a:rPr lang="en-GB" i="1" dirty="0"/>
              <a:t> </a:t>
            </a:r>
            <a:r>
              <a:rPr lang="en-GB" dirty="0"/>
              <a:t>+</a:t>
            </a:r>
            <a:r>
              <a:rPr lang="en-GB" i="1" dirty="0"/>
              <a:t> de </a:t>
            </a:r>
            <a:r>
              <a:rPr lang="en-GB" dirty="0"/>
              <a:t>+</a:t>
            </a:r>
            <a:r>
              <a:rPr lang="en-GB" i="1" dirty="0"/>
              <a:t> </a:t>
            </a:r>
            <a:r>
              <a:rPr lang="en-GB" dirty="0"/>
              <a:t>inf (all informants of peninsular </a:t>
            </a:r>
            <a:r>
              <a:rPr lang="en-GB" i="1" dirty="0" err="1"/>
              <a:t>deísta</a:t>
            </a:r>
            <a:r>
              <a:rPr lang="en-GB" dirty="0"/>
              <a:t> dialects)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9340" y="4961079"/>
            <a:ext cx="6792659" cy="4349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*</a:t>
            </a:r>
            <a:r>
              <a:rPr lang="en-GB" i="1" dirty="0"/>
              <a:t>le </a:t>
            </a:r>
            <a:r>
              <a:rPr lang="en-GB" i="1" dirty="0" err="1"/>
              <a:t>impidió</a:t>
            </a:r>
            <a:r>
              <a:rPr lang="en-GB" i="1" dirty="0"/>
              <a:t>/</a:t>
            </a:r>
            <a:r>
              <a:rPr lang="en-GB" i="1" dirty="0" err="1"/>
              <a:t>permitió</a:t>
            </a:r>
            <a:r>
              <a:rPr lang="en-GB" i="1" dirty="0"/>
              <a:t>/</a:t>
            </a:r>
            <a:r>
              <a:rPr lang="en-GB" i="1" dirty="0" err="1"/>
              <a:t>prohibió</a:t>
            </a:r>
            <a:r>
              <a:rPr lang="en-GB" dirty="0"/>
              <a:t> + </a:t>
            </a:r>
            <a:r>
              <a:rPr lang="en-GB" i="1" dirty="0"/>
              <a:t>de</a:t>
            </a:r>
            <a:r>
              <a:rPr lang="en-GB" dirty="0"/>
              <a:t> + inf       (all informants of Latin America Spanish)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99341" y="4199971"/>
            <a:ext cx="6829720" cy="96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de</a:t>
            </a:r>
            <a:r>
              <a:rPr lang="en-GB" dirty="0"/>
              <a:t> + infinitive cannot be used in active constructions: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52902" y="2264571"/>
            <a:ext cx="6639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 err="1"/>
              <a:t>permitir</a:t>
            </a:r>
            <a:r>
              <a:rPr lang="en-GB" sz="2800" i="1" dirty="0"/>
              <a:t>/</a:t>
            </a:r>
            <a:r>
              <a:rPr lang="en-GB" sz="2800" i="1" dirty="0" err="1"/>
              <a:t>impedir</a:t>
            </a:r>
            <a:r>
              <a:rPr lang="en-GB" sz="2800" i="1" dirty="0"/>
              <a:t>/</a:t>
            </a:r>
            <a:r>
              <a:rPr lang="en-GB" sz="2800" i="1" dirty="0" err="1"/>
              <a:t>prohibir</a:t>
            </a:r>
            <a:r>
              <a:rPr lang="en-GB" sz="2800" dirty="0"/>
              <a:t> (passive) + </a:t>
            </a:r>
            <a:r>
              <a:rPr lang="en-GB" sz="2800" i="1" dirty="0"/>
              <a:t>de </a:t>
            </a:r>
            <a:r>
              <a:rPr lang="en-GB" sz="2800" dirty="0"/>
              <a:t>+ </a:t>
            </a:r>
            <a:r>
              <a:rPr lang="en-GB" sz="2800" dirty="0" err="1"/>
              <a:t>inf</a:t>
            </a:r>
            <a:endParaRPr lang="en-GB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3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build="p"/>
      <p:bldP spid="9" grpId="0" build="p"/>
      <p:bldP spid="10" grpId="0" build="p"/>
      <p:bldP spid="11" grpId="0" build="p"/>
      <p:bldP spid="12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i="1" dirty="0"/>
              <a:t>de</a:t>
            </a:r>
            <a:r>
              <a:rPr lang="en-GB" dirty="0"/>
              <a:t> + infinitive (historical-comparative background)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PIs headed by </a:t>
            </a:r>
            <a:r>
              <a:rPr lang="en-GB" i="1" dirty="0"/>
              <a:t>de</a:t>
            </a:r>
            <a:r>
              <a:rPr lang="en-GB" dirty="0"/>
              <a:t> (statements/commands) are pan-Romance: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629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Italian: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di-mmi      di  non  </a:t>
            </a:r>
            <a:r>
              <a:rPr lang="en-GB" sz="2400" dirty="0" err="1"/>
              <a:t>partire</a:t>
            </a:r>
            <a:r>
              <a:rPr lang="en-GB" sz="2400" dirty="0"/>
              <a:t>,    Giovanni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say-to.me DE NEG leave.INF Giovanni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Either ‘tell me that you (Giovanni) are not leaving’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Or ‘tell me not to leave’ (</a:t>
            </a:r>
            <a:r>
              <a:rPr lang="en-GB" sz="2400" dirty="0" err="1"/>
              <a:t>Skytte</a:t>
            </a:r>
            <a:r>
              <a:rPr lang="en-GB" sz="2400" dirty="0"/>
              <a:t> (1984:134))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02642" y="18629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French: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m’-a 	         </a:t>
            </a:r>
            <a:r>
              <a:rPr lang="en-GB" sz="2400" dirty="0" err="1"/>
              <a:t>dit</a:t>
            </a:r>
            <a:r>
              <a:rPr lang="en-GB" sz="2400" dirty="0"/>
              <a:t>   de  marcher, je </a:t>
            </a:r>
            <a:r>
              <a:rPr lang="en-GB" sz="2400" dirty="0" err="1"/>
              <a:t>marche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to.me-PAST said DE leave.INF I   leave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‘He told me to leave, I leave.’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Sandfeld</a:t>
            </a:r>
            <a:r>
              <a:rPr lang="en-GB" sz="2400" dirty="0"/>
              <a:t> (1978:98))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1314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Medieval Spanish: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et     </a:t>
            </a:r>
            <a:r>
              <a:rPr lang="en-US" sz="2400" dirty="0" err="1"/>
              <a:t>deneg</a:t>
            </a:r>
            <a:r>
              <a:rPr lang="en-US" sz="2400" dirty="0"/>
              <a:t>-o    de  </a:t>
            </a:r>
            <a:r>
              <a:rPr lang="en-US" sz="2400" dirty="0" err="1"/>
              <a:t>enuiar</a:t>
            </a:r>
            <a:r>
              <a:rPr lang="en-US" sz="2400" dirty="0"/>
              <a:t>-les       </a:t>
            </a:r>
            <a:r>
              <a:rPr lang="en-US" sz="2400" dirty="0" err="1"/>
              <a:t>ayuda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and  deny-3SG DE send-</a:t>
            </a:r>
            <a:r>
              <a:rPr lang="en-US" sz="2400" dirty="0" err="1"/>
              <a:t>to.them</a:t>
            </a:r>
            <a:r>
              <a:rPr lang="en-US" sz="2400" dirty="0"/>
              <a:t> help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‘and he denied to send them help.’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i="1" dirty="0" err="1"/>
              <a:t>Primera</a:t>
            </a:r>
            <a:r>
              <a:rPr lang="en-US" sz="2400" i="1" dirty="0"/>
              <a:t> </a:t>
            </a:r>
            <a:r>
              <a:rPr lang="en-US" sz="2400" i="1" dirty="0" err="1"/>
              <a:t>Crónica</a:t>
            </a:r>
            <a:r>
              <a:rPr lang="en-US" sz="2400" i="1" dirty="0"/>
              <a:t> General </a:t>
            </a:r>
            <a:r>
              <a:rPr lang="en-US" sz="2400" dirty="0"/>
              <a:t>679a33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9590" y="467631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estos</a:t>
            </a:r>
            <a:r>
              <a:rPr lang="en-US" sz="2400" dirty="0"/>
              <a:t>  que      </a:t>
            </a:r>
            <a:r>
              <a:rPr lang="en-US" sz="2400" dirty="0" err="1"/>
              <a:t>ellos</a:t>
            </a:r>
            <a:r>
              <a:rPr lang="en-US" sz="2400" dirty="0"/>
              <a:t> </a:t>
            </a:r>
            <a:r>
              <a:rPr lang="en-US" sz="2400" dirty="0" err="1"/>
              <a:t>ordena-uan</a:t>
            </a:r>
            <a:r>
              <a:rPr lang="en-US" sz="2400" dirty="0"/>
              <a:t> de </a:t>
            </a:r>
            <a:r>
              <a:rPr lang="en-US" sz="2400" dirty="0" err="1"/>
              <a:t>poner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these  which they  order-3PL    DE place.INF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‘these which they ordered to place.’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i="1" dirty="0" err="1"/>
              <a:t>Primera</a:t>
            </a:r>
            <a:r>
              <a:rPr lang="en-US" sz="2400" i="1" dirty="0"/>
              <a:t> </a:t>
            </a:r>
            <a:r>
              <a:rPr lang="en-US" sz="2400" i="1" dirty="0" err="1"/>
              <a:t>Crónica</a:t>
            </a:r>
            <a:r>
              <a:rPr lang="en-US" sz="2400" i="1" dirty="0"/>
              <a:t> General </a:t>
            </a:r>
            <a:r>
              <a:rPr lang="en-US" sz="2400" dirty="0"/>
              <a:t>87a47)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8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uiExpand="1" build="p"/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.8|16.5|1.4|12|0.6|1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9.9|15.5|0.8|4.2|13|13|12.5|7.9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8|26.4|15|36.2|15.8|11.7|1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0.8|1|5.4|2.5|1.4|1|14.3|13.4|1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1.6|12.7|25.1|9.3|10.3|22|1|2.8|4.9|6.1|21.8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0.7|1.4|0.8|9.6|0.5|12.1|8.2|1.2|2.8|1.8|0.7|16.9|6.2|8.9|0.9|0.9|1|2.8|0.6|17.1|0.9|9.5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7.6|5.8|8.3|6.2|4.5|7.7|19.1|10|2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.5|0.9|13|0.6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7.8|2.7|0.5|1.3|0.6|8.1|12.9|5.7|7.7|4.6|10.1|1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9|16.7|8|4.9|10|4.9|4|9|5.6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3.9|44.3|2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7|7.9|5.5|4.7|39.4|1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|18.3|8.2|7.3|17.2|0.9|18.1|7.2|15.2|7|1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9.4|20.9|13|4.4|0.6|0.8|0.4|12.6|0.6|0.3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.4|10.1|25.3|0.7|0.6|10.7|1.5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3169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Ibero-Romance prepositional infinitive (el deísmo): microparametric variation in Spanish dialects</vt:lpstr>
      <vt:lpstr>Romance prepositional infinitives</vt:lpstr>
      <vt:lpstr>Romance prepositional infinitives (cont.)</vt:lpstr>
      <vt:lpstr>Ibero-Romance prepositional infinitives</vt:lpstr>
      <vt:lpstr>El deísmo: de + infinitive</vt:lpstr>
      <vt:lpstr>El deísmo: de + infinitive (2)</vt:lpstr>
      <vt:lpstr>Latin American el deísmo</vt:lpstr>
      <vt:lpstr>Interim Summary: Spanish dialectal variation         in el deísmo</vt:lpstr>
      <vt:lpstr>de + infinitive (historical-comparative background)</vt:lpstr>
      <vt:lpstr>de + infinitive (cont.)</vt:lpstr>
      <vt:lpstr>Syntactic theory: Phase (Chomsky (2001 et seq))</vt:lpstr>
      <vt:lpstr>Passivisation in Romance: Sheehan and Cyrino (2018)</vt:lpstr>
      <vt:lpstr>Sheehan and Cyrino (2018): Passivisation and Phases</vt:lpstr>
      <vt:lpstr>Spanish el deísmo: formal Phase analysis</vt:lpstr>
      <vt:lpstr>Phase analysis of Romance (Spanish) passivisation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Ibero-Romance prepositional infinitive (el deísmo)</dc:title>
  <dc:creator>Tse, Keith (Postgrad Student)</dc:creator>
  <cp:lastModifiedBy>Tse, Keith (Postgrad Student)</cp:lastModifiedBy>
  <cp:revision>26</cp:revision>
  <dcterms:created xsi:type="dcterms:W3CDTF">2021-11-30T18:18:15Z</dcterms:created>
  <dcterms:modified xsi:type="dcterms:W3CDTF">2022-01-13T08:57:20Z</dcterms:modified>
</cp:coreProperties>
</file>