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9" r:id="rId7"/>
    <p:sldId id="260" r:id="rId8"/>
    <p:sldId id="262" r:id="rId9"/>
    <p:sldId id="261" r:id="rId10"/>
    <p:sldId id="264" r:id="rId11"/>
    <p:sldId id="265" r:id="rId12"/>
    <p:sldId id="270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67ED-3580-4C98-A51B-9493A84D1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68153-A6CE-464D-8D15-76857F3FE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5C46-F1C4-4A79-8B5D-B50522D0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D55D3-C958-4FF8-9167-AC785399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0DE3-EE76-4550-AB4D-089D045C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21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373-1088-404C-9183-E39A54E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7C77A-FC13-464D-B608-3AA295D2A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F035E-FD28-4395-A0D8-EB4591ED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8F99-8DFC-4A69-814B-603679B1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9D79-FBE6-4D64-B3B1-0534E2BD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7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5DE46-D30D-495F-81D3-C13A4FBDF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A3B76-C25F-48CC-A11E-75DDA178B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56F5F-A4E7-4F9F-BFF4-1E67219E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4C70-284D-4CF7-97AA-381F147EB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77E9-3EB7-4551-A7DC-1CFF6B20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28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D90E-76DC-4B33-8C68-E6CBED6E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FC69-4B45-4C1D-9A58-D5CB3ABDE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4945-1AD3-4965-92D6-2D4DC4EE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AB5A-B33B-416B-9937-BFFF8767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F1639-9467-47E5-8D66-E9592AEE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5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C8EB-E224-4CF5-A15F-E0F31297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25063-821F-4256-BDE4-A2331A08C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FBB6-3245-4FAB-BCC4-48A2A65F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8798-9D5D-4BE4-920F-DAC394C1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9110-5944-48B9-B492-F377532A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0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455C-0CB7-40F7-B0B7-AF5D1C17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D172-74D8-4698-B687-58A7702B6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0C440-B305-4B0E-8E4F-4C51B0CE6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1C3E1-636D-4168-8CF1-D97B60B4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3E71E-4CA4-4EB6-B011-AB0977D3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6F9F4-585B-491A-80D8-E858DA8C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2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6B2E-6AC5-4894-ACF8-64E9BEB7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22D81-98D9-441A-B04D-31FCC8CB5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60BB1-D80A-4F61-8848-DD808FBF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F869A-4576-494C-AC1D-DC501D950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A0D1E-C4F1-4FE5-9657-B8D8EF806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49D9A-3C07-45B6-9924-2F68AF89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8058A-88AB-4B1A-8CC9-C48ED635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0286B-28F9-47A7-B312-F48AC525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A0B0-8973-4DB5-A26A-EE7FEE2E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28EAE-A044-4EF2-B2E7-A4177BB7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ABF34-B297-4F27-BBF6-BF21CA4C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886A3-0F21-4AA8-A0BD-158255CD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79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54B96-216B-44AD-8A13-8E089B0E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07EF2-F3B5-4314-A355-2D3E85F8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24123-2E91-4451-AD37-75FFD507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DDC6-2DB3-4CCA-8D86-9BD68058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06E12-6191-4F3D-8EE3-0074ECBE7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D1BDB-8343-4003-8DD7-3EA48AAD0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FAC33-2810-42C7-B838-16F06527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759B1-2145-43E1-8F0F-4036A53E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2262B-7BC5-4111-9635-1C6A4CEF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33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6BA3-A88C-40B3-A4A2-0A2F93AF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DA9BB-326D-48FF-8B57-4A9523C5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08FB2-DD62-498A-8101-874A2B87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DD75B-4314-44A4-B309-BC1191AE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A87BA-A705-4F26-BE7E-492C294C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5A033-7ED5-4EC8-95DE-FE3C03B9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6D0BD-C343-4B9C-BD85-3DC862B84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5D65B-2412-407B-A27B-C52459C5A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239C2-5BA2-44C2-B4C1-3EFC31133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322C4-0FF8-4ED7-9026-3E6802F1D71E}" type="datetimeFigureOut">
              <a:rPr lang="en-GB" smtClean="0"/>
              <a:t>13/01/2022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73E2-B6B2-429D-94B3-9945082A2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151C-4DFA-4991-87C2-10B2B76E4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38D3C-A5EB-4F81-A67A-A2FA532041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19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D6F8-945B-4255-903E-0F45145C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Typology of Western Romance Differential Object Marking (</a:t>
            </a:r>
            <a:r>
              <a:rPr lang="en-US" altLang="zh-CN" i="1" dirty="0"/>
              <a:t>ad</a:t>
            </a:r>
            <a:r>
              <a:rPr lang="en-US" altLang="zh-CN" dirty="0"/>
              <a:t>): Historical-Comparative Microvariation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9BF02-F0A8-4043-A0F2-7589D07E7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5962"/>
            <a:ext cx="9144000" cy="2133599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Keith Tse (MCIL CL)</a:t>
            </a:r>
          </a:p>
          <a:p>
            <a:r>
              <a:rPr lang="en-GB" dirty="0"/>
              <a:t>keith.tse@balliol-oxford.com</a:t>
            </a:r>
          </a:p>
          <a:p>
            <a:r>
              <a:rPr lang="en-GB" dirty="0"/>
              <a:t>Lancaster University/Ronin Institute/Institute for Globally Distributed Open Research and Education (IGDORE)</a:t>
            </a:r>
          </a:p>
          <a:p>
            <a:r>
              <a:rPr lang="en-GB" dirty="0"/>
              <a:t>Romance Linguistics Seminar, Trinity Hall, Cambridge</a:t>
            </a:r>
          </a:p>
          <a:p>
            <a:r>
              <a:rPr lang="en-GB" dirty="0"/>
              <a:t>6th January 2022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242ED3-2CCF-4438-8810-B09EA1B2ED3B}"/>
              </a:ext>
            </a:extLst>
          </p:cNvPr>
          <p:cNvSpPr txBox="1">
            <a:spLocks/>
          </p:cNvSpPr>
          <p:nvPr/>
        </p:nvSpPr>
        <p:spPr>
          <a:xfrm>
            <a:off x="0" y="5164667"/>
            <a:ext cx="12192000" cy="1693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Many people have advised me on our beloved topic of Romance Differential Object Marking, namely Professors Nigel Vincent, Ian Roberts, Chris </a:t>
            </a:r>
            <a:r>
              <a:rPr lang="en-GB" sz="2000" dirty="0" err="1"/>
              <a:t>Pountain</a:t>
            </a:r>
            <a:r>
              <a:rPr lang="en-GB" sz="2000" dirty="0"/>
              <a:t> and Roger Wright. My understanding on this topic has also benefitted enormously from the feedback from audiences at previous conference venues (Going Romance 2013 (Amsterdam), </a:t>
            </a:r>
            <a:r>
              <a:rPr lang="en-GB" sz="2000" dirty="0" err="1"/>
              <a:t>OSUCHiLL</a:t>
            </a:r>
            <a:r>
              <a:rPr lang="en-GB" sz="2000" dirty="0"/>
              <a:t> 2018 (Ohio State University), Workshops on DOM 2017, 2018 (</a:t>
            </a:r>
            <a:r>
              <a:rPr lang="en-GB" sz="2000" dirty="0" err="1"/>
              <a:t>Inalco</a:t>
            </a:r>
            <a:r>
              <a:rPr lang="en-GB" sz="2000" dirty="0"/>
              <a:t>, Paris/Zurich)) to whom I owe my greatest gratitude. My historical analysis of Latin is also hugely indebted to Dr Jim Adams who was my mentor when I was an undergraduate at Oxford and who, sadly, passed away late last year.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2022 marks another year of health and safety crises. May I wish you all a very Happy and Healthy New Year. </a:t>
            </a:r>
          </a:p>
        </p:txBody>
      </p:sp>
    </p:spTree>
    <p:extLst>
      <p:ext uri="{BB962C8B-B14F-4D97-AF65-F5344CB8AC3E}">
        <p14:creationId xmlns:p14="http://schemas.microsoft.com/office/powerpoint/2010/main" val="240498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BA00-AC97-4C05-B4B3-E9EBA9DC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en-GB" dirty="0"/>
              <a:t>Typology of Differential Object Marking: Portuguese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07262-375E-475B-8E57-08FC64E6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896115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Marking of divinity (</a:t>
            </a:r>
            <a:r>
              <a:rPr lang="en-GB" sz="2400" i="1" dirty="0" err="1"/>
              <a:t>marcação</a:t>
            </a:r>
            <a:r>
              <a:rPr lang="en-GB" sz="2400" i="1" dirty="0"/>
              <a:t> de </a:t>
            </a:r>
            <a:r>
              <a:rPr lang="en-GB" sz="2400" i="1" dirty="0" err="1"/>
              <a:t>divindade</a:t>
            </a:r>
            <a:r>
              <a:rPr lang="en-GB" sz="2400" dirty="0"/>
              <a:t>) is attested in both Brazilian (BP) and European Portuguese (EP), which is the main criterion for DOM (Aldon/Costanza (2013)):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971212-1926-4148-8935-223E0ADAF134}"/>
              </a:ext>
            </a:extLst>
          </p:cNvPr>
          <p:cNvSpPr txBox="1">
            <a:spLocks/>
          </p:cNvSpPr>
          <p:nvPr/>
        </p:nvSpPr>
        <p:spPr>
          <a:xfrm>
            <a:off x="0" y="1505716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Nominal (divinity (names of Gods)):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729E9-AA15-4233-9E72-70E480EDEF73}"/>
              </a:ext>
            </a:extLst>
          </p:cNvPr>
          <p:cNvSpPr txBox="1"/>
          <p:nvPr/>
        </p:nvSpPr>
        <p:spPr>
          <a:xfrm>
            <a:off x="-1" y="2909814"/>
            <a:ext cx="9330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Common nouns of social superiority (~ divinity):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01E10D0-65B0-495C-AA9D-6E7C0654CE7E}"/>
              </a:ext>
            </a:extLst>
          </p:cNvPr>
          <p:cNvSpPr txBox="1">
            <a:spLocks/>
          </p:cNvSpPr>
          <p:nvPr/>
        </p:nvSpPr>
        <p:spPr>
          <a:xfrm>
            <a:off x="0" y="1827569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temer</a:t>
            </a:r>
            <a:r>
              <a:rPr lang="en-GB" sz="2400" i="1" dirty="0"/>
              <a:t> </a:t>
            </a:r>
            <a:r>
              <a:rPr lang="en-GB" sz="2400" b="1" i="1" dirty="0"/>
              <a:t>a</a:t>
            </a:r>
            <a:r>
              <a:rPr lang="en-GB" sz="2400" i="1" dirty="0"/>
              <a:t> Deus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‘revere God’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</a:t>
            </a:r>
            <a:r>
              <a:rPr lang="en-GB" sz="2400" dirty="0" err="1"/>
              <a:t>Teyssier</a:t>
            </a:r>
            <a:r>
              <a:rPr lang="en-GB" sz="2400" dirty="0"/>
              <a:t> (2001:71-72))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CA4798-D79E-48D2-B864-B2CE79AE69CE}"/>
              </a:ext>
            </a:extLst>
          </p:cNvPr>
          <p:cNvSpPr txBox="1">
            <a:spLocks/>
          </p:cNvSpPr>
          <p:nvPr/>
        </p:nvSpPr>
        <p:spPr>
          <a:xfrm>
            <a:off x="4809067" y="1827569"/>
            <a:ext cx="11853332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amar</a:t>
            </a:r>
            <a:r>
              <a:rPr lang="en-GB" sz="2400" i="1" dirty="0"/>
              <a:t> </a:t>
            </a:r>
            <a:r>
              <a:rPr lang="en-GB" sz="2400" b="1" i="1" dirty="0" err="1"/>
              <a:t>a</a:t>
            </a:r>
            <a:r>
              <a:rPr lang="en-GB" sz="2400" i="1" dirty="0" err="1"/>
              <a:t>o</a:t>
            </a:r>
            <a:r>
              <a:rPr lang="en-GB" sz="2400" i="1" dirty="0"/>
              <a:t> </a:t>
            </a:r>
            <a:r>
              <a:rPr lang="en-GB" sz="2400" i="1" dirty="0" err="1"/>
              <a:t>filho</a:t>
            </a:r>
            <a:r>
              <a:rPr lang="en-GB" sz="2400" dirty="0"/>
              <a:t>	/ </a:t>
            </a:r>
            <a:r>
              <a:rPr lang="en-GB" sz="2400" i="1" dirty="0" err="1"/>
              <a:t>amar</a:t>
            </a:r>
            <a:r>
              <a:rPr lang="en-GB" sz="2400" i="1" dirty="0"/>
              <a:t> o </a:t>
            </a:r>
            <a:r>
              <a:rPr lang="en-GB" sz="2400" i="1" dirty="0" err="1"/>
              <a:t>filho</a:t>
            </a:r>
            <a:endParaRPr lang="en-GB" sz="24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‘love son of God (Jesus Christ)’ / love the son (real person)’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(religious worship/cult)	      (romantic/familial)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CD528-C661-4CC8-BBAF-A8BF21512C0E}"/>
              </a:ext>
            </a:extLst>
          </p:cNvPr>
          <p:cNvSpPr txBox="1"/>
          <p:nvPr/>
        </p:nvSpPr>
        <p:spPr>
          <a:xfrm>
            <a:off x="0" y="3242175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tem</a:t>
            </a:r>
            <a:r>
              <a:rPr lang="en-GB" sz="2400" i="1" dirty="0"/>
              <a:t> que </a:t>
            </a:r>
            <a:r>
              <a:rPr lang="en-GB" sz="2400" i="1" dirty="0" err="1"/>
              <a:t>respeitar</a:t>
            </a:r>
            <a:r>
              <a:rPr lang="en-GB" sz="2400" i="1" dirty="0"/>
              <a:t> </a:t>
            </a:r>
            <a:r>
              <a:rPr lang="en-GB" sz="2400" b="1" i="1" dirty="0"/>
              <a:t>a</a:t>
            </a:r>
            <a:r>
              <a:rPr lang="en-GB" sz="2400" i="1" dirty="0"/>
              <a:t>-o </a:t>
            </a:r>
            <a:r>
              <a:rPr lang="en-GB" sz="2400" i="1" dirty="0" err="1"/>
              <a:t>chefe</a:t>
            </a:r>
            <a:r>
              <a:rPr lang="en-GB" sz="2400" i="1" dirty="0"/>
              <a:t>/</a:t>
            </a:r>
            <a:r>
              <a:rPr lang="en-GB" sz="2400" i="1" dirty="0" err="1"/>
              <a:t>presidente</a:t>
            </a:r>
            <a:r>
              <a:rPr lang="en-GB" sz="2400" i="1" dirty="0"/>
              <a:t>/supervisor/professor/Ronaldo/Garrincha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‘one must respect one’s boss/president/supervisor/teacher’</a:t>
            </a:r>
            <a:r>
              <a:rPr lang="en-GB" sz="2400" i="1" dirty="0"/>
              <a:t> </a:t>
            </a:r>
            <a:r>
              <a:rPr lang="en-GB" sz="2400" dirty="0"/>
              <a:t>(</a:t>
            </a:r>
            <a:r>
              <a:rPr lang="en-GB" sz="2400" dirty="0" err="1"/>
              <a:t>Kliffer</a:t>
            </a:r>
            <a:r>
              <a:rPr lang="en-GB" sz="2400" dirty="0"/>
              <a:t> (1995:109))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03DA16-C1D5-44F9-8EB3-CF1600D2DBFF}"/>
              </a:ext>
            </a:extLst>
          </p:cNvPr>
          <p:cNvSpPr txBox="1"/>
          <p:nvPr/>
        </p:nvSpPr>
        <p:spPr>
          <a:xfrm>
            <a:off x="-2" y="5451022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DOM on certain types of human/animate objects (Divine (religious)/Superior (secular) and some Personal Pronouns (1</a:t>
            </a:r>
            <a:r>
              <a:rPr lang="en-GB" sz="2400" b="1" baseline="30000" dirty="0"/>
              <a:t>st</a:t>
            </a:r>
            <a:r>
              <a:rPr lang="en-GB" sz="2400" b="1" dirty="0"/>
              <a:t>/2</a:t>
            </a:r>
            <a:r>
              <a:rPr lang="en-GB" sz="2400" b="1" baseline="30000" dirty="0"/>
              <a:t>nd</a:t>
            </a:r>
            <a:r>
              <a:rPr lang="en-GB" sz="2400" b="1" dirty="0"/>
              <a:t> singular)</a:t>
            </a:r>
          </a:p>
          <a:p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095A3-DE8E-4F6A-8190-549BC8830288}"/>
              </a:ext>
            </a:extLst>
          </p:cNvPr>
          <p:cNvSpPr txBox="1"/>
          <p:nvPr/>
        </p:nvSpPr>
        <p:spPr>
          <a:xfrm>
            <a:off x="-2" y="3907112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Personal Pronouns (1</a:t>
            </a:r>
            <a:r>
              <a:rPr lang="en-GB" sz="2400" baseline="30000" dirty="0"/>
              <a:t>st</a:t>
            </a:r>
            <a:r>
              <a:rPr lang="en-GB" sz="2400" dirty="0"/>
              <a:t>/2</a:t>
            </a:r>
            <a:r>
              <a:rPr lang="en-GB" sz="2400" baseline="30000" dirty="0"/>
              <a:t>nd</a:t>
            </a:r>
            <a:r>
              <a:rPr lang="en-GB" sz="2400" dirty="0"/>
              <a:t> singular):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eu</a:t>
            </a:r>
            <a:r>
              <a:rPr lang="en-GB" sz="2400" dirty="0"/>
              <a:t> </a:t>
            </a:r>
            <a:r>
              <a:rPr lang="en-GB" sz="2400" dirty="0" err="1"/>
              <a:t>odeio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</a:t>
            </a:r>
            <a:r>
              <a:rPr lang="en-GB" sz="2400" dirty="0" err="1"/>
              <a:t>ti</a:t>
            </a:r>
            <a:r>
              <a:rPr lang="en-GB" sz="2400" dirty="0"/>
              <a:t> / </a:t>
            </a:r>
            <a:r>
              <a:rPr lang="en-GB" sz="2400" dirty="0" err="1"/>
              <a:t>ela</a:t>
            </a:r>
            <a:r>
              <a:rPr lang="en-GB" sz="2400" dirty="0"/>
              <a:t> </a:t>
            </a:r>
            <a:r>
              <a:rPr lang="en-GB" sz="2400" dirty="0" err="1"/>
              <a:t>odia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</a:t>
            </a:r>
            <a:r>
              <a:rPr lang="en-GB" sz="2400" dirty="0" err="1"/>
              <a:t>mim</a:t>
            </a:r>
            <a:r>
              <a:rPr lang="en-GB" sz="2400" dirty="0"/>
              <a:t> / </a:t>
            </a:r>
            <a:r>
              <a:rPr lang="en-GB" sz="2400" dirty="0" err="1"/>
              <a:t>eu</a:t>
            </a:r>
            <a:r>
              <a:rPr lang="en-GB" sz="2400" dirty="0"/>
              <a:t> </a:t>
            </a:r>
            <a:r>
              <a:rPr lang="en-GB" sz="2400" dirty="0" err="1"/>
              <a:t>odeio</a:t>
            </a:r>
            <a:r>
              <a:rPr lang="en-GB" sz="2400" dirty="0"/>
              <a:t> (</a:t>
            </a:r>
            <a:r>
              <a:rPr lang="en-GB" sz="2400" b="1" dirty="0"/>
              <a:t>a</a:t>
            </a:r>
            <a:r>
              <a:rPr lang="en-GB" sz="2400" dirty="0"/>
              <a:t>) </a:t>
            </a:r>
            <a:r>
              <a:rPr lang="en-GB" sz="2400" dirty="0" err="1"/>
              <a:t>ele</a:t>
            </a:r>
            <a:r>
              <a:rPr lang="en-GB" sz="2400" dirty="0"/>
              <a:t>/</a:t>
            </a:r>
            <a:r>
              <a:rPr lang="en-GB" sz="2400" dirty="0" err="1"/>
              <a:t>ela</a:t>
            </a:r>
            <a:r>
              <a:rPr lang="en-GB" sz="2400" dirty="0"/>
              <a:t>/</a:t>
            </a:r>
            <a:r>
              <a:rPr lang="en-GB" sz="2400" dirty="0" err="1"/>
              <a:t>eles</a:t>
            </a:r>
            <a:r>
              <a:rPr lang="en-GB" sz="2400" dirty="0"/>
              <a:t>/</a:t>
            </a:r>
            <a:r>
              <a:rPr lang="en-GB" sz="2400" dirty="0" err="1"/>
              <a:t>elas</a:t>
            </a:r>
            <a:r>
              <a:rPr lang="en-GB" sz="2400" dirty="0"/>
              <a:t> / </a:t>
            </a:r>
            <a:r>
              <a:rPr lang="en-GB" sz="2400" dirty="0" err="1"/>
              <a:t>ele</a:t>
            </a:r>
            <a:r>
              <a:rPr lang="en-GB" sz="2400" dirty="0"/>
              <a:t> </a:t>
            </a:r>
            <a:r>
              <a:rPr lang="en-GB" sz="2400" dirty="0" err="1"/>
              <a:t>odia</a:t>
            </a:r>
            <a:r>
              <a:rPr lang="en-GB" sz="2400" dirty="0"/>
              <a:t> (*</a:t>
            </a:r>
            <a:r>
              <a:rPr lang="en-GB" sz="2400" b="1" dirty="0"/>
              <a:t>a</a:t>
            </a:r>
            <a:r>
              <a:rPr lang="en-GB" sz="2400" dirty="0"/>
              <a:t>) </a:t>
            </a:r>
            <a:r>
              <a:rPr lang="en-GB" sz="2400" dirty="0" err="1"/>
              <a:t>nos</a:t>
            </a:r>
            <a:r>
              <a:rPr lang="en-GB" sz="2400" dirty="0"/>
              <a:t>/</a:t>
            </a:r>
            <a:r>
              <a:rPr lang="en-GB" sz="2400" dirty="0" err="1"/>
              <a:t>vos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‘I hate you’/ ‘she hates me’ / ‘I hate him/her/them’ / he hates us/you (pl) (</a:t>
            </a:r>
            <a:r>
              <a:rPr lang="en-GB" sz="2400" dirty="0" err="1"/>
              <a:t>Schwenter</a:t>
            </a:r>
            <a:r>
              <a:rPr lang="en-GB" sz="2400" dirty="0"/>
              <a:t> (2014:238))</a:t>
            </a:r>
          </a:p>
        </p:txBody>
      </p:sp>
    </p:spTree>
    <p:extLst>
      <p:ext uri="{BB962C8B-B14F-4D97-AF65-F5344CB8AC3E}">
        <p14:creationId xmlns:p14="http://schemas.microsoft.com/office/powerpoint/2010/main" val="105334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10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A7B7-818C-4AFE-AB33-D17C248C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7" y="0"/>
            <a:ext cx="12166599" cy="1325563"/>
          </a:xfrm>
        </p:spPr>
        <p:txBody>
          <a:bodyPr/>
          <a:lstStyle/>
          <a:p>
            <a:pPr algn="ctr"/>
            <a:r>
              <a:rPr lang="en-GB" dirty="0"/>
              <a:t>Comparative Typology of Differential Object Marking (</a:t>
            </a:r>
            <a:r>
              <a:rPr lang="en-GB" i="1" dirty="0"/>
              <a:t>ad</a:t>
            </a:r>
            <a:r>
              <a:rPr lang="en-GB" dirty="0"/>
              <a:t>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4036991-3243-46FC-AF1C-A54CDC2B6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78613"/>
              </p:ext>
            </p:extLst>
          </p:nvPr>
        </p:nvGraphicFramePr>
        <p:xfrm>
          <a:off x="0" y="1408092"/>
          <a:ext cx="12166600" cy="420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320">
                  <a:extLst>
                    <a:ext uri="{9D8B030D-6E8A-4147-A177-3AD203B41FA5}">
                      <a16:colId xmlns:a16="http://schemas.microsoft.com/office/drawing/2014/main" val="2418125747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1429743651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4206326562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2850691038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2463808376"/>
                    </a:ext>
                  </a:extLst>
                </a:gridCol>
              </a:tblGrid>
              <a:tr h="867929">
                <a:tc>
                  <a:txBody>
                    <a:bodyPr/>
                    <a:lstStyle/>
                    <a:p>
                      <a:r>
                        <a:rPr lang="en-GB" dirty="0"/>
                        <a:t>Language variety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DOM-parameter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Spanish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Catalán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Italian dialects (central-southern)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Portuguese (BP/EP)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82368"/>
                  </a:ext>
                </a:extLst>
              </a:tr>
              <a:tr h="1693918">
                <a:tc>
                  <a:txBody>
                    <a:bodyPr/>
                    <a:lstStyle/>
                    <a:p>
                      <a:r>
                        <a:rPr lang="en-GB" dirty="0"/>
                        <a:t>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74892"/>
                  </a:ext>
                </a:extLst>
              </a:tr>
              <a:tr h="727240">
                <a:tc>
                  <a:txBody>
                    <a:bodyPr/>
                    <a:lstStyle/>
                    <a:p>
                      <a:r>
                        <a:rPr lang="en-GB" dirty="0"/>
                        <a:t>Verbal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7873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72A9632-53C4-4D3F-B614-CECC3DAE580B}"/>
              </a:ext>
            </a:extLst>
          </p:cNvPr>
          <p:cNvSpPr txBox="1"/>
          <p:nvPr/>
        </p:nvSpPr>
        <p:spPr>
          <a:xfrm>
            <a:off x="-8466" y="5446068"/>
            <a:ext cx="6104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DOM-strength/hierarchy (nominal)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5C66B-4E5F-4E84-B0A0-E128880B24A7}"/>
              </a:ext>
            </a:extLst>
          </p:cNvPr>
          <p:cNvSpPr txBox="1"/>
          <p:nvPr/>
        </p:nvSpPr>
        <p:spPr>
          <a:xfrm>
            <a:off x="0" y="5733951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Personal Pronouns (1</a:t>
            </a:r>
            <a:r>
              <a:rPr lang="en-GB" sz="2400" baseline="30000" dirty="0"/>
              <a:t>st</a:t>
            </a:r>
            <a:r>
              <a:rPr lang="en-GB" sz="2400" dirty="0"/>
              <a:t>/2</a:t>
            </a:r>
            <a:r>
              <a:rPr lang="en-GB" sz="2400" baseline="30000" dirty="0"/>
              <a:t>nd</a:t>
            </a:r>
            <a:r>
              <a:rPr lang="en-GB" sz="2400" dirty="0"/>
              <a:t> singular) &gt; Divine (Proper) &gt; Superior (Common) (Pt) &gt; </a:t>
            </a:r>
          </a:p>
          <a:p>
            <a:r>
              <a:rPr lang="en-GB" sz="2400" dirty="0"/>
              <a:t>3</a:t>
            </a:r>
            <a:r>
              <a:rPr lang="en-GB" sz="2400" baseline="30000" dirty="0"/>
              <a:t>rd</a:t>
            </a:r>
            <a:r>
              <a:rPr lang="en-GB" sz="2400" dirty="0"/>
              <a:t> Person Pronouns &gt; Proper Names &gt; Referential Personal Common Nouns (It) &gt; </a:t>
            </a:r>
          </a:p>
          <a:p>
            <a:r>
              <a:rPr lang="en-GB" sz="2400" dirty="0"/>
              <a:t>Non-referential Personal Common Nouns (</a:t>
            </a:r>
            <a:r>
              <a:rPr lang="en-GB" sz="2400" dirty="0" err="1"/>
              <a:t>Sp</a:t>
            </a:r>
            <a:r>
              <a:rPr lang="en-GB" sz="2400" dirty="0"/>
              <a:t>/Cat)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54BD8-890C-486A-BC6C-18090EDE85EA}"/>
              </a:ext>
            </a:extLst>
          </p:cNvPr>
          <p:cNvSpPr txBox="1"/>
          <p:nvPr/>
        </p:nvSpPr>
        <p:spPr>
          <a:xfrm>
            <a:off x="2379133" y="2292419"/>
            <a:ext cx="2429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Animacy (personal and analogical e.g. communities and works)</a:t>
            </a:r>
          </a:p>
          <a:p>
            <a:r>
              <a:rPr lang="en-GB" dirty="0"/>
              <a:t>Optional when non-specific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AAAEE-8C25-4582-BA49-E8A8F3C21D36}"/>
              </a:ext>
            </a:extLst>
          </p:cNvPr>
          <p:cNvSpPr txBox="1"/>
          <p:nvPr/>
        </p:nvSpPr>
        <p:spPr>
          <a:xfrm>
            <a:off x="2523065" y="4828937"/>
            <a:ext cx="2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Agentive/affective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095B8-0383-4427-AFF3-65F19F9035AB}"/>
              </a:ext>
            </a:extLst>
          </p:cNvPr>
          <p:cNvSpPr txBox="1"/>
          <p:nvPr/>
        </p:nvSpPr>
        <p:spPr>
          <a:xfrm>
            <a:off x="4809067" y="2292419"/>
            <a:ext cx="2429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Personal Pronouns (obligatory)</a:t>
            </a:r>
          </a:p>
          <a:p>
            <a:r>
              <a:rPr lang="en-GB" dirty="0"/>
              <a:t>Optional with Proper Names and other types of pronouns and animate nouns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490FDB-491D-4426-95EE-3D7847347002}"/>
              </a:ext>
            </a:extLst>
          </p:cNvPr>
          <p:cNvSpPr txBox="1"/>
          <p:nvPr/>
        </p:nvSpPr>
        <p:spPr>
          <a:xfrm>
            <a:off x="4889498" y="4828937"/>
            <a:ext cx="2103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Agentive/affective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BDD10-82B7-4610-A646-26DC96E6D50D}"/>
              </a:ext>
            </a:extLst>
          </p:cNvPr>
          <p:cNvSpPr txBox="1"/>
          <p:nvPr/>
        </p:nvSpPr>
        <p:spPr>
          <a:xfrm>
            <a:off x="7319432" y="2294604"/>
            <a:ext cx="24299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Personal Pronouns and Proper Names (obligatory)</a:t>
            </a:r>
          </a:p>
          <a:p>
            <a:r>
              <a:rPr lang="en-GB" dirty="0"/>
              <a:t>Optional/ungrammatical when animate common nouns are indefinite, non-specific or plural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01436-7FF9-4877-B380-CF6A2FC402D9}"/>
              </a:ext>
            </a:extLst>
          </p:cNvPr>
          <p:cNvSpPr txBox="1"/>
          <p:nvPr/>
        </p:nvSpPr>
        <p:spPr>
          <a:xfrm>
            <a:off x="9749366" y="2292419"/>
            <a:ext cx="2429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Divine (Proper) /Superior (Common)</a:t>
            </a:r>
          </a:p>
          <a:p>
            <a:r>
              <a:rPr lang="en-GB" dirty="0"/>
              <a:t>Personal Pronouns (1</a:t>
            </a:r>
            <a:r>
              <a:rPr lang="en-GB" baseline="30000" dirty="0"/>
              <a:t>st</a:t>
            </a:r>
            <a:r>
              <a:rPr lang="en-GB" dirty="0"/>
              <a:t>/2</a:t>
            </a:r>
            <a:r>
              <a:rPr lang="en-GB" baseline="30000" dirty="0"/>
              <a:t>nd</a:t>
            </a:r>
            <a:r>
              <a:rPr lang="en-GB" dirty="0"/>
              <a:t> singular)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71A2CD-A761-4634-90F3-439E64499A8C}"/>
              </a:ext>
            </a:extLst>
          </p:cNvPr>
          <p:cNvSpPr txBox="1"/>
          <p:nvPr/>
        </p:nvSpPr>
        <p:spPr>
          <a:xfrm>
            <a:off x="7239001" y="4853338"/>
            <a:ext cx="2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BF3E05-E2DB-4FD1-9D08-0FC7541AE52D}"/>
              </a:ext>
            </a:extLst>
          </p:cNvPr>
          <p:cNvSpPr txBox="1"/>
          <p:nvPr/>
        </p:nvSpPr>
        <p:spPr>
          <a:xfrm>
            <a:off x="9749366" y="4849104"/>
            <a:ext cx="2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58EEC-66CC-4A44-BF30-F45AF979F7CF}"/>
              </a:ext>
            </a:extLst>
          </p:cNvPr>
          <p:cNvSpPr txBox="1"/>
          <p:nvPr/>
        </p:nvSpPr>
        <p:spPr>
          <a:xfrm>
            <a:off x="9749366" y="3552319"/>
            <a:ext cx="2260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Most ‘marked’ categories (DOM)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149236-81A1-4B1B-99BE-5704A8343B58}"/>
              </a:ext>
            </a:extLst>
          </p:cNvPr>
          <p:cNvSpPr txBox="1"/>
          <p:nvPr/>
        </p:nvSpPr>
        <p:spPr>
          <a:xfrm>
            <a:off x="7239001" y="5112024"/>
            <a:ext cx="3077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Second most ‘marked’ categories (DOM)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54C79B-793B-4463-84D2-7FCABF7B6E5B}"/>
              </a:ext>
            </a:extLst>
          </p:cNvPr>
          <p:cNvSpPr txBox="1"/>
          <p:nvPr/>
        </p:nvSpPr>
        <p:spPr>
          <a:xfrm>
            <a:off x="3653368" y="3942161"/>
            <a:ext cx="25992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Least ‘marked’ categories (DOM)</a:t>
            </a:r>
          </a:p>
        </p:txBody>
      </p:sp>
    </p:spTree>
    <p:extLst>
      <p:ext uri="{BB962C8B-B14F-4D97-AF65-F5344CB8AC3E}">
        <p14:creationId xmlns:p14="http://schemas.microsoft.com/office/powerpoint/2010/main" val="21980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  <p:bldP spid="28" grpId="0"/>
      <p:bldP spid="30" grpId="0"/>
      <p:bldP spid="32" grpId="0"/>
      <p:bldP spid="34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BC56-6208-47BA-A06B-8F19D9C8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Proto-Romance Formation of Differential Object Marking </a:t>
            </a:r>
            <a:br>
              <a:rPr lang="en-GB" dirty="0"/>
            </a:br>
            <a:r>
              <a:rPr lang="en-GB" dirty="0"/>
              <a:t>(Latin 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E15B-28E2-4E80-A37D-09B051B1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AD: </a:t>
            </a:r>
            <a:r>
              <a:rPr lang="en-GB" sz="2400" dirty="0" err="1"/>
              <a:t>Pallative</a:t>
            </a:r>
            <a:r>
              <a:rPr lang="en-GB" sz="2400" dirty="0"/>
              <a:t> &gt; K(</a:t>
            </a:r>
            <a:r>
              <a:rPr lang="en-GB" sz="2400" dirty="0" err="1"/>
              <a:t>ase</a:t>
            </a:r>
            <a:r>
              <a:rPr lang="en-GB" sz="2400" dirty="0"/>
              <a:t>) (Romance dative case-marking of indirect objects (Pinkster (1990), Adams (2013), De Melo and Adams (2016))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A0EDB-7D2C-41F2-A798-687262C03D1A}"/>
              </a:ext>
            </a:extLst>
          </p:cNvPr>
          <p:cNvSpPr txBox="1"/>
          <p:nvPr/>
        </p:nvSpPr>
        <p:spPr>
          <a:xfrm>
            <a:off x="838200" y="222894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Verb + AD + object (direct/indirect objects) (</a:t>
            </a:r>
            <a:r>
              <a:rPr lang="en-GB" sz="2400" dirty="0" err="1"/>
              <a:t>Sornicola</a:t>
            </a:r>
            <a:r>
              <a:rPr lang="en-GB" sz="2400" dirty="0"/>
              <a:t> (1997, 1998))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AB0774-BA1D-49B8-9DCE-F2F0C3BEBF09}"/>
              </a:ext>
            </a:extLst>
          </p:cNvPr>
          <p:cNvSpPr txBox="1">
            <a:spLocks/>
          </p:cNvSpPr>
          <p:nvPr/>
        </p:nvSpPr>
        <p:spPr>
          <a:xfrm>
            <a:off x="1676400" y="269060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Inherent/semantic Case (prepositions):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AD ‘to(wards)’ + object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B24A59-7326-49D6-815A-0F0ADF4055C8}"/>
              </a:ext>
            </a:extLst>
          </p:cNvPr>
          <p:cNvSpPr txBox="1">
            <a:spLocks/>
          </p:cNvSpPr>
          <p:nvPr/>
        </p:nvSpPr>
        <p:spPr>
          <a:xfrm>
            <a:off x="838200" y="1848783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Latin AD remains spatial in much of attested Latin (Pinkster (1990), Adams (2013))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FE0178-3BF3-4875-9BF8-8124B85E0129}"/>
              </a:ext>
            </a:extLst>
          </p:cNvPr>
          <p:cNvSpPr txBox="1">
            <a:spLocks/>
          </p:cNvSpPr>
          <p:nvPr/>
        </p:nvSpPr>
        <p:spPr>
          <a:xfrm>
            <a:off x="838200" y="4270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Et </a:t>
            </a:r>
            <a:r>
              <a:rPr lang="en-GB" sz="2400" dirty="0" err="1"/>
              <a:t>respexit</a:t>
            </a:r>
            <a:r>
              <a:rPr lang="en-GB" sz="2400" dirty="0"/>
              <a:t> Dominus </a:t>
            </a:r>
            <a:r>
              <a:rPr lang="en-GB" sz="2400" b="1" dirty="0"/>
              <a:t>ad</a:t>
            </a:r>
            <a:r>
              <a:rPr lang="en-GB" sz="2400" dirty="0"/>
              <a:t> Abel et </a:t>
            </a:r>
            <a:r>
              <a:rPr lang="en-GB" sz="2400" b="1" dirty="0"/>
              <a:t>ad</a:t>
            </a:r>
            <a:r>
              <a:rPr lang="en-GB" sz="2400" dirty="0"/>
              <a:t> </a:t>
            </a:r>
            <a:r>
              <a:rPr lang="en-GB" sz="2400" dirty="0" err="1"/>
              <a:t>munera</a:t>
            </a:r>
            <a:r>
              <a:rPr lang="en-GB" sz="2400" dirty="0"/>
              <a:t> </a:t>
            </a:r>
            <a:r>
              <a:rPr lang="en-GB" sz="2400" dirty="0" err="1"/>
              <a:t>eius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‘And the Lord looked back at Abel and his gifts.’ (</a:t>
            </a:r>
            <a:r>
              <a:rPr lang="en-GB" sz="2400" i="1" dirty="0"/>
              <a:t>Genesis</a:t>
            </a:r>
            <a:r>
              <a:rPr lang="en-GB" sz="2400" dirty="0"/>
              <a:t> 4.4)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D8EC71-9FBC-4E7F-8A16-B2E94D258F0A}"/>
              </a:ext>
            </a:extLst>
          </p:cNvPr>
          <p:cNvSpPr txBox="1">
            <a:spLocks/>
          </p:cNvSpPr>
          <p:nvPr/>
        </p:nvSpPr>
        <p:spPr>
          <a:xfrm>
            <a:off x="838200" y="511461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Moyses</a:t>
            </a:r>
            <a:r>
              <a:rPr lang="en-GB" sz="2400" dirty="0"/>
              <a:t> </a:t>
            </a:r>
            <a:r>
              <a:rPr lang="en-GB" sz="2400" dirty="0" err="1"/>
              <a:t>orabat</a:t>
            </a:r>
            <a:r>
              <a:rPr lang="en-GB" sz="2400" dirty="0"/>
              <a:t> </a:t>
            </a:r>
            <a:r>
              <a:rPr lang="en-GB" sz="2400" b="1" dirty="0"/>
              <a:t>ad</a:t>
            </a:r>
            <a:r>
              <a:rPr lang="en-GB" sz="2400" dirty="0"/>
              <a:t> </a:t>
            </a:r>
            <a:r>
              <a:rPr lang="en-GB" sz="2400" dirty="0" err="1"/>
              <a:t>Dominum</a:t>
            </a:r>
            <a:r>
              <a:rPr lang="en-GB" sz="2400" dirty="0"/>
              <a:t> / </a:t>
            </a:r>
            <a:r>
              <a:rPr lang="en-GB" sz="2400" dirty="0" err="1"/>
              <a:t>veniam</a:t>
            </a:r>
            <a:r>
              <a:rPr lang="en-GB" sz="2400" dirty="0"/>
              <a:t>… </a:t>
            </a:r>
            <a:r>
              <a:rPr lang="en-GB" sz="2400" b="1" dirty="0"/>
              <a:t>ad</a:t>
            </a:r>
            <a:r>
              <a:rPr lang="en-GB" sz="2400" dirty="0"/>
              <a:t> Domino </a:t>
            </a:r>
            <a:r>
              <a:rPr lang="en-GB" sz="2400" dirty="0" err="1"/>
              <a:t>poposcebat</a:t>
            </a:r>
            <a:r>
              <a:rPr lang="en-GB" sz="2400" dirty="0"/>
              <a:t> 	(</a:t>
            </a:r>
            <a:r>
              <a:rPr lang="en-GB" sz="2400" i="1" dirty="0"/>
              <a:t>ad</a:t>
            </a:r>
            <a:r>
              <a:rPr lang="en-GB" sz="2400" dirty="0"/>
              <a:t> &lt; </a:t>
            </a:r>
            <a:r>
              <a:rPr lang="en-GB" sz="2400" i="1" dirty="0"/>
              <a:t>ab</a:t>
            </a:r>
            <a:r>
              <a:rPr lang="en-GB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‘Moses was praying to the Lord’ (</a:t>
            </a:r>
            <a:r>
              <a:rPr lang="en-GB" sz="2400" i="1" dirty="0"/>
              <a:t>Libri </a:t>
            </a:r>
            <a:r>
              <a:rPr lang="en-GB" sz="2400" i="1" dirty="0" err="1"/>
              <a:t>Maccabaorum</a:t>
            </a:r>
            <a:r>
              <a:rPr lang="en-GB" sz="2400" i="1" dirty="0"/>
              <a:t> </a:t>
            </a:r>
            <a:r>
              <a:rPr lang="en-GB" sz="2400" dirty="0"/>
              <a:t>2.10) 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‘she was begging her Lord for mercy’ (</a:t>
            </a:r>
            <a:r>
              <a:rPr lang="en-GB" sz="2400" i="1" dirty="0"/>
              <a:t>Chronicon </a:t>
            </a:r>
            <a:r>
              <a:rPr lang="en-GB" sz="2400" i="1" dirty="0" err="1"/>
              <a:t>Salernitanum</a:t>
            </a:r>
            <a:r>
              <a:rPr lang="en-GB" sz="2400" i="1" dirty="0"/>
              <a:t> </a:t>
            </a:r>
            <a:r>
              <a:rPr lang="en-GB" sz="2400" dirty="0"/>
              <a:t>11)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5A8760-F020-4725-B6AA-51965D776EBA}"/>
              </a:ext>
            </a:extLst>
          </p:cNvPr>
          <p:cNvSpPr txBox="1">
            <a:spLocks/>
          </p:cNvSpPr>
          <p:nvPr/>
        </p:nvSpPr>
        <p:spPr>
          <a:xfrm>
            <a:off x="6934200" y="42708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Abel</a:t>
            </a:r>
            <a:r>
              <a:rPr lang="en-GB" sz="2400" dirty="0"/>
              <a:t> / </a:t>
            </a:r>
            <a:r>
              <a:rPr lang="en-GB" sz="2400" i="1" dirty="0" err="1"/>
              <a:t>munera</a:t>
            </a:r>
            <a:r>
              <a:rPr lang="en-GB" sz="2400" i="1" dirty="0"/>
              <a:t> </a:t>
            </a:r>
            <a:r>
              <a:rPr lang="en-GB" sz="2400" i="1" dirty="0" err="1"/>
              <a:t>eius</a:t>
            </a:r>
            <a:r>
              <a:rPr lang="en-GB" sz="2400" dirty="0"/>
              <a:t> (definite/specific)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BF09F2-EBD1-49A3-B2F5-F0F68038417C}"/>
              </a:ext>
            </a:extLst>
          </p:cNvPr>
          <p:cNvSpPr txBox="1">
            <a:spLocks/>
          </p:cNvSpPr>
          <p:nvPr/>
        </p:nvSpPr>
        <p:spPr>
          <a:xfrm>
            <a:off x="838200" y="644846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 err="1"/>
              <a:t>Dominum</a:t>
            </a:r>
            <a:r>
              <a:rPr lang="en-GB" sz="2400" dirty="0"/>
              <a:t> (human/animate/divine) / </a:t>
            </a:r>
            <a:r>
              <a:rPr lang="en-GB" sz="2400" i="1" dirty="0"/>
              <a:t>Domino</a:t>
            </a:r>
            <a:r>
              <a:rPr lang="en-GB" sz="2400" dirty="0"/>
              <a:t> (human/animate/superior)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010D3-3E88-48DC-A5D1-DE467F432E73}"/>
              </a:ext>
            </a:extLst>
          </p:cNvPr>
          <p:cNvSpPr txBox="1"/>
          <p:nvPr/>
        </p:nvSpPr>
        <p:spPr>
          <a:xfrm>
            <a:off x="3657600" y="3427031"/>
            <a:ext cx="6223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(‘direction/destination’ (referential)) 	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9CF78-184B-4111-AD4D-31527BD9EE81}"/>
              </a:ext>
            </a:extLst>
          </p:cNvPr>
          <p:cNvSpPr txBox="1"/>
          <p:nvPr/>
        </p:nvSpPr>
        <p:spPr>
          <a:xfrm>
            <a:off x="3657600" y="3795456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(‘recipient/beneficiary/experiencer’ (human/animate/affected))</a:t>
            </a:r>
          </a:p>
        </p:txBody>
      </p:sp>
    </p:spTree>
    <p:extLst>
      <p:ext uri="{BB962C8B-B14F-4D97-AF65-F5344CB8AC3E}">
        <p14:creationId xmlns:p14="http://schemas.microsoft.com/office/powerpoint/2010/main" val="33136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49DB-7017-4275-8CE0-F1DB7D11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pPr algn="ctr"/>
            <a:r>
              <a:rPr lang="en-GB" dirty="0"/>
              <a:t>Formal parameters of Differential Object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C862E-10BB-4073-A81A-140C898B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40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Cambridge Rethinking Comparative Syntax (</a:t>
            </a:r>
            <a:r>
              <a:rPr lang="en-GB" sz="2400" dirty="0" err="1"/>
              <a:t>ReCoS</a:t>
            </a:r>
            <a:r>
              <a:rPr lang="en-GB" sz="2400" dirty="0"/>
              <a:t>):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F13C70-A2B0-436C-85D4-D11285A5D9DF}"/>
              </a:ext>
            </a:extLst>
          </p:cNvPr>
          <p:cNvSpPr txBox="1">
            <a:spLocks/>
          </p:cNvSpPr>
          <p:nvPr/>
        </p:nvSpPr>
        <p:spPr>
          <a:xfrm>
            <a:off x="838200" y="13685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Microparameters underlie meso- and </a:t>
            </a:r>
            <a:r>
              <a:rPr lang="en-GB" sz="2400" dirty="0" err="1"/>
              <a:t>macroparameters</a:t>
            </a:r>
            <a:r>
              <a:rPr lang="en-GB" sz="2400" dirty="0"/>
              <a:t> (Roberts (2012)):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22F162-7EB4-4C36-94EE-1CA259BF3DD8}"/>
              </a:ext>
            </a:extLst>
          </p:cNvPr>
          <p:cNvSpPr txBox="1">
            <a:spLocks/>
          </p:cNvSpPr>
          <p:nvPr/>
        </p:nvSpPr>
        <p:spPr>
          <a:xfrm>
            <a:off x="0" y="1735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Chomsky-Borer conjecture: ‘all parameters are lexical’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84EE85-666B-492D-9596-57786194DBCA}"/>
              </a:ext>
            </a:extLst>
          </p:cNvPr>
          <p:cNvSpPr txBox="1">
            <a:spLocks/>
          </p:cNvSpPr>
          <p:nvPr/>
        </p:nvSpPr>
        <p:spPr>
          <a:xfrm>
            <a:off x="-2" y="2265405"/>
            <a:ext cx="12192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Romance DOM (</a:t>
            </a:r>
            <a:r>
              <a:rPr lang="en-GB" sz="2400" i="1" dirty="0"/>
              <a:t>ad</a:t>
            </a:r>
            <a:r>
              <a:rPr lang="en-GB" sz="2400" dirty="0"/>
              <a:t>): </a:t>
            </a:r>
            <a:r>
              <a:rPr lang="en-GB" sz="2400" dirty="0" err="1"/>
              <a:t>P</a:t>
            </a:r>
            <a:r>
              <a:rPr lang="en-GB" dirty="0" err="1"/>
              <a:t>allative</a:t>
            </a:r>
            <a:r>
              <a:rPr lang="en-GB" sz="2400" dirty="0"/>
              <a:t> &gt; K(</a:t>
            </a:r>
            <a:r>
              <a:rPr lang="en-GB" sz="2400" dirty="0" err="1"/>
              <a:t>ase</a:t>
            </a:r>
            <a:r>
              <a:rPr lang="en-GB" sz="2400" dirty="0"/>
              <a:t>) (‘structural simplification’: </a:t>
            </a:r>
            <a:r>
              <a:rPr lang="en-GB" sz="2400" dirty="0" err="1"/>
              <a:t>P</a:t>
            </a:r>
            <a:r>
              <a:rPr lang="en-GB" sz="2000" dirty="0" err="1"/>
              <a:t>Agree</a:t>
            </a:r>
            <a:r>
              <a:rPr lang="en-GB" sz="2400" dirty="0"/>
              <a:t> &gt; </a:t>
            </a:r>
            <a:r>
              <a:rPr lang="en-GB" sz="2400" dirty="0" err="1"/>
              <a:t>K</a:t>
            </a:r>
            <a:r>
              <a:rPr lang="en-GB" sz="2000" dirty="0" err="1"/>
              <a:t>Merge</a:t>
            </a:r>
            <a:r>
              <a:rPr lang="en-GB" sz="24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FE859A-7B37-4EB8-B47B-305657819DDD}"/>
              </a:ext>
            </a:extLst>
          </p:cNvPr>
          <p:cNvSpPr>
            <a:spLocks noGrp="1"/>
          </p:cNvSpPr>
          <p:nvPr/>
        </p:nvSpPr>
        <p:spPr>
          <a:xfrm>
            <a:off x="0" y="2578894"/>
            <a:ext cx="12192000" cy="6018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400" dirty="0"/>
              <a:t>		VP</a:t>
            </a:r>
          </a:p>
          <a:p>
            <a:pPr>
              <a:buNone/>
            </a:pPr>
            <a:r>
              <a:rPr lang="en-GB" sz="2400" dirty="0" err="1"/>
              <a:t>SpecV</a:t>
            </a:r>
            <a:r>
              <a:rPr lang="en-GB" sz="2400" dirty="0"/>
              <a:t>		V’</a:t>
            </a:r>
          </a:p>
          <a:p>
            <a:pPr>
              <a:buNone/>
            </a:pPr>
            <a:r>
              <a:rPr lang="en-GB" sz="2400" dirty="0"/>
              <a:t>AD	V		PP</a:t>
            </a:r>
          </a:p>
          <a:p>
            <a:pPr>
              <a:buNone/>
            </a:pPr>
            <a:r>
              <a:rPr lang="en-GB" sz="2400" dirty="0"/>
              <a:t>			</a:t>
            </a:r>
            <a:r>
              <a:rPr lang="en-GB" sz="2400" dirty="0" err="1"/>
              <a:t>Pallative</a:t>
            </a:r>
            <a:r>
              <a:rPr lang="en-GB" sz="2400" dirty="0"/>
              <a:t>	KP</a:t>
            </a:r>
          </a:p>
          <a:p>
            <a:pPr>
              <a:buNone/>
            </a:pPr>
            <a:r>
              <a:rPr lang="en-GB" sz="2400" dirty="0"/>
              <a:t>			AD	K		DP</a:t>
            </a:r>
          </a:p>
          <a:p>
            <a:pPr>
              <a:buNone/>
            </a:pPr>
            <a:r>
              <a:rPr lang="en-GB" sz="2400" dirty="0"/>
              <a:t>		      		AD	    D			</a:t>
            </a:r>
            <a:r>
              <a:rPr lang="en-GB" sz="2400" dirty="0" err="1"/>
              <a:t>PhiP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			   		   [+D]		Phi		       </a:t>
            </a:r>
            <a:r>
              <a:rPr lang="en-GB" sz="2400" dirty="0" err="1"/>
              <a:t>nP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					[+Proper]     </a:t>
            </a:r>
            <a:r>
              <a:rPr lang="en-GB" sz="2400" dirty="0" err="1"/>
              <a:t>Pers</a:t>
            </a:r>
            <a:r>
              <a:rPr lang="en-GB" sz="2400" dirty="0"/>
              <a:t>: 1</a:t>
            </a:r>
            <a:r>
              <a:rPr lang="en-GB" sz="2400" baseline="30000" dirty="0"/>
              <a:t>st</a:t>
            </a:r>
            <a:r>
              <a:rPr lang="en-GB" sz="2400" dirty="0"/>
              <a:t>/2</a:t>
            </a:r>
            <a:r>
              <a:rPr lang="en-GB" sz="2400" baseline="30000" dirty="0"/>
              <a:t>nd</a:t>
            </a:r>
            <a:r>
              <a:rPr lang="en-GB" sz="2400" dirty="0"/>
              <a:t>/3</a:t>
            </a:r>
            <a:r>
              <a:rPr lang="en-GB" sz="2400" baseline="30000" dirty="0"/>
              <a:t>rd</a:t>
            </a:r>
            <a:r>
              <a:rPr lang="en-GB" sz="2400" dirty="0"/>
              <a:t>	n		NP</a:t>
            </a:r>
          </a:p>
          <a:p>
            <a:pPr>
              <a:buNone/>
            </a:pPr>
            <a:r>
              <a:rPr lang="en-GB" sz="2400" dirty="0"/>
              <a:t>						         </a:t>
            </a:r>
            <a:r>
              <a:rPr lang="en-GB" sz="2400" dirty="0" err="1"/>
              <a:t>Num</a:t>
            </a:r>
            <a:r>
              <a:rPr lang="en-GB" sz="2400" dirty="0"/>
              <a:t>: sg/plural			N 						   					[human/animate/divine/superior]</a:t>
            </a: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AF224F-860A-4F1D-A189-85B243AB3270}"/>
              </a:ext>
            </a:extLst>
          </p:cNvPr>
          <p:cNvSpPr txBox="1">
            <a:spLocks/>
          </p:cNvSpPr>
          <p:nvPr/>
        </p:nvSpPr>
        <p:spPr>
          <a:xfrm>
            <a:off x="6836833" y="1711009"/>
            <a:ext cx="5317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formal parameters are getting ‘smaller’ and finer-grained (f-categories)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03078D-70C6-4DEE-8F7B-35B58B76ACC2}"/>
              </a:ext>
            </a:extLst>
          </p:cNvPr>
          <p:cNvSpPr txBox="1">
            <a:spLocks/>
          </p:cNvSpPr>
          <p:nvPr/>
        </p:nvSpPr>
        <p:spPr>
          <a:xfrm>
            <a:off x="0" y="3875863"/>
            <a:ext cx="18626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Sp</a:t>
            </a:r>
            <a:r>
              <a:rPr lang="en-GB" sz="2400" dirty="0"/>
              <a:t>/Cat (kinesis: agentive/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affective)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437538-6131-4985-B475-C682E485968C}"/>
              </a:ext>
            </a:extLst>
          </p:cNvPr>
          <p:cNvSpPr txBox="1">
            <a:spLocks/>
          </p:cNvSpPr>
          <p:nvPr/>
        </p:nvSpPr>
        <p:spPr>
          <a:xfrm>
            <a:off x="1337734" y="644779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Personal Pronouns (all varieties; 1</a:t>
            </a:r>
            <a:r>
              <a:rPr lang="en-GB" sz="2400" baseline="30000" dirty="0"/>
              <a:t>st</a:t>
            </a:r>
            <a:r>
              <a:rPr lang="en-GB" sz="2400" dirty="0"/>
              <a:t>/2</a:t>
            </a:r>
            <a:r>
              <a:rPr lang="en-GB" sz="2400" baseline="30000" dirty="0"/>
              <a:t>nd</a:t>
            </a:r>
            <a:r>
              <a:rPr lang="en-GB" sz="2400" dirty="0"/>
              <a:t> sg (Pt.))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DFB7AB-4CD2-456E-A9E2-AD447D0CF315}"/>
              </a:ext>
            </a:extLst>
          </p:cNvPr>
          <p:cNvSpPr txBox="1">
            <a:spLocks/>
          </p:cNvSpPr>
          <p:nvPr/>
        </p:nvSpPr>
        <p:spPr>
          <a:xfrm>
            <a:off x="-21167" y="605983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Proper Names (all varieties; divine (Pt.))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776D1A-A907-4344-90A0-F29C7F0ACA42}"/>
              </a:ext>
            </a:extLst>
          </p:cNvPr>
          <p:cNvSpPr txBox="1">
            <a:spLocks/>
          </p:cNvSpPr>
          <p:nvPr/>
        </p:nvSpPr>
        <p:spPr>
          <a:xfrm>
            <a:off x="8519582" y="3406471"/>
            <a:ext cx="4330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Sp</a:t>
            </a:r>
            <a:r>
              <a:rPr lang="en-GB" sz="2400" dirty="0"/>
              <a:t>: animate + communities/works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Cat: human (optional)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Italian dialects: human + communities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Portuguese: divine/superior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71A6CD-F1BA-4AE2-8A95-C532166579C2}"/>
              </a:ext>
            </a:extLst>
          </p:cNvPr>
          <p:cNvCxnSpPr>
            <a:cxnSpLocks/>
          </p:cNvCxnSpPr>
          <p:nvPr/>
        </p:nvCxnSpPr>
        <p:spPr>
          <a:xfrm>
            <a:off x="2108200" y="4707210"/>
            <a:ext cx="690418" cy="32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0CC50B-F61D-47E9-89AB-C83C8758C077}"/>
              </a:ext>
            </a:extLst>
          </p:cNvPr>
          <p:cNvSpPr txBox="1"/>
          <p:nvPr/>
        </p:nvSpPr>
        <p:spPr>
          <a:xfrm>
            <a:off x="2805017" y="2752578"/>
            <a:ext cx="7581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 err="1"/>
              <a:t>Sublexical</a:t>
            </a:r>
            <a:r>
              <a:rPr lang="en-GB" sz="2400" b="1" dirty="0"/>
              <a:t> microvariation: (P &gt;) K applies to different subsets of objects in different Romance varieties</a:t>
            </a:r>
          </a:p>
        </p:txBody>
      </p:sp>
    </p:spTree>
    <p:extLst>
      <p:ext uri="{BB962C8B-B14F-4D97-AF65-F5344CB8AC3E}">
        <p14:creationId xmlns:p14="http://schemas.microsoft.com/office/powerpoint/2010/main" val="405824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BFBD-D89B-40B3-9E5D-1CA875C9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F4721-BBD0-47FB-8A5C-12BEE2C5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(Spanish) </a:t>
            </a:r>
            <a:r>
              <a:rPr lang="en-GB" i="1" dirty="0" err="1"/>
              <a:t>Agradezco</a:t>
            </a:r>
            <a:r>
              <a:rPr lang="en-GB" i="1" dirty="0"/>
              <a:t> A </a:t>
            </a:r>
            <a:r>
              <a:rPr lang="en-GB" i="1" dirty="0" err="1"/>
              <a:t>vosotros</a:t>
            </a:r>
            <a:r>
              <a:rPr lang="en-GB" i="1" dirty="0"/>
              <a:t> por </a:t>
            </a:r>
            <a:r>
              <a:rPr lang="en-GB" i="1" dirty="0" err="1"/>
              <a:t>asistir</a:t>
            </a:r>
            <a:r>
              <a:rPr lang="en-GB" i="1" dirty="0"/>
              <a:t> a mi </a:t>
            </a:r>
            <a:r>
              <a:rPr lang="en-GB" i="1" dirty="0" err="1"/>
              <a:t>presentación</a:t>
            </a:r>
            <a:r>
              <a:rPr lang="en-GB" i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FBEA6-C634-47E4-BA89-B0BF5CC7D6B0}"/>
              </a:ext>
            </a:extLst>
          </p:cNvPr>
          <p:cNvSpPr txBox="1"/>
          <p:nvPr/>
        </p:nvSpPr>
        <p:spPr>
          <a:xfrm>
            <a:off x="838197" y="233665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(Port) </a:t>
            </a:r>
            <a:r>
              <a:rPr lang="en-GB" sz="2800" i="1" dirty="0"/>
              <a:t>Eu </a:t>
            </a:r>
            <a:r>
              <a:rPr lang="en-GB" sz="2800" i="1" dirty="0" err="1"/>
              <a:t>agradeço</a:t>
            </a:r>
            <a:r>
              <a:rPr lang="en-GB" sz="2800" i="1" dirty="0"/>
              <a:t> A </a:t>
            </a:r>
            <a:r>
              <a:rPr lang="en-GB" sz="2800" i="1" dirty="0" err="1"/>
              <a:t>todos</a:t>
            </a:r>
            <a:r>
              <a:rPr lang="en-GB" sz="2800" i="1" dirty="0"/>
              <a:t> </a:t>
            </a:r>
            <a:r>
              <a:rPr lang="en-GB" sz="2800" i="1" dirty="0" err="1"/>
              <a:t>vocês</a:t>
            </a:r>
            <a:r>
              <a:rPr lang="en-GB" sz="2800" i="1" dirty="0"/>
              <a:t> por </a:t>
            </a:r>
            <a:r>
              <a:rPr lang="en-GB" sz="2800" i="1" dirty="0" err="1"/>
              <a:t>assistirem</a:t>
            </a:r>
            <a:r>
              <a:rPr lang="en-GB" sz="2800" i="1" dirty="0"/>
              <a:t> à </a:t>
            </a:r>
            <a:r>
              <a:rPr lang="en-GB" sz="2800" i="1" dirty="0" err="1"/>
              <a:t>minha</a:t>
            </a:r>
            <a:r>
              <a:rPr lang="en-GB" sz="2800" i="1" dirty="0"/>
              <a:t> </a:t>
            </a:r>
            <a:r>
              <a:rPr lang="en-GB" sz="2800" i="1" dirty="0" err="1"/>
              <a:t>apresentação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B88BE-2625-49C9-BC76-C6BCBF2FDCA5}"/>
              </a:ext>
            </a:extLst>
          </p:cNvPr>
          <p:cNvSpPr txBox="1"/>
          <p:nvPr/>
        </p:nvSpPr>
        <p:spPr>
          <a:xfrm>
            <a:off x="2573866" y="1736426"/>
            <a:ext cx="7963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Animate/personal, pronominal (obligatory DOM)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BA1BF0-1837-481A-BCC9-A3019606ADD2}"/>
              </a:ext>
            </a:extLst>
          </p:cNvPr>
          <p:cNvSpPr txBox="1"/>
          <p:nvPr/>
        </p:nvSpPr>
        <p:spPr>
          <a:xfrm>
            <a:off x="3047997" y="28137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Divine/Superior (?)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E0CA3-9EE9-4B7D-B259-E886FF97220B}"/>
              </a:ext>
            </a:extLst>
          </p:cNvPr>
          <p:cNvSpPr txBox="1"/>
          <p:nvPr/>
        </p:nvSpPr>
        <p:spPr>
          <a:xfrm>
            <a:off x="872066" y="3308492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800" i="1" dirty="0" err="1"/>
              <a:t>Porque</a:t>
            </a:r>
            <a:r>
              <a:rPr lang="en-GB" sz="2800" i="1" dirty="0"/>
              <a:t> </a:t>
            </a:r>
            <a:r>
              <a:rPr lang="en-GB" sz="2800" i="1" dirty="0" err="1"/>
              <a:t>todos</a:t>
            </a:r>
            <a:r>
              <a:rPr lang="en-GB" sz="2800" i="1" dirty="0"/>
              <a:t> </a:t>
            </a:r>
            <a:r>
              <a:rPr lang="en-GB" sz="2800" i="1" dirty="0" err="1"/>
              <a:t>vocês</a:t>
            </a:r>
            <a:r>
              <a:rPr lang="en-GB" sz="2800" i="1" dirty="0"/>
              <a:t> </a:t>
            </a:r>
            <a:r>
              <a:rPr lang="en-GB" sz="2800" i="1" dirty="0" err="1"/>
              <a:t>são</a:t>
            </a:r>
            <a:r>
              <a:rPr lang="en-GB" sz="2800" i="1" dirty="0"/>
              <a:t> </a:t>
            </a:r>
            <a:r>
              <a:rPr lang="en-GB" sz="2800" i="1" dirty="0" err="1"/>
              <a:t>como</a:t>
            </a:r>
            <a:r>
              <a:rPr lang="en-GB" sz="2800" i="1" dirty="0"/>
              <a:t> </a:t>
            </a:r>
            <a:r>
              <a:rPr lang="en-GB" sz="2800" i="1" dirty="0" err="1"/>
              <a:t>divindades</a:t>
            </a:r>
            <a:r>
              <a:rPr lang="en-GB" sz="2800" i="1" dirty="0"/>
              <a:t> para </a:t>
            </a:r>
            <a:r>
              <a:rPr lang="en-GB" sz="2800" i="1" dirty="0" err="1"/>
              <a:t>mim</a:t>
            </a:r>
            <a:endParaRPr lang="en-GB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1AC8F-4B4C-4512-A44C-1436A2C32AEB}"/>
              </a:ext>
            </a:extLst>
          </p:cNvPr>
          <p:cNvSpPr txBox="1"/>
          <p:nvPr/>
        </p:nvSpPr>
        <p:spPr>
          <a:xfrm>
            <a:off x="749049" y="4304198"/>
            <a:ext cx="106938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i="1" dirty="0" err="1"/>
              <a:t>Finalmente</a:t>
            </a:r>
            <a:r>
              <a:rPr lang="en-GB" sz="2800" i="1" dirty="0"/>
              <a:t>, </a:t>
            </a:r>
            <a:r>
              <a:rPr lang="en-GB" sz="2800" i="1" dirty="0" err="1"/>
              <a:t>eu</a:t>
            </a:r>
            <a:r>
              <a:rPr lang="en-GB" sz="2800" i="1" dirty="0"/>
              <a:t> </a:t>
            </a:r>
            <a:r>
              <a:rPr lang="en-GB" sz="2800" i="1" dirty="0" err="1"/>
              <a:t>gostaria</a:t>
            </a:r>
            <a:r>
              <a:rPr lang="en-GB" sz="2800" i="1" dirty="0"/>
              <a:t> de </a:t>
            </a:r>
            <a:r>
              <a:rPr lang="en-GB" sz="2800" i="1" dirty="0" err="1"/>
              <a:t>homenagear</a:t>
            </a:r>
            <a:r>
              <a:rPr lang="en-GB" sz="2800" i="1" dirty="0"/>
              <a:t> A Jim Adams e A Harm Pinkster que </a:t>
            </a:r>
            <a:r>
              <a:rPr lang="en-GB" sz="2800" i="1" dirty="0" err="1"/>
              <a:t>são</a:t>
            </a:r>
            <a:r>
              <a:rPr lang="en-GB" sz="2800" i="1" dirty="0"/>
              <a:t> </a:t>
            </a:r>
            <a:r>
              <a:rPr lang="en-GB" sz="2800" i="1" dirty="0" err="1"/>
              <a:t>dois</a:t>
            </a:r>
            <a:r>
              <a:rPr lang="en-GB" sz="2800" i="1" dirty="0"/>
              <a:t> </a:t>
            </a:r>
            <a:r>
              <a:rPr lang="en-GB" sz="2800" i="1" dirty="0" err="1"/>
              <a:t>deuses</a:t>
            </a:r>
            <a:r>
              <a:rPr lang="en-GB" sz="2800" i="1" dirty="0"/>
              <a:t> para </a:t>
            </a:r>
            <a:r>
              <a:rPr lang="en-GB" sz="2800" i="1" dirty="0" err="1"/>
              <a:t>nós</a:t>
            </a:r>
            <a:r>
              <a:rPr lang="en-GB" sz="2800" i="1" dirty="0"/>
              <a:t> </a:t>
            </a:r>
            <a:r>
              <a:rPr lang="en-GB" sz="2800" i="1" dirty="0" err="1"/>
              <a:t>linguistas</a:t>
            </a:r>
            <a:r>
              <a:rPr lang="en-GB" sz="2800" i="1" dirty="0"/>
              <a:t> </a:t>
            </a:r>
            <a:r>
              <a:rPr lang="en-GB" sz="2800" i="1" dirty="0" err="1"/>
              <a:t>romanistas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5763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DCA0-C876-4DB3-BDB5-BB0EECF0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Romance Differential Object Marking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B498-076E-44B7-9A76-C6B8EE1B7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3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Romance Differential Object Marking (DOM)- major phenomenon attested in most Romance varieties (</a:t>
            </a:r>
            <a:r>
              <a:rPr lang="en-GB" sz="2400" dirty="0" err="1"/>
              <a:t>Rolhfs</a:t>
            </a:r>
            <a:r>
              <a:rPr lang="en-GB" sz="2400" dirty="0"/>
              <a:t> (1971), </a:t>
            </a:r>
            <a:r>
              <a:rPr lang="en-GB" sz="2400" dirty="0" err="1"/>
              <a:t>Roegiest</a:t>
            </a:r>
            <a:r>
              <a:rPr lang="en-GB" sz="2400" dirty="0"/>
              <a:t> (1979)):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FD2117-FB07-4733-B560-EAFD6E5D142E}"/>
              </a:ext>
            </a:extLst>
          </p:cNvPr>
          <p:cNvSpPr txBox="1">
            <a:spLocks/>
          </p:cNvSpPr>
          <p:nvPr/>
        </p:nvSpPr>
        <p:spPr>
          <a:xfrm>
            <a:off x="838200" y="32192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i="1" dirty="0"/>
              <a:t>ad</a:t>
            </a:r>
            <a:r>
              <a:rPr lang="en-GB" sz="2400" dirty="0"/>
              <a:t> (Western Romance)/</a:t>
            </a:r>
            <a:r>
              <a:rPr lang="en-GB" sz="2400" i="1" dirty="0"/>
              <a:t>pe</a:t>
            </a:r>
            <a:r>
              <a:rPr lang="en-GB" sz="2400" dirty="0"/>
              <a:t> (Romanian)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B2F5AE-CFA4-43D0-8CA1-F16041E691F9}"/>
              </a:ext>
            </a:extLst>
          </p:cNvPr>
          <p:cNvSpPr txBox="1">
            <a:spLocks/>
          </p:cNvSpPr>
          <p:nvPr/>
        </p:nvSpPr>
        <p:spPr>
          <a:xfrm>
            <a:off x="838200" y="166552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‘…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tratta</a:t>
            </a:r>
            <a:r>
              <a:rPr lang="en-GB" dirty="0"/>
              <a:t> di </a:t>
            </a:r>
            <a:r>
              <a:rPr lang="en-GB" dirty="0" err="1"/>
              <a:t>un’innovazione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dominio</a:t>
            </a:r>
            <a:r>
              <a:rPr lang="en-GB" dirty="0"/>
              <a:t> </a:t>
            </a:r>
            <a:r>
              <a:rPr lang="en-GB" dirty="0" err="1"/>
              <a:t>romanzo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presenta</a:t>
            </a:r>
            <a:r>
              <a:rPr lang="en-GB" dirty="0"/>
              <a:t> </a:t>
            </a:r>
            <a:r>
              <a:rPr lang="en-GB" b="1" dirty="0" err="1"/>
              <a:t>sfasata</a:t>
            </a:r>
            <a:r>
              <a:rPr lang="en-GB" b="1" dirty="0"/>
              <a:t> </a:t>
            </a:r>
            <a:r>
              <a:rPr lang="en-GB" b="1" dirty="0" err="1"/>
              <a:t>nel</a:t>
            </a:r>
            <a:r>
              <a:rPr lang="en-GB" b="1" dirty="0"/>
              <a:t> tempo</a:t>
            </a:r>
            <a:r>
              <a:rPr lang="en-GB" dirty="0"/>
              <a:t>, </a:t>
            </a:r>
            <a:r>
              <a:rPr lang="en-GB" b="1" dirty="0" err="1"/>
              <a:t>discontinua</a:t>
            </a:r>
            <a:r>
              <a:rPr lang="en-GB" b="1" dirty="0"/>
              <a:t> </a:t>
            </a:r>
            <a:r>
              <a:rPr lang="en-GB" b="1" dirty="0" err="1"/>
              <a:t>nello</a:t>
            </a:r>
            <a:r>
              <a:rPr lang="en-GB" b="1" dirty="0"/>
              <a:t> </a:t>
            </a:r>
            <a:r>
              <a:rPr lang="en-GB" b="1" dirty="0" err="1"/>
              <a:t>spazio</a:t>
            </a:r>
            <a:r>
              <a:rPr lang="en-GB" b="1" dirty="0"/>
              <a:t> </a:t>
            </a:r>
            <a:r>
              <a:rPr lang="en-GB" dirty="0"/>
              <a:t>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trova</a:t>
            </a:r>
            <a:r>
              <a:rPr lang="en-GB" dirty="0"/>
              <a:t> in </a:t>
            </a:r>
            <a:r>
              <a:rPr lang="en-GB" dirty="0" err="1"/>
              <a:t>molte</a:t>
            </a:r>
            <a:r>
              <a:rPr lang="en-GB" dirty="0"/>
              <a:t> </a:t>
            </a:r>
            <a:r>
              <a:rPr lang="en-GB" dirty="0" err="1"/>
              <a:t>aree</a:t>
            </a:r>
            <a:r>
              <a:rPr lang="en-GB" dirty="0"/>
              <a:t> </a:t>
            </a:r>
            <a:r>
              <a:rPr lang="en-GB" b="1" dirty="0" err="1"/>
              <a:t>nella</a:t>
            </a:r>
            <a:r>
              <a:rPr lang="en-GB" b="1" dirty="0"/>
              <a:t> </a:t>
            </a:r>
            <a:r>
              <a:rPr lang="en-GB" b="1" dirty="0" err="1"/>
              <a:t>fase</a:t>
            </a:r>
            <a:r>
              <a:rPr lang="en-GB" b="1" dirty="0"/>
              <a:t> </a:t>
            </a:r>
            <a:r>
              <a:rPr lang="en-GB" b="1" dirty="0" err="1"/>
              <a:t>incipiente</a:t>
            </a:r>
            <a:r>
              <a:rPr lang="en-GB" dirty="0"/>
              <a:t>.’ (</a:t>
            </a:r>
            <a:r>
              <a:rPr lang="en-GB" dirty="0" err="1"/>
              <a:t>Nocentini</a:t>
            </a:r>
            <a:r>
              <a:rPr lang="en-GB" dirty="0"/>
              <a:t> (1985:303), emphasis in Zamboni (1992:787), </a:t>
            </a:r>
            <a:r>
              <a:rPr lang="en-GB" dirty="0" err="1"/>
              <a:t>cf</a:t>
            </a:r>
            <a:r>
              <a:rPr lang="en-GB" dirty="0"/>
              <a:t> </a:t>
            </a:r>
            <a:r>
              <a:rPr lang="en-GB" dirty="0" err="1"/>
              <a:t>Sornicola</a:t>
            </a:r>
            <a:r>
              <a:rPr lang="en-GB" dirty="0"/>
              <a:t> (1998:420))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6ED535-9901-4597-9116-314678A771B5}"/>
              </a:ext>
            </a:extLst>
          </p:cNvPr>
          <p:cNvSpPr txBox="1">
            <a:spLocks/>
          </p:cNvSpPr>
          <p:nvPr/>
        </p:nvSpPr>
        <p:spPr>
          <a:xfrm>
            <a:off x="838200" y="3611893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Different etymologies (AD/PER) and different properties (Irimia (2018), </a:t>
            </a:r>
            <a:r>
              <a:rPr lang="en-GB" sz="2400" dirty="0" err="1"/>
              <a:t>Mardale</a:t>
            </a:r>
            <a:r>
              <a:rPr lang="en-GB" sz="2400" dirty="0"/>
              <a:t> (2018))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D205F3-EE00-4D5D-B0D8-22F28BEDD3EC}"/>
              </a:ext>
            </a:extLst>
          </p:cNvPr>
          <p:cNvSpPr txBox="1">
            <a:spLocks/>
          </p:cNvSpPr>
          <p:nvPr/>
        </p:nvSpPr>
        <p:spPr>
          <a:xfrm>
            <a:off x="838200" y="32579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__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59EB72-B061-4488-9BD0-8C98B3A866E0}"/>
              </a:ext>
            </a:extLst>
          </p:cNvPr>
          <p:cNvSpPr txBox="1">
            <a:spLocks/>
          </p:cNvSpPr>
          <p:nvPr/>
        </p:nvSpPr>
        <p:spPr>
          <a:xfrm>
            <a:off x="838200" y="508342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Such a wide distribution of DOM &lt; proto-Romance/Latin AD (</a:t>
            </a:r>
            <a:r>
              <a:rPr lang="en-GB" sz="2400" dirty="0" err="1"/>
              <a:t>Sornicola</a:t>
            </a:r>
            <a:r>
              <a:rPr lang="en-GB" sz="2400" dirty="0"/>
              <a:t> (1997, 1998), </a:t>
            </a:r>
            <a:r>
              <a:rPr lang="en-GB" sz="2400" dirty="0" err="1"/>
              <a:t>Fagard</a:t>
            </a:r>
            <a:r>
              <a:rPr lang="en-GB" sz="2400" dirty="0"/>
              <a:t> and </a:t>
            </a:r>
            <a:r>
              <a:rPr lang="en-GB" sz="2400" dirty="0" err="1"/>
              <a:t>Mardale</a:t>
            </a:r>
            <a:r>
              <a:rPr lang="en-GB" sz="2400" dirty="0"/>
              <a:t> (2017))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FD8497-99B6-4B13-A405-93B072170CAE}"/>
              </a:ext>
            </a:extLst>
          </p:cNvPr>
          <p:cNvSpPr txBox="1">
            <a:spLocks/>
          </p:cNvSpPr>
          <p:nvPr/>
        </p:nvSpPr>
        <p:spPr>
          <a:xfrm>
            <a:off x="838200" y="39760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Microvariation of </a:t>
            </a:r>
            <a:r>
              <a:rPr lang="en-GB" sz="2400" i="1" dirty="0"/>
              <a:t>ad</a:t>
            </a:r>
            <a:r>
              <a:rPr lang="en-GB" sz="2400" dirty="0"/>
              <a:t>-marking (</a:t>
            </a:r>
            <a:r>
              <a:rPr lang="en-GB" sz="2400" dirty="0" err="1"/>
              <a:t>Mardale</a:t>
            </a:r>
            <a:r>
              <a:rPr lang="en-GB" sz="2400" dirty="0"/>
              <a:t> (2011)): Spanish, Romanian, Sardinian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8B0A5B-56BA-44FF-B079-A75D74DC34B3}"/>
              </a:ext>
            </a:extLst>
          </p:cNvPr>
          <p:cNvSpPr txBox="1">
            <a:spLocks/>
          </p:cNvSpPr>
          <p:nvPr/>
        </p:nvSpPr>
        <p:spPr>
          <a:xfrm>
            <a:off x="838200" y="580516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Historical-comparative microvariation of Western Romance DOM (</a:t>
            </a:r>
            <a:r>
              <a:rPr lang="en-GB" i="1" dirty="0"/>
              <a:t>ad</a:t>
            </a:r>
            <a:r>
              <a:rPr lang="en-GB" dirty="0"/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6F60E9-34B8-4165-8A4D-8C1991BABD1A}"/>
              </a:ext>
            </a:extLst>
          </p:cNvPr>
          <p:cNvSpPr txBox="1">
            <a:spLocks/>
          </p:cNvSpPr>
          <p:nvPr/>
        </p:nvSpPr>
        <p:spPr>
          <a:xfrm>
            <a:off x="838200" y="434024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Holistic account of </a:t>
            </a:r>
            <a:r>
              <a:rPr lang="en-GB" sz="2400" dirty="0" err="1"/>
              <a:t>W.Romance</a:t>
            </a:r>
            <a:r>
              <a:rPr lang="en-GB" sz="2400" dirty="0"/>
              <a:t> DOM (</a:t>
            </a:r>
            <a:r>
              <a:rPr lang="en-GB" sz="2400" i="1" dirty="0"/>
              <a:t>ad</a:t>
            </a:r>
            <a:r>
              <a:rPr lang="en-GB" sz="2400" dirty="0"/>
              <a:t>): all major varieties (Spanish, </a:t>
            </a:r>
            <a:r>
              <a:rPr lang="en-GB" sz="2400" dirty="0" err="1"/>
              <a:t>Catalán</a:t>
            </a:r>
            <a:r>
              <a:rPr lang="en-GB" sz="2400" dirty="0"/>
              <a:t>, Italian dialects, Portuguese))</a:t>
            </a:r>
          </a:p>
        </p:txBody>
      </p:sp>
    </p:spTree>
    <p:extLst>
      <p:ext uri="{BB962C8B-B14F-4D97-AF65-F5344CB8AC3E}">
        <p14:creationId xmlns:p14="http://schemas.microsoft.com/office/powerpoint/2010/main" val="38310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0508-54C2-4684-8F3F-B35C5309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Differential Object Marking: </a:t>
            </a:r>
            <a:r>
              <a:rPr lang="en-US" altLang="zh-CN" dirty="0"/>
              <a:t>theory and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6D1E-BD00-4652-83C5-7C156D26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934585"/>
            <a:ext cx="117432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Typological patterns: DOM in the world’s languages (</a:t>
            </a:r>
            <a:r>
              <a:rPr lang="en-GB" sz="2400" dirty="0" err="1"/>
              <a:t>Serzant</a:t>
            </a:r>
            <a:r>
              <a:rPr lang="en-GB" sz="2400" dirty="0"/>
              <a:t> and </a:t>
            </a:r>
            <a:r>
              <a:rPr lang="en-GB" sz="2400" dirty="0" err="1"/>
              <a:t>Witzlack-Makarevich</a:t>
            </a:r>
            <a:r>
              <a:rPr lang="en-GB" sz="2400" dirty="0"/>
              <a:t> (2018))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5C5188-DFF8-4E2C-92CA-29B7F59E7597}"/>
              </a:ext>
            </a:extLst>
          </p:cNvPr>
          <p:cNvSpPr txBox="1">
            <a:spLocks/>
          </p:cNvSpPr>
          <p:nvPr/>
        </p:nvSpPr>
        <p:spPr>
          <a:xfrm>
            <a:off x="-4237" y="1262163"/>
            <a:ext cx="12175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Markedness (nominal/verbal): ‘marked’ categories tend to be </a:t>
            </a:r>
            <a:r>
              <a:rPr lang="en-GB" sz="2400" dirty="0" err="1"/>
              <a:t>morphosyntactically</a:t>
            </a:r>
            <a:r>
              <a:rPr lang="en-GB" sz="2400" dirty="0"/>
              <a:t> marked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218399-6F52-47B4-9B99-2D700A673890}"/>
              </a:ext>
            </a:extLst>
          </p:cNvPr>
          <p:cNvSpPr txBox="1">
            <a:spLocks/>
          </p:cNvSpPr>
          <p:nvPr/>
        </p:nvSpPr>
        <p:spPr>
          <a:xfrm>
            <a:off x="-6351" y="1631988"/>
            <a:ext cx="6070044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Nominal: animacy / referentiality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289D86-5462-46B0-80E6-6BE7A1EC13FB}"/>
              </a:ext>
            </a:extLst>
          </p:cNvPr>
          <p:cNvSpPr txBox="1">
            <a:spLocks/>
          </p:cNvSpPr>
          <p:nvPr/>
        </p:nvSpPr>
        <p:spPr>
          <a:xfrm>
            <a:off x="-12702" y="2043044"/>
            <a:ext cx="6096000" cy="160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Human &gt; (Non-human) Animate &gt; Inanimate (Silverstein (1976), </a:t>
            </a:r>
            <a:r>
              <a:rPr lang="en-GB" sz="2400" dirty="0" err="1"/>
              <a:t>Aissen</a:t>
            </a:r>
            <a:r>
              <a:rPr lang="en-GB" sz="2400" dirty="0"/>
              <a:t> (2003), Croft (2003))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C7D363-9B52-4563-B88F-85D217720973}"/>
              </a:ext>
            </a:extLst>
          </p:cNvPr>
          <p:cNvSpPr txBox="1">
            <a:spLocks/>
          </p:cNvSpPr>
          <p:nvPr/>
        </p:nvSpPr>
        <p:spPr>
          <a:xfrm>
            <a:off x="-8460" y="2844897"/>
            <a:ext cx="67902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Definite &gt; indefinite specific &gt; indefinite non-specific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(Silverstein (1976), Dixon (1979), Lazard (1984)):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4C472C-7F4D-4F75-8B90-3A08941C864D}"/>
              </a:ext>
            </a:extLst>
          </p:cNvPr>
          <p:cNvSpPr txBox="1">
            <a:spLocks/>
          </p:cNvSpPr>
          <p:nvPr/>
        </p:nvSpPr>
        <p:spPr>
          <a:xfrm>
            <a:off x="-8460" y="4087811"/>
            <a:ext cx="7924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Person : 1</a:t>
            </a:r>
            <a:r>
              <a:rPr lang="en-GB" sz="2400" baseline="30000" dirty="0"/>
              <a:t>st</a:t>
            </a:r>
            <a:r>
              <a:rPr lang="en-GB" sz="2400" dirty="0"/>
              <a:t> &gt; 2</a:t>
            </a:r>
            <a:r>
              <a:rPr lang="en-GB" sz="2400" baseline="30000" dirty="0"/>
              <a:t>nd</a:t>
            </a:r>
            <a:r>
              <a:rPr lang="en-GB" sz="2400" dirty="0"/>
              <a:t> &gt; 3</a:t>
            </a:r>
            <a:r>
              <a:rPr lang="en-GB" sz="2400" baseline="30000" dirty="0"/>
              <a:t>rd</a:t>
            </a:r>
            <a:r>
              <a:rPr lang="en-GB" sz="24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7EE3CE3-519D-42A2-AFB1-4E958D607F3E}"/>
              </a:ext>
            </a:extLst>
          </p:cNvPr>
          <p:cNvSpPr txBox="1">
            <a:spLocks/>
          </p:cNvSpPr>
          <p:nvPr/>
        </p:nvSpPr>
        <p:spPr>
          <a:xfrm>
            <a:off x="0" y="3677193"/>
            <a:ext cx="7357531" cy="2247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Number: singular (individual) &gt; dual &gt; plural (mass/group)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E3A438-05AC-463B-8DFF-A109E14C609F}"/>
              </a:ext>
            </a:extLst>
          </p:cNvPr>
          <p:cNvSpPr txBox="1">
            <a:spLocks/>
          </p:cNvSpPr>
          <p:nvPr/>
        </p:nvSpPr>
        <p:spPr>
          <a:xfrm>
            <a:off x="-8466" y="4462341"/>
            <a:ext cx="6091766" cy="157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Pronouns &gt; Proper Names &gt; Common Nouns (Silverstein (1976), Dixon (1979), Lazard (1984), Croft (2003))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EC6A6B-B669-4EAD-AC84-E02DD9337215}"/>
              </a:ext>
            </a:extLst>
          </p:cNvPr>
          <p:cNvSpPr txBox="1">
            <a:spLocks/>
          </p:cNvSpPr>
          <p:nvPr/>
        </p:nvSpPr>
        <p:spPr>
          <a:xfrm>
            <a:off x="6059717" y="1626679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Verbal: transitivity/affectedness/kinesis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28639D-07A9-4746-BBF9-4644EB1057D3}"/>
              </a:ext>
            </a:extLst>
          </p:cNvPr>
          <p:cNvSpPr txBox="1">
            <a:spLocks/>
          </p:cNvSpPr>
          <p:nvPr/>
        </p:nvSpPr>
        <p:spPr>
          <a:xfrm>
            <a:off x="-6351" y="5616350"/>
            <a:ext cx="12217398" cy="1574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1</a:t>
            </a:r>
            <a:r>
              <a:rPr lang="en-GB" sz="2400" baseline="30000" dirty="0"/>
              <a:t>st</a:t>
            </a:r>
            <a:r>
              <a:rPr lang="en-GB" sz="2400" dirty="0"/>
              <a:t> Pronoun &gt; 2</a:t>
            </a:r>
            <a:r>
              <a:rPr lang="en-GB" sz="2400" baseline="30000" dirty="0"/>
              <a:t>nd</a:t>
            </a:r>
            <a:r>
              <a:rPr lang="en-GB" sz="2400" dirty="0"/>
              <a:t> Pronoun &gt; 3</a:t>
            </a:r>
            <a:r>
              <a:rPr lang="en-GB" sz="2400" baseline="30000" dirty="0"/>
              <a:t>rd</a:t>
            </a:r>
            <a:r>
              <a:rPr lang="en-GB" sz="2400" dirty="0"/>
              <a:t> Pronoun &gt; Proper Names &gt; Human Common Nouns &gt; Animate Common Nouns &gt; Inanimate Common Nouns (Silverstein (1976), Dixon (1979), Lazard (1984), Croft (2003)) (assuming constant referentiality)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B625DA9-E1EF-4718-9631-DDF6618FC9F2}"/>
              </a:ext>
            </a:extLst>
          </p:cNvPr>
          <p:cNvSpPr txBox="1">
            <a:spLocks/>
          </p:cNvSpPr>
          <p:nvPr/>
        </p:nvSpPr>
        <p:spPr>
          <a:xfrm>
            <a:off x="7179727" y="1945623"/>
            <a:ext cx="5003807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Formally, verbs denoting achievement and accomplishment (</a:t>
            </a:r>
            <a:r>
              <a:rPr lang="en-GB" sz="2400" dirty="0" err="1"/>
              <a:t>Vendler</a:t>
            </a:r>
            <a:r>
              <a:rPr lang="en-GB" sz="2400" dirty="0"/>
              <a:t> (1979)) have BECOME as semantic primitive, different from Activities (DO) and States (BE) (</a:t>
            </a:r>
            <a:r>
              <a:rPr lang="en-GB" sz="2400" dirty="0" err="1"/>
              <a:t>Dowty</a:t>
            </a:r>
            <a:r>
              <a:rPr lang="en-GB" sz="2400" dirty="0"/>
              <a:t> (1991))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2C04391-5051-4D93-9BDA-7297FE3A36EB}"/>
              </a:ext>
            </a:extLst>
          </p:cNvPr>
          <p:cNvSpPr txBox="1">
            <a:spLocks/>
          </p:cNvSpPr>
          <p:nvPr/>
        </p:nvSpPr>
        <p:spPr>
          <a:xfrm>
            <a:off x="6311900" y="4087811"/>
            <a:ext cx="5865284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BECOME &gt; </a:t>
            </a:r>
            <a:r>
              <a:rPr lang="en-GB" sz="2400" dirty="0" err="1"/>
              <a:t>agentivity</a:t>
            </a:r>
            <a:r>
              <a:rPr lang="en-GB" sz="2400" dirty="0"/>
              <a:t> and/or affectedness (</a:t>
            </a:r>
            <a:r>
              <a:rPr lang="en-GB" sz="2400" dirty="0" err="1"/>
              <a:t>Kliffer</a:t>
            </a:r>
            <a:r>
              <a:rPr lang="en-GB" sz="2400" dirty="0"/>
              <a:t> (1995), </a:t>
            </a:r>
            <a:r>
              <a:rPr lang="en-GB" sz="2400" dirty="0" err="1"/>
              <a:t>cf</a:t>
            </a:r>
            <a:r>
              <a:rPr lang="en-GB" sz="2400" dirty="0"/>
              <a:t> Hopper and Thompson (1980))</a:t>
            </a:r>
          </a:p>
        </p:txBody>
      </p:sp>
    </p:spTree>
    <p:extLst>
      <p:ext uri="{BB962C8B-B14F-4D97-AF65-F5344CB8AC3E}">
        <p14:creationId xmlns:p14="http://schemas.microsoft.com/office/powerpoint/2010/main" val="368405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4646-1502-4F40-A715-F39EE518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Romance </a:t>
            </a:r>
            <a:r>
              <a:rPr lang="en-GB" i="1" dirty="0"/>
              <a:t>ad</a:t>
            </a:r>
            <a:r>
              <a:rPr lang="en-GB" dirty="0"/>
              <a:t>: illustrative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C353-6E6A-4885-BC03-F9DAFC0D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46667"/>
            <a:ext cx="12191995" cy="451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Two main nominal factors: </a:t>
            </a:r>
            <a:r>
              <a:rPr lang="en-GB" sz="2400" b="1" dirty="0"/>
              <a:t>animacy</a:t>
            </a:r>
            <a:r>
              <a:rPr lang="en-GB" sz="2400" dirty="0"/>
              <a:t> and </a:t>
            </a:r>
            <a:r>
              <a:rPr lang="en-GB" sz="2400" b="1" dirty="0"/>
              <a:t>referentiality </a:t>
            </a:r>
            <a:r>
              <a:rPr lang="en-GB" sz="2400" dirty="0"/>
              <a:t>of object noun (</a:t>
            </a:r>
            <a:r>
              <a:rPr lang="en-GB" sz="2400" dirty="0" err="1"/>
              <a:t>Nocentini</a:t>
            </a:r>
            <a:r>
              <a:rPr lang="en-GB" sz="2400" dirty="0"/>
              <a:t> (1985), Zamboni (1992))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421FE3-4D8E-47EB-A9BB-880DC980B5EE}"/>
              </a:ext>
            </a:extLst>
          </p:cNvPr>
          <p:cNvSpPr txBox="1">
            <a:spLocks/>
          </p:cNvSpPr>
          <p:nvPr/>
        </p:nvSpPr>
        <p:spPr>
          <a:xfrm>
            <a:off x="0" y="281710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Transitivity/affectedness of the verb: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8DBE8-86F5-4C4C-985A-E51EC77C1CF6}"/>
              </a:ext>
            </a:extLst>
          </p:cNvPr>
          <p:cNvSpPr/>
          <p:nvPr/>
        </p:nvSpPr>
        <p:spPr>
          <a:xfrm>
            <a:off x="1" y="3062305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Spanish (</a:t>
            </a:r>
            <a:r>
              <a:rPr lang="en-US" sz="2400" dirty="0" err="1"/>
              <a:t>Pottier</a:t>
            </a:r>
            <a:r>
              <a:rPr lang="en-US" sz="2400" dirty="0"/>
              <a:t> (1968), von </a:t>
            </a:r>
            <a:r>
              <a:rPr lang="en-US" sz="2400" dirty="0" err="1"/>
              <a:t>Heusinger</a:t>
            </a:r>
            <a:r>
              <a:rPr lang="en-US" sz="2400" dirty="0"/>
              <a:t> (2008)): </a:t>
            </a:r>
          </a:p>
          <a:p>
            <a:r>
              <a:rPr lang="en-US" sz="2400" i="1" dirty="0" err="1"/>
              <a:t>matar</a:t>
            </a:r>
            <a:r>
              <a:rPr lang="en-US" sz="2400" i="1" dirty="0"/>
              <a:t> </a:t>
            </a:r>
            <a:r>
              <a:rPr lang="en-US" sz="2400" dirty="0"/>
              <a:t>‘to kill’ &gt; </a:t>
            </a:r>
            <a:r>
              <a:rPr lang="en-US" sz="2400" i="1" dirty="0" err="1"/>
              <a:t>ver</a:t>
            </a:r>
            <a:r>
              <a:rPr lang="en-US" sz="2400" i="1" dirty="0"/>
              <a:t> </a:t>
            </a:r>
            <a:r>
              <a:rPr lang="en-US" sz="2400" dirty="0"/>
              <a:t>‘to see’ &gt; </a:t>
            </a:r>
            <a:r>
              <a:rPr lang="en-US" sz="2400" i="1" dirty="0" err="1"/>
              <a:t>considerar</a:t>
            </a:r>
            <a:r>
              <a:rPr lang="en-US" sz="2400" i="1" dirty="0"/>
              <a:t> </a:t>
            </a:r>
            <a:r>
              <a:rPr lang="en-US" sz="2400" dirty="0"/>
              <a:t>‘to consider &gt; </a:t>
            </a:r>
            <a:r>
              <a:rPr lang="en-US" sz="2400" i="1" dirty="0" err="1"/>
              <a:t>tener</a:t>
            </a:r>
            <a:r>
              <a:rPr lang="en-US" sz="2400" dirty="0"/>
              <a:t> ‘to have’ 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81560-DDB3-4003-AA84-4AD53FE69BD9}"/>
              </a:ext>
            </a:extLst>
          </p:cNvPr>
          <p:cNvSpPr txBox="1"/>
          <p:nvPr/>
        </p:nvSpPr>
        <p:spPr>
          <a:xfrm>
            <a:off x="-2" y="6124368"/>
            <a:ext cx="12191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A</a:t>
            </a:r>
            <a:r>
              <a:rPr lang="en-GB" sz="2400" dirty="0"/>
              <a:t> Gianni </a:t>
            </a:r>
            <a:r>
              <a:rPr lang="en-GB" sz="2400" dirty="0" err="1"/>
              <a:t>questi</a:t>
            </a:r>
            <a:r>
              <a:rPr lang="en-GB" sz="2400" dirty="0"/>
              <a:t> </a:t>
            </a:r>
            <a:r>
              <a:rPr lang="en-GB" sz="2400" dirty="0" err="1"/>
              <a:t>argomenti</a:t>
            </a:r>
            <a:r>
              <a:rPr lang="en-GB" sz="2400" dirty="0"/>
              <a:t> non </a:t>
            </a:r>
            <a:r>
              <a:rPr lang="en-GB" sz="2400" dirty="0" err="1"/>
              <a:t>convincono</a:t>
            </a:r>
            <a:r>
              <a:rPr lang="en-GB" sz="2400" dirty="0"/>
              <a:t> / </a:t>
            </a:r>
            <a:r>
              <a:rPr lang="en-GB" sz="2400" dirty="0" err="1"/>
              <a:t>questi</a:t>
            </a:r>
            <a:r>
              <a:rPr lang="en-GB" sz="2400" dirty="0"/>
              <a:t> </a:t>
            </a:r>
            <a:r>
              <a:rPr lang="en-GB" sz="2400" dirty="0" err="1"/>
              <a:t>argomenti</a:t>
            </a:r>
            <a:r>
              <a:rPr lang="en-GB" sz="2400" dirty="0"/>
              <a:t> non </a:t>
            </a:r>
            <a:r>
              <a:rPr lang="en-GB" sz="2400" dirty="0" err="1"/>
              <a:t>convincono</a:t>
            </a:r>
            <a:r>
              <a:rPr lang="en-GB" sz="2400" dirty="0"/>
              <a:t> (*</a:t>
            </a:r>
            <a:r>
              <a:rPr lang="en-GB" sz="2400" b="1" dirty="0"/>
              <a:t>a</a:t>
            </a:r>
            <a:r>
              <a:rPr lang="en-GB" sz="2400" dirty="0"/>
              <a:t>) Gianni ‘These arguments do not convince Gianni.’ (Standard Italian) (</a:t>
            </a:r>
            <a:r>
              <a:rPr lang="en-US" sz="2400" dirty="0" err="1"/>
              <a:t>Belletti</a:t>
            </a:r>
            <a:r>
              <a:rPr lang="en-US" sz="2400" dirty="0"/>
              <a:t> (2018), </a:t>
            </a:r>
            <a:r>
              <a:rPr lang="en-US" sz="2400" dirty="0" err="1"/>
              <a:t>cf</a:t>
            </a:r>
            <a:r>
              <a:rPr lang="en-US" sz="2400" dirty="0"/>
              <a:t> Berretta (1989))</a:t>
            </a:r>
            <a:endParaRPr lang="en-GB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44DB09-A864-467D-85CC-FEC31FAB3217}"/>
              </a:ext>
            </a:extLst>
          </p:cNvPr>
          <p:cNvSpPr txBox="1">
            <a:spLocks/>
          </p:cNvSpPr>
          <p:nvPr/>
        </p:nvSpPr>
        <p:spPr>
          <a:xfrm>
            <a:off x="0" y="1422791"/>
            <a:ext cx="12192000" cy="181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Busco</a:t>
            </a:r>
            <a:r>
              <a:rPr lang="en-US" sz="2400" i="1" dirty="0"/>
              <a:t> </a:t>
            </a:r>
            <a:r>
              <a:rPr lang="en-US" sz="2400" b="1" i="1" dirty="0"/>
              <a:t>a</a:t>
            </a:r>
            <a:r>
              <a:rPr lang="en-US" sz="2400" i="1" dirty="0"/>
              <a:t> una persona </a:t>
            </a:r>
            <a:r>
              <a:rPr lang="en-US" sz="2400" dirty="0"/>
              <a:t>(animate) </a:t>
            </a:r>
            <a:r>
              <a:rPr lang="en-US" sz="2400" i="1" dirty="0"/>
              <a:t>que </a:t>
            </a:r>
            <a:r>
              <a:rPr lang="en-US" sz="2400" b="1" i="1" dirty="0"/>
              <a:t>sabe</a:t>
            </a:r>
            <a:r>
              <a:rPr lang="en-US" sz="2400" i="1" dirty="0"/>
              <a:t> </a:t>
            </a:r>
            <a:r>
              <a:rPr lang="en-US" sz="2400" dirty="0"/>
              <a:t>(indicative) </a:t>
            </a:r>
            <a:r>
              <a:rPr lang="en-US" sz="2400" i="1" dirty="0"/>
              <a:t>usar la </a:t>
            </a:r>
            <a:r>
              <a:rPr lang="en-US" sz="2400" i="1" dirty="0" err="1"/>
              <a:t>computadora</a:t>
            </a:r>
            <a:r>
              <a:rPr lang="en-US" sz="2400" i="1" dirty="0"/>
              <a:t> </a:t>
            </a:r>
            <a:r>
              <a:rPr lang="en-US" sz="2400" dirty="0"/>
              <a:t>(indefinite specific)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‘I am looking for a (specific) person who knows how to use the computer.’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Busco</a:t>
            </a:r>
            <a:r>
              <a:rPr lang="en-US" sz="2400" dirty="0"/>
              <a:t> (</a:t>
            </a:r>
            <a:r>
              <a:rPr lang="en-US" sz="2400" b="1" i="1" dirty="0"/>
              <a:t>a</a:t>
            </a:r>
            <a:r>
              <a:rPr lang="en-US" sz="2400" dirty="0"/>
              <a:t>) </a:t>
            </a:r>
            <a:r>
              <a:rPr lang="en-US" sz="2400" i="1" dirty="0"/>
              <a:t>una persona </a:t>
            </a:r>
            <a:r>
              <a:rPr lang="en-US" sz="2400" dirty="0"/>
              <a:t>(animate) </a:t>
            </a:r>
            <a:r>
              <a:rPr lang="en-US" sz="2400" i="1" dirty="0"/>
              <a:t>que </a:t>
            </a:r>
            <a:r>
              <a:rPr lang="en-US" sz="2400" b="1" i="1" dirty="0" err="1"/>
              <a:t>sepa</a:t>
            </a:r>
            <a:r>
              <a:rPr lang="en-US" sz="2400" i="1" dirty="0"/>
              <a:t> </a:t>
            </a:r>
            <a:r>
              <a:rPr lang="en-US" sz="2400" dirty="0"/>
              <a:t>(subjunctive) </a:t>
            </a:r>
            <a:r>
              <a:rPr lang="en-US" sz="2400" i="1" dirty="0"/>
              <a:t>usar la </a:t>
            </a:r>
            <a:r>
              <a:rPr lang="en-US" sz="2400" i="1" dirty="0" err="1"/>
              <a:t>computadora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indef</a:t>
            </a:r>
            <a:r>
              <a:rPr lang="en-US" sz="2400" dirty="0"/>
              <a:t> non-spec)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‘I am looking for a(</a:t>
            </a:r>
            <a:r>
              <a:rPr lang="en-US" sz="2400" dirty="0" err="1"/>
              <a:t>ny</a:t>
            </a:r>
            <a:r>
              <a:rPr lang="en-US" sz="2400" dirty="0"/>
              <a:t>) (non-specific) person who knows how to use the computer.’ (</a:t>
            </a:r>
            <a:r>
              <a:rPr lang="en-US" sz="2400" dirty="0" err="1"/>
              <a:t>Sp</a:t>
            </a:r>
            <a:r>
              <a:rPr lang="en-US" sz="2400" dirty="0"/>
              <a:t>)</a:t>
            </a:r>
            <a:endParaRPr lang="en-GB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ACAA32-5209-4954-A82E-7EF9A28B2F0E}"/>
              </a:ext>
            </a:extLst>
          </p:cNvPr>
          <p:cNvSpPr txBox="1">
            <a:spLocks/>
          </p:cNvSpPr>
          <p:nvPr/>
        </p:nvSpPr>
        <p:spPr>
          <a:xfrm>
            <a:off x="0" y="5833186"/>
            <a:ext cx="12192000" cy="187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Topicality (topical objects can be marked):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C663E0-039B-4E08-B74F-3A90E8D0E14A}"/>
              </a:ext>
            </a:extLst>
          </p:cNvPr>
          <p:cNvSpPr txBox="1">
            <a:spLocks/>
          </p:cNvSpPr>
          <p:nvPr/>
        </p:nvSpPr>
        <p:spPr>
          <a:xfrm>
            <a:off x="1" y="3763771"/>
            <a:ext cx="121919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Minimal pairs of </a:t>
            </a:r>
            <a:r>
              <a:rPr lang="en-US" sz="2400" i="1" dirty="0" err="1"/>
              <a:t>tener</a:t>
            </a:r>
            <a:r>
              <a:rPr lang="en-US" sz="2400" dirty="0"/>
              <a:t> ‘to have’ </a:t>
            </a:r>
            <a:r>
              <a:rPr lang="en-GB" sz="2400" dirty="0"/>
              <a:t>(</a:t>
            </a:r>
            <a:r>
              <a:rPr lang="en-GB" sz="2400" dirty="0" err="1"/>
              <a:t>Delbecque</a:t>
            </a:r>
            <a:r>
              <a:rPr lang="zh-CN" altLang="en-US" sz="2400" dirty="0"/>
              <a:t> </a:t>
            </a:r>
            <a:r>
              <a:rPr lang="en-GB" altLang="zh-CN" sz="2400" dirty="0"/>
              <a:t>(1994)):</a:t>
            </a:r>
            <a:r>
              <a:rPr lang="zh-CN" altLang="en-US" sz="2400" dirty="0"/>
              <a:t> 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Tiene (*</a:t>
            </a:r>
            <a:r>
              <a:rPr lang="en-US" sz="2400" b="1" i="1" dirty="0"/>
              <a:t>a</a:t>
            </a:r>
            <a:r>
              <a:rPr lang="en-US" sz="2400" i="1" dirty="0"/>
              <a:t>) </a:t>
            </a:r>
            <a:r>
              <a:rPr lang="en-US" sz="2400" i="1" dirty="0" err="1"/>
              <a:t>doce</a:t>
            </a:r>
            <a:r>
              <a:rPr lang="en-US" sz="2400" i="1" dirty="0"/>
              <a:t> </a:t>
            </a:r>
            <a:r>
              <a:rPr lang="en-US" sz="2400" i="1" dirty="0" err="1"/>
              <a:t>hijos</a:t>
            </a:r>
            <a:r>
              <a:rPr lang="en-US" sz="2400" i="1" dirty="0"/>
              <a:t> </a:t>
            </a:r>
            <a:r>
              <a:rPr lang="en-US" sz="2400" dirty="0"/>
              <a:t>‘she has twelve children’ (possession)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Tiene </a:t>
            </a:r>
            <a:r>
              <a:rPr lang="en-US" sz="2400" b="1" i="1" dirty="0"/>
              <a:t>a</a:t>
            </a:r>
            <a:r>
              <a:rPr lang="en-US" sz="2400" i="1" dirty="0"/>
              <a:t> </a:t>
            </a:r>
            <a:r>
              <a:rPr lang="en-US" sz="2400" i="1" dirty="0" err="1"/>
              <a:t>su</a:t>
            </a:r>
            <a:r>
              <a:rPr lang="en-US" sz="2400" i="1" dirty="0"/>
              <a:t> </a:t>
            </a:r>
            <a:r>
              <a:rPr lang="en-US" sz="2400" i="1" dirty="0" err="1"/>
              <a:t>madre</a:t>
            </a:r>
            <a:r>
              <a:rPr lang="en-US" sz="2400" i="1" dirty="0"/>
              <a:t> </a:t>
            </a:r>
            <a:r>
              <a:rPr lang="en-US" sz="2400" i="1" dirty="0" err="1"/>
              <a:t>cerca</a:t>
            </a:r>
            <a:r>
              <a:rPr lang="en-US" sz="2400" i="1" dirty="0"/>
              <a:t> / </a:t>
            </a:r>
            <a:r>
              <a:rPr lang="en-US" sz="2400" i="1" dirty="0" err="1"/>
              <a:t>consigo</a:t>
            </a:r>
            <a:r>
              <a:rPr lang="en-US" sz="2400" i="1" dirty="0"/>
              <a:t> /a </a:t>
            </a:r>
            <a:r>
              <a:rPr lang="en-US" sz="2400" i="1" dirty="0" err="1"/>
              <a:t>su</a:t>
            </a:r>
            <a:r>
              <a:rPr lang="en-US" sz="2400" i="1" dirty="0"/>
              <a:t> </a:t>
            </a:r>
            <a:r>
              <a:rPr lang="en-US" sz="2400" i="1" dirty="0" err="1"/>
              <a:t>lado</a:t>
            </a:r>
            <a:r>
              <a:rPr lang="en-US" sz="2400" i="1" dirty="0"/>
              <a:t> </a:t>
            </a:r>
            <a:r>
              <a:rPr lang="en-US" sz="2400" dirty="0"/>
              <a:t>‘she has her mother nearby/with her/by her side’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Tengo </a:t>
            </a:r>
            <a:r>
              <a:rPr lang="en-US" sz="2400" b="1" i="1" dirty="0"/>
              <a:t>a</a:t>
            </a:r>
            <a:r>
              <a:rPr lang="en-US" sz="2400" i="1" dirty="0"/>
              <a:t>l </a:t>
            </a:r>
            <a:r>
              <a:rPr lang="en-US" sz="2400" i="1" dirty="0" err="1"/>
              <a:t>presidente</a:t>
            </a:r>
            <a:r>
              <a:rPr lang="en-US" sz="2400" i="1" dirty="0"/>
              <a:t> por un hombre </a:t>
            </a:r>
            <a:r>
              <a:rPr lang="en-US" sz="2400" i="1" dirty="0" err="1"/>
              <a:t>honrado</a:t>
            </a:r>
            <a:r>
              <a:rPr lang="en-US" sz="2400" i="1" dirty="0"/>
              <a:t> </a:t>
            </a:r>
            <a:r>
              <a:rPr lang="en-US" sz="2400" dirty="0"/>
              <a:t>‘I consider the President as an </a:t>
            </a:r>
            <a:r>
              <a:rPr lang="en-US" sz="2400" dirty="0" err="1"/>
              <a:t>honourable</a:t>
            </a:r>
            <a:r>
              <a:rPr lang="en-US" sz="2400" dirty="0"/>
              <a:t> man’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err="1"/>
              <a:t>Estos</a:t>
            </a:r>
            <a:r>
              <a:rPr lang="en-US" sz="2400" i="1" dirty="0"/>
              <a:t> </a:t>
            </a:r>
            <a:r>
              <a:rPr lang="en-US" sz="2400" i="1" dirty="0" err="1"/>
              <a:t>estados</a:t>
            </a:r>
            <a:r>
              <a:rPr lang="en-US" sz="2400" i="1" dirty="0"/>
              <a:t> </a:t>
            </a:r>
            <a:r>
              <a:rPr lang="en-US" sz="2400" i="1" dirty="0" err="1"/>
              <a:t>tienen</a:t>
            </a:r>
            <a:r>
              <a:rPr lang="en-US" sz="2400" i="1" dirty="0"/>
              <a:t> </a:t>
            </a:r>
            <a:r>
              <a:rPr lang="en-US" sz="2400" b="1" i="1" dirty="0"/>
              <a:t>a</a:t>
            </a:r>
            <a:r>
              <a:rPr lang="en-US" sz="2400" i="1" dirty="0"/>
              <a:t>l </a:t>
            </a:r>
            <a:r>
              <a:rPr lang="en-US" sz="2400" i="1" dirty="0" err="1"/>
              <a:t>español</a:t>
            </a:r>
            <a:r>
              <a:rPr lang="en-US" sz="2400" i="1" dirty="0"/>
              <a:t> </a:t>
            </a:r>
            <a:r>
              <a:rPr lang="en-US" sz="2400" i="1" dirty="0" err="1"/>
              <a:t>como</a:t>
            </a:r>
            <a:r>
              <a:rPr lang="en-US" sz="2400" i="1" dirty="0"/>
              <a:t> </a:t>
            </a:r>
            <a:r>
              <a:rPr lang="en-US" sz="2400" i="1" dirty="0" err="1"/>
              <a:t>idioma</a:t>
            </a:r>
            <a:r>
              <a:rPr lang="en-US" sz="2400" i="1" dirty="0"/>
              <a:t> official </a:t>
            </a:r>
            <a:r>
              <a:rPr lang="en-US" sz="2400" dirty="0"/>
              <a:t>‘these states designate Spanish as official L’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/>
              <a:t>A</a:t>
            </a:r>
            <a:r>
              <a:rPr lang="en-US" sz="2400" dirty="0"/>
              <a:t> denotes agency and kinesis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876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6E8D-56C5-4FAD-A539-A2CE1C06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Formal analysis of Differential Object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4AC8-8A95-4A86-8F3C-0F07E9A4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0424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Verbal/clausal markedness (Light Verb projections for thematic roles (Rappaport </a:t>
            </a:r>
            <a:r>
              <a:rPr lang="en-GB" sz="2400" dirty="0" err="1"/>
              <a:t>Hovav</a:t>
            </a:r>
            <a:r>
              <a:rPr lang="en-GB" sz="2400" dirty="0"/>
              <a:t> and Levin (2005), </a:t>
            </a:r>
            <a:r>
              <a:rPr lang="en-GB" sz="2400" dirty="0" err="1"/>
              <a:t>Ramchand</a:t>
            </a:r>
            <a:r>
              <a:rPr lang="en-GB" sz="2400" dirty="0"/>
              <a:t> (2008)):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C6D436-B3DD-4523-A61E-A26193A2EE1F}"/>
              </a:ext>
            </a:extLst>
          </p:cNvPr>
          <p:cNvSpPr txBox="1">
            <a:spLocks/>
          </p:cNvSpPr>
          <p:nvPr/>
        </p:nvSpPr>
        <p:spPr>
          <a:xfrm>
            <a:off x="0" y="1490132"/>
            <a:ext cx="12192000" cy="53678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</a:t>
            </a:r>
            <a:r>
              <a:rPr lang="en-GB" sz="2400" dirty="0" err="1"/>
              <a:t>TopP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SpecTop</a:t>
            </a:r>
            <a:r>
              <a:rPr lang="en-GB" sz="2400" dirty="0"/>
              <a:t>	Top’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Top		TP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</a:t>
            </a:r>
            <a:r>
              <a:rPr lang="en-GB" sz="2400" dirty="0" err="1"/>
              <a:t>SpecTP</a:t>
            </a:r>
            <a:r>
              <a:rPr lang="en-GB" sz="2400" dirty="0"/>
              <a:t>	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T		</a:t>
            </a:r>
            <a:r>
              <a:rPr lang="en-GB" sz="2400" dirty="0" err="1"/>
              <a:t>InitP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</a:t>
            </a:r>
            <a:r>
              <a:rPr lang="en-GB" sz="2400" dirty="0" err="1"/>
              <a:t>SpecInit</a:t>
            </a:r>
            <a:r>
              <a:rPr lang="en-US" altLang="zh-CN" sz="2400" dirty="0"/>
              <a:t>P	Init’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Init		</a:t>
            </a:r>
            <a:r>
              <a:rPr lang="en-US" sz="2400" dirty="0" err="1"/>
              <a:t>AffP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</a:t>
            </a:r>
            <a:r>
              <a:rPr lang="en-US" sz="2400" dirty="0" err="1"/>
              <a:t>SpecAff</a:t>
            </a:r>
            <a:r>
              <a:rPr lang="en-US" sz="2400" dirty="0"/>
              <a:t>	</a:t>
            </a:r>
            <a:r>
              <a:rPr lang="en-US" sz="2400" dirty="0" err="1"/>
              <a:t>Aff</a:t>
            </a:r>
            <a:r>
              <a:rPr lang="en-US" sz="2400" dirty="0"/>
              <a:t>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	</a:t>
            </a:r>
            <a:r>
              <a:rPr lang="en-US" sz="2400" dirty="0" err="1"/>
              <a:t>Aff</a:t>
            </a:r>
            <a:r>
              <a:rPr lang="en-US" sz="2400" dirty="0"/>
              <a:t>		</a:t>
            </a:r>
            <a:r>
              <a:rPr lang="en-US" sz="2400" dirty="0" err="1"/>
              <a:t>vP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</a:t>
            </a:r>
            <a:r>
              <a:rPr lang="en-GB" sz="2400" dirty="0" err="1"/>
              <a:t>SpecvP</a:t>
            </a:r>
            <a:r>
              <a:rPr lang="en-GB" sz="2400" dirty="0"/>
              <a:t>		v’												v		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</a:t>
            </a:r>
            <a:r>
              <a:rPr lang="en-GB" sz="2400" dirty="0" err="1"/>
              <a:t>SpecV</a:t>
            </a:r>
            <a:r>
              <a:rPr lang="en-GB" sz="2400" dirty="0"/>
              <a:t>		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	V	         KP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E6FE-9AC3-4499-94A4-0A847E3D28C5}"/>
              </a:ext>
            </a:extLst>
          </p:cNvPr>
          <p:cNvSpPr txBox="1"/>
          <p:nvPr/>
        </p:nvSpPr>
        <p:spPr>
          <a:xfrm>
            <a:off x="0" y="2667574"/>
            <a:ext cx="211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A-marking (</a:t>
            </a:r>
            <a:r>
              <a:rPr lang="en-GB" sz="2400" dirty="0" err="1"/>
              <a:t>Belletti</a:t>
            </a:r>
            <a:r>
              <a:rPr lang="en-GB" sz="2400" dirty="0"/>
              <a:t> (2020))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D500F-51EA-4CE4-816E-CB7812A0C095}"/>
              </a:ext>
            </a:extLst>
          </p:cNvPr>
          <p:cNvSpPr txBox="1"/>
          <p:nvPr/>
        </p:nvSpPr>
        <p:spPr>
          <a:xfrm>
            <a:off x="1367366" y="4371962"/>
            <a:ext cx="41190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Kinesis: </a:t>
            </a:r>
            <a:r>
              <a:rPr lang="en-GB" sz="2400" dirty="0" err="1"/>
              <a:t>agentivity</a:t>
            </a:r>
            <a:r>
              <a:rPr lang="en-GB" sz="2400" dirty="0"/>
              <a:t> (</a:t>
            </a:r>
            <a:r>
              <a:rPr lang="en-GB" sz="2400" dirty="0" err="1"/>
              <a:t>SpecInitP</a:t>
            </a:r>
            <a:r>
              <a:rPr lang="en-GB" sz="2400" dirty="0"/>
              <a:t>)/ </a:t>
            </a:r>
          </a:p>
          <a:p>
            <a:r>
              <a:rPr lang="en-GB" sz="2400" dirty="0"/>
              <a:t>              affectedness (</a:t>
            </a:r>
            <a:r>
              <a:rPr lang="en-GB" sz="2400" dirty="0" err="1"/>
              <a:t>SpecAffP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Torrego</a:t>
            </a:r>
            <a:r>
              <a:rPr lang="en-GB" sz="2400" dirty="0"/>
              <a:t> (1998), </a:t>
            </a:r>
            <a:r>
              <a:rPr lang="en-GB" sz="2400" dirty="0" err="1"/>
              <a:t>Mordoñedo</a:t>
            </a:r>
            <a:r>
              <a:rPr lang="en-GB" sz="2400" dirty="0"/>
              <a:t> (2007), López (2012)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9E742-E19B-4956-A79F-00813888CEE0}"/>
              </a:ext>
            </a:extLst>
          </p:cNvPr>
          <p:cNvSpPr txBox="1"/>
          <p:nvPr/>
        </p:nvSpPr>
        <p:spPr>
          <a:xfrm>
            <a:off x="173566" y="2220463"/>
            <a:ext cx="2116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A16DE-103C-47DC-A35B-EE5A12BBC362}"/>
              </a:ext>
            </a:extLst>
          </p:cNvPr>
          <p:cNvSpPr txBox="1"/>
          <p:nvPr/>
        </p:nvSpPr>
        <p:spPr>
          <a:xfrm>
            <a:off x="5647269" y="4720097"/>
            <a:ext cx="2116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AD</a:t>
            </a:r>
          </a:p>
        </p:txBody>
      </p:sp>
    </p:spTree>
    <p:extLst>
      <p:ext uri="{BB962C8B-B14F-4D97-AF65-F5344CB8AC3E}">
        <p14:creationId xmlns:p14="http://schemas.microsoft.com/office/powerpoint/2010/main" val="109987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6E8D-56C5-4FAD-A539-A2CE1C06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Formal analysis of Differential Object 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4AC8-8A95-4A86-8F3C-0F07E9A48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0424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Nominal markedness (DP-hypothesis (Valois (1986), </a:t>
            </a:r>
            <a:r>
              <a:rPr lang="en-GB" sz="2400" dirty="0" err="1"/>
              <a:t>Longobardi</a:t>
            </a:r>
            <a:r>
              <a:rPr lang="en-GB" sz="2400" dirty="0"/>
              <a:t> and Silvestri (2013)):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C6D436-B3DD-4523-A61E-A26193A2EE1F}"/>
              </a:ext>
            </a:extLst>
          </p:cNvPr>
          <p:cNvSpPr txBox="1">
            <a:spLocks/>
          </p:cNvSpPr>
          <p:nvPr/>
        </p:nvSpPr>
        <p:spPr>
          <a:xfrm>
            <a:off x="0" y="1185333"/>
            <a:ext cx="12192000" cy="56726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VP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SpecV</a:t>
            </a:r>
            <a:r>
              <a:rPr lang="en-GB" sz="2400" dirty="0"/>
              <a:t>		V’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V		KP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</a:t>
            </a:r>
            <a:r>
              <a:rPr lang="en-GB" sz="2400" dirty="0" err="1"/>
              <a:t>SpecKP</a:t>
            </a:r>
            <a:r>
              <a:rPr lang="en-GB" sz="2400" dirty="0"/>
              <a:t>		K’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K(</a:t>
            </a:r>
            <a:r>
              <a:rPr lang="en-GB" sz="2400" dirty="0" err="1"/>
              <a:t>ase</a:t>
            </a:r>
            <a:r>
              <a:rPr lang="en-GB" sz="2400" dirty="0"/>
              <a:t>)		DP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</a:t>
            </a:r>
            <a:r>
              <a:rPr lang="en-GB" sz="2400" dirty="0" err="1"/>
              <a:t>SpecD</a:t>
            </a:r>
            <a:r>
              <a:rPr lang="en-US" altLang="zh-CN" sz="2400" dirty="0"/>
              <a:t>P	D’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D		</a:t>
            </a:r>
            <a:r>
              <a:rPr lang="en-US" sz="2400" dirty="0" err="1"/>
              <a:t>PhiP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</a:t>
            </a:r>
            <a:r>
              <a:rPr lang="en-US" sz="2400" dirty="0" err="1"/>
              <a:t>SpecPhi</a:t>
            </a:r>
            <a:r>
              <a:rPr lang="en-US" sz="2400" dirty="0"/>
              <a:t>	Phi’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							Phi		</a:t>
            </a:r>
            <a:r>
              <a:rPr lang="en-US" sz="2400" dirty="0" err="1"/>
              <a:t>vP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</a:t>
            </a:r>
            <a:r>
              <a:rPr lang="en-GB" sz="2400" dirty="0" err="1"/>
              <a:t>SpecvP</a:t>
            </a:r>
            <a:r>
              <a:rPr lang="en-GB" sz="2400" dirty="0"/>
              <a:t>		n’												n		NP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</a:t>
            </a:r>
            <a:r>
              <a:rPr lang="en-GB" sz="2400" dirty="0" err="1"/>
              <a:t>SpecNP</a:t>
            </a:r>
            <a:r>
              <a:rPr lang="en-GB" sz="2400" dirty="0"/>
              <a:t>     	N’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											       	N	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EE6FE-9AC3-4499-94A4-0A847E3D28C5}"/>
              </a:ext>
            </a:extLst>
          </p:cNvPr>
          <p:cNvSpPr txBox="1"/>
          <p:nvPr/>
        </p:nvSpPr>
        <p:spPr>
          <a:xfrm>
            <a:off x="5113865" y="4898854"/>
            <a:ext cx="28024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Personal pronouns </a:t>
            </a:r>
          </a:p>
          <a:p>
            <a:r>
              <a:rPr lang="en-GB" sz="2000" dirty="0"/>
              <a:t>(bare Ds) (Postal (1969))</a:t>
            </a:r>
          </a:p>
          <a:p>
            <a:r>
              <a:rPr lang="en-GB" sz="2000" dirty="0"/>
              <a:t>Person: 1</a:t>
            </a:r>
            <a:r>
              <a:rPr lang="en-GB" sz="2000" baseline="30000" dirty="0"/>
              <a:t>st</a:t>
            </a:r>
            <a:r>
              <a:rPr lang="en-GB" sz="2000" dirty="0"/>
              <a:t>/2</a:t>
            </a:r>
            <a:r>
              <a:rPr lang="en-GB" sz="2000" baseline="30000" dirty="0"/>
              <a:t>nd</a:t>
            </a:r>
            <a:r>
              <a:rPr lang="en-GB" sz="2000" dirty="0"/>
              <a:t>/3</a:t>
            </a:r>
            <a:r>
              <a:rPr lang="en-GB" sz="2000" baseline="30000" dirty="0"/>
              <a:t>rd</a:t>
            </a:r>
            <a:endParaRPr lang="en-GB" sz="2000" dirty="0"/>
          </a:p>
          <a:p>
            <a:r>
              <a:rPr lang="en-GB" sz="2000" dirty="0"/>
              <a:t>Number: sg/pl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D500F-51EA-4CE4-816E-CB7812A0C095}"/>
              </a:ext>
            </a:extLst>
          </p:cNvPr>
          <p:cNvSpPr txBox="1"/>
          <p:nvPr/>
        </p:nvSpPr>
        <p:spPr>
          <a:xfrm>
            <a:off x="8564033" y="6396335"/>
            <a:ext cx="3627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Semantic features: animacy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25F3C9-D10A-41D9-99A8-63B30B6A3494}"/>
              </a:ext>
            </a:extLst>
          </p:cNvPr>
          <p:cNvSpPr txBox="1">
            <a:spLocks/>
          </p:cNvSpPr>
          <p:nvPr/>
        </p:nvSpPr>
        <p:spPr>
          <a:xfrm>
            <a:off x="3822169" y="3968384"/>
            <a:ext cx="1745192" cy="1609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Definiteness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Specificity (Lyons (1991), Zamparelli (1994))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92B52-DF07-4D8F-831F-B48EEF9AB280}"/>
              </a:ext>
            </a:extLst>
          </p:cNvPr>
          <p:cNvSpPr txBox="1"/>
          <p:nvPr/>
        </p:nvSpPr>
        <p:spPr>
          <a:xfrm>
            <a:off x="2749548" y="3190669"/>
            <a:ext cx="211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AD </a:t>
            </a:r>
          </a:p>
          <a:p>
            <a:r>
              <a:rPr lang="en-GB" sz="2400" dirty="0"/>
              <a:t>(</a:t>
            </a:r>
            <a:r>
              <a:rPr lang="en-GB" sz="2400" dirty="0" err="1"/>
              <a:t>Brugè</a:t>
            </a:r>
            <a:r>
              <a:rPr lang="en-GB" sz="2400" dirty="0"/>
              <a:t> (1996))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F9C86-AB40-4F84-8F5D-B5A49D7391DC}"/>
              </a:ext>
            </a:extLst>
          </p:cNvPr>
          <p:cNvSpPr txBox="1"/>
          <p:nvPr/>
        </p:nvSpPr>
        <p:spPr>
          <a:xfrm>
            <a:off x="2183339" y="5304300"/>
            <a:ext cx="3627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Proper names (D) </a:t>
            </a:r>
          </a:p>
          <a:p>
            <a:r>
              <a:rPr lang="en-GB" sz="2000" dirty="0"/>
              <a:t>(</a:t>
            </a:r>
            <a:r>
              <a:rPr lang="en-GB" sz="2000" dirty="0" err="1"/>
              <a:t>Longobardi</a:t>
            </a:r>
            <a:r>
              <a:rPr lang="en-GB" sz="2000" dirty="0"/>
              <a:t> (1994, 1996))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91EA8-84B1-48EC-986E-85EC97014D15}"/>
              </a:ext>
            </a:extLst>
          </p:cNvPr>
          <p:cNvSpPr txBox="1"/>
          <p:nvPr/>
        </p:nvSpPr>
        <p:spPr>
          <a:xfrm>
            <a:off x="6096000" y="165914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N-root features are lexical semantic (constant); D-features are formal (grammatical)</a:t>
            </a:r>
          </a:p>
        </p:txBody>
      </p:sp>
    </p:spTree>
    <p:extLst>
      <p:ext uri="{BB962C8B-B14F-4D97-AF65-F5344CB8AC3E}">
        <p14:creationId xmlns:p14="http://schemas.microsoft.com/office/powerpoint/2010/main" val="13300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8" grpId="0"/>
      <p:bldP spid="7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EDBAD-6AB4-48AA-BB7E-D73A4D23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Typology of Romance Differential Object Marking: Spanish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4E33-4D40-4274-B7CF-CACA7B98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Spanish- classic example of (Romance) DOM (</a:t>
            </a:r>
            <a:r>
              <a:rPr lang="en-GB" sz="2400" dirty="0" err="1"/>
              <a:t>Bossong</a:t>
            </a:r>
            <a:r>
              <a:rPr lang="en-GB" sz="2400" dirty="0"/>
              <a:t> (1980, 1991))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5BB5DE-9412-4BAE-AADC-8DFC40037D1C}"/>
              </a:ext>
            </a:extLst>
          </p:cNvPr>
          <p:cNvSpPr txBox="1">
            <a:spLocks/>
          </p:cNvSpPr>
          <p:nvPr/>
        </p:nvSpPr>
        <p:spPr>
          <a:xfrm>
            <a:off x="0" y="1577313"/>
            <a:ext cx="1219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Nominal markedness: animacy/referentiality          	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0EB8B4-759B-49D3-850D-F91B031F13B1}"/>
              </a:ext>
            </a:extLst>
          </p:cNvPr>
          <p:cNvSpPr txBox="1">
            <a:spLocks/>
          </p:cNvSpPr>
          <p:nvPr/>
        </p:nvSpPr>
        <p:spPr>
          <a:xfrm>
            <a:off x="0" y="1792384"/>
            <a:ext cx="7230534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err="1"/>
              <a:t>Necesita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una </a:t>
            </a:r>
            <a:r>
              <a:rPr lang="en-GB" sz="2400" dirty="0" err="1"/>
              <a:t>enfermera</a:t>
            </a:r>
            <a:r>
              <a:rPr lang="en-GB" sz="2400" dirty="0"/>
              <a:t> que </a:t>
            </a:r>
            <a:r>
              <a:rPr lang="en-GB" sz="2400" dirty="0" err="1"/>
              <a:t>pasa</a:t>
            </a:r>
            <a:r>
              <a:rPr lang="en-GB" sz="2400" dirty="0"/>
              <a:t> la </a:t>
            </a:r>
            <a:r>
              <a:rPr lang="en-GB" sz="2400" dirty="0" err="1"/>
              <a:t>mañana</a:t>
            </a:r>
            <a:r>
              <a:rPr lang="en-GB" sz="2400" dirty="0"/>
              <a:t> con </a:t>
            </a:r>
            <a:r>
              <a:rPr lang="en-GB" sz="2400" dirty="0" err="1"/>
              <a:t>ella</a:t>
            </a:r>
            <a:endParaRPr lang="en-GB" sz="2400" dirty="0"/>
          </a:p>
          <a:p>
            <a:r>
              <a:rPr lang="en-GB" sz="2400" dirty="0"/>
              <a:t>‘She needs a nurse to spend the morning with her.’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 err="1"/>
              <a:t>Necesita</a:t>
            </a:r>
            <a:r>
              <a:rPr lang="en-GB" sz="2400" dirty="0"/>
              <a:t> (</a:t>
            </a:r>
            <a:r>
              <a:rPr lang="en-GB" sz="2400" b="1" dirty="0"/>
              <a:t>a</a:t>
            </a:r>
            <a:r>
              <a:rPr lang="en-GB" sz="2400" dirty="0"/>
              <a:t>) una </a:t>
            </a:r>
            <a:r>
              <a:rPr lang="en-GB" sz="2400" dirty="0" err="1"/>
              <a:t>enfermera</a:t>
            </a:r>
            <a:r>
              <a:rPr lang="en-GB" sz="2400" dirty="0"/>
              <a:t> que </a:t>
            </a:r>
            <a:r>
              <a:rPr lang="en-GB" sz="2400" dirty="0" err="1"/>
              <a:t>pase</a:t>
            </a:r>
            <a:r>
              <a:rPr lang="en-GB" sz="2400" dirty="0"/>
              <a:t> la </a:t>
            </a:r>
            <a:r>
              <a:rPr lang="en-GB" sz="2400" dirty="0" err="1"/>
              <a:t>mañana</a:t>
            </a:r>
            <a:r>
              <a:rPr lang="en-GB" sz="2400" dirty="0"/>
              <a:t> con </a:t>
            </a:r>
            <a:r>
              <a:rPr lang="en-GB" sz="2400" dirty="0" err="1"/>
              <a:t>ella</a:t>
            </a:r>
            <a:endParaRPr lang="en-GB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‘She needs a(</a:t>
            </a:r>
            <a:r>
              <a:rPr lang="en-GB" sz="2400" dirty="0" err="1"/>
              <a:t>ny</a:t>
            </a:r>
            <a:r>
              <a:rPr lang="en-GB" sz="2400" dirty="0"/>
              <a:t>) nurse to spend the morning with her.’ (Leonetti (2004:80)) (</a:t>
            </a:r>
            <a:r>
              <a:rPr lang="en-GB" sz="2400" i="1" dirty="0"/>
              <a:t>a </a:t>
            </a:r>
            <a:r>
              <a:rPr lang="en-GB" sz="2400" dirty="0"/>
              <a:t>+ mood (indicative/subjunctive))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A9394-8583-4637-87AC-BF1F724E9CA9}"/>
              </a:ext>
            </a:extLst>
          </p:cNvPr>
          <p:cNvSpPr txBox="1"/>
          <p:nvPr/>
        </p:nvSpPr>
        <p:spPr>
          <a:xfrm>
            <a:off x="0" y="3589233"/>
            <a:ext cx="711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dirty="0"/>
              <a:t>A</a:t>
            </a:r>
            <a:r>
              <a:rPr lang="en-GB" sz="2400" dirty="0"/>
              <a:t> is optional ( ), not ungrammatical, with non-specific objects (</a:t>
            </a:r>
            <a:r>
              <a:rPr lang="en-GB" sz="2400" dirty="0" err="1"/>
              <a:t>Kliffer</a:t>
            </a:r>
            <a:r>
              <a:rPr lang="en-GB" sz="2400" dirty="0"/>
              <a:t> (1995:102), Leonetti (2008:80))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76F55-7B66-47CB-91C4-5F53C4EC512B}"/>
              </a:ext>
            </a:extLst>
          </p:cNvPr>
          <p:cNvSpPr txBox="1"/>
          <p:nvPr/>
        </p:nvSpPr>
        <p:spPr>
          <a:xfrm>
            <a:off x="-50804" y="4268953"/>
            <a:ext cx="9465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Animacy is a sufficient condition for Sp. DOM </a:t>
            </a:r>
          </a:p>
          <a:p>
            <a:r>
              <a:rPr lang="en-GB" sz="2400" dirty="0"/>
              <a:t>(non-specificity gives rise to optionality, not ungrammaticality)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9D0D6-0723-4C74-A098-91C6EBCEC142}"/>
              </a:ext>
            </a:extLst>
          </p:cNvPr>
          <p:cNvSpPr txBox="1"/>
          <p:nvPr/>
        </p:nvSpPr>
        <p:spPr>
          <a:xfrm>
            <a:off x="-4" y="4982588"/>
            <a:ext cx="11125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A-marking also for communities and works/compositions: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665060-003E-4EE3-AEED-23B2E32C26E6}"/>
              </a:ext>
            </a:extLst>
          </p:cNvPr>
          <p:cNvSpPr txBox="1"/>
          <p:nvPr/>
        </p:nvSpPr>
        <p:spPr>
          <a:xfrm>
            <a:off x="0" y="5280687"/>
            <a:ext cx="12191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Estudia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l pueblo de </a:t>
            </a:r>
            <a:r>
              <a:rPr lang="en-GB" sz="2400" dirty="0" err="1"/>
              <a:t>Numancia</a:t>
            </a:r>
            <a:endParaRPr lang="en-GB" sz="2400" dirty="0"/>
          </a:p>
          <a:p>
            <a:r>
              <a:rPr lang="en-GB" sz="2400" dirty="0"/>
              <a:t>‘S/he investigates the town of </a:t>
            </a:r>
            <a:r>
              <a:rPr lang="en-GB" sz="2400" dirty="0" err="1"/>
              <a:t>Numancia</a:t>
            </a:r>
            <a:r>
              <a:rPr lang="en-GB" sz="2400" dirty="0"/>
              <a:t> (</a:t>
            </a:r>
            <a:r>
              <a:rPr lang="en-GB" sz="2400" dirty="0" err="1"/>
              <a:t>Torrego</a:t>
            </a:r>
            <a:r>
              <a:rPr lang="en-GB" sz="2400" dirty="0"/>
              <a:t> (1999:1799))</a:t>
            </a:r>
          </a:p>
          <a:p>
            <a:r>
              <a:rPr lang="en-GB" sz="2400" dirty="0"/>
              <a:t>… </a:t>
            </a:r>
            <a:r>
              <a:rPr lang="en-GB" sz="2400" dirty="0" err="1"/>
              <a:t>tocar</a:t>
            </a:r>
            <a:r>
              <a:rPr lang="en-GB" sz="2400" dirty="0"/>
              <a:t> </a:t>
            </a:r>
            <a:r>
              <a:rPr lang="en-GB" sz="2400" dirty="0" err="1"/>
              <a:t>mucho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Beethoven? / he </a:t>
            </a:r>
            <a:r>
              <a:rPr lang="en-GB" sz="2400" dirty="0" err="1"/>
              <a:t>leído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Virgilio </a:t>
            </a:r>
          </a:p>
          <a:p>
            <a:r>
              <a:rPr lang="en-GB" sz="2400" dirty="0"/>
              <a:t>‘… to play Beethoven?’ (</a:t>
            </a:r>
            <a:r>
              <a:rPr lang="en-GB" sz="2400" dirty="0" err="1"/>
              <a:t>Laca</a:t>
            </a:r>
            <a:r>
              <a:rPr lang="en-GB" sz="2400" dirty="0"/>
              <a:t> (1995:62)) / ‘I have read Vergil.’ (Hill (1920:217))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B7C08-11D5-4B39-956E-B9176DF74ACD}"/>
              </a:ext>
            </a:extLst>
          </p:cNvPr>
          <p:cNvSpPr txBox="1"/>
          <p:nvPr/>
        </p:nvSpPr>
        <p:spPr>
          <a:xfrm>
            <a:off x="7112000" y="1577313"/>
            <a:ext cx="5079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Verbal markedness: kinesis applied to inanimate objects in technical scientific prose (García (2007), </a:t>
            </a:r>
            <a:r>
              <a:rPr lang="en-GB" sz="2400" dirty="0" err="1"/>
              <a:t>cf</a:t>
            </a:r>
            <a:r>
              <a:rPr lang="en-GB" sz="2400" dirty="0"/>
              <a:t> </a:t>
            </a:r>
            <a:r>
              <a:rPr lang="en-GB" sz="2400" dirty="0" err="1"/>
              <a:t>Weissenrieder</a:t>
            </a:r>
            <a:r>
              <a:rPr lang="en-GB" sz="2400" dirty="0"/>
              <a:t> (1985, 1991)):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50692-BF51-42B8-B68E-DA45C06B31AA}"/>
              </a:ext>
            </a:extLst>
          </p:cNvPr>
          <p:cNvSpPr txBox="1"/>
          <p:nvPr/>
        </p:nvSpPr>
        <p:spPr>
          <a:xfrm>
            <a:off x="7950199" y="3060807"/>
            <a:ext cx="429260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La primavera precede </a:t>
            </a:r>
            <a:r>
              <a:rPr lang="en-GB" sz="2000" b="1" dirty="0"/>
              <a:t>a</a:t>
            </a:r>
            <a:r>
              <a:rPr lang="en-GB" sz="2000" dirty="0"/>
              <a:t>l </a:t>
            </a:r>
            <a:r>
              <a:rPr lang="en-GB" sz="2000" dirty="0" err="1"/>
              <a:t>verano</a:t>
            </a:r>
            <a:r>
              <a:rPr lang="en-GB" sz="2000" dirty="0"/>
              <a:t> / las </a:t>
            </a:r>
            <a:r>
              <a:rPr lang="en-GB" sz="2000" dirty="0" err="1"/>
              <a:t>dificultades</a:t>
            </a:r>
            <a:r>
              <a:rPr lang="en-GB" sz="2000" dirty="0"/>
              <a:t> </a:t>
            </a:r>
            <a:r>
              <a:rPr lang="en-GB" sz="2000" dirty="0" err="1"/>
              <a:t>privan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l </a:t>
            </a:r>
            <a:r>
              <a:rPr lang="en-GB" sz="2000" dirty="0" err="1"/>
              <a:t>proyecto</a:t>
            </a:r>
            <a:r>
              <a:rPr lang="en-GB" sz="2000" dirty="0"/>
              <a:t> de </a:t>
            </a:r>
            <a:r>
              <a:rPr lang="en-GB" sz="2000" dirty="0" err="1"/>
              <a:t>todo</a:t>
            </a:r>
            <a:r>
              <a:rPr lang="en-GB" sz="2000" dirty="0"/>
              <a:t> </a:t>
            </a:r>
            <a:r>
              <a:rPr lang="en-GB" sz="2000" dirty="0" err="1"/>
              <a:t>su</a:t>
            </a:r>
            <a:r>
              <a:rPr lang="en-GB" sz="2000" dirty="0"/>
              <a:t> </a:t>
            </a:r>
            <a:r>
              <a:rPr lang="en-GB" sz="2000" dirty="0" err="1"/>
              <a:t>atractivo</a:t>
            </a:r>
            <a:r>
              <a:rPr lang="en-GB" sz="2000" dirty="0"/>
              <a:t> </a:t>
            </a:r>
            <a:r>
              <a:rPr lang="en-GB" sz="2000" dirty="0" err="1"/>
              <a:t>inicial</a:t>
            </a:r>
            <a:endParaRPr lang="en-GB" sz="2000" dirty="0"/>
          </a:p>
          <a:p>
            <a:r>
              <a:rPr lang="en-GB" sz="2000" dirty="0"/>
              <a:t>‘Spring precedes winter’ / ‘difficulties deprive the project of all its initial attractiveness (</a:t>
            </a:r>
            <a:r>
              <a:rPr lang="en-GB" sz="2000" dirty="0" err="1"/>
              <a:t>Laca</a:t>
            </a:r>
            <a:r>
              <a:rPr lang="en-GB" sz="2000" dirty="0"/>
              <a:t> (1995:67))</a:t>
            </a:r>
          </a:p>
          <a:p>
            <a:r>
              <a:rPr lang="en-GB" sz="2000" dirty="0"/>
              <a:t>El </a:t>
            </a:r>
            <a:r>
              <a:rPr lang="en-GB" sz="2000" dirty="0" err="1"/>
              <a:t>adjetivo</a:t>
            </a:r>
            <a:r>
              <a:rPr lang="en-GB" sz="2000" dirty="0"/>
              <a:t> </a:t>
            </a:r>
            <a:r>
              <a:rPr lang="en-GB" sz="2000" dirty="0" err="1"/>
              <a:t>modifica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l </a:t>
            </a:r>
            <a:r>
              <a:rPr lang="en-GB" sz="2000" dirty="0" err="1"/>
              <a:t>sustantivo</a:t>
            </a:r>
            <a:r>
              <a:rPr lang="en-GB" sz="2000" dirty="0"/>
              <a:t> (</a:t>
            </a:r>
            <a:r>
              <a:rPr lang="en-GB" sz="2000" dirty="0" err="1"/>
              <a:t>Torrego</a:t>
            </a:r>
            <a:r>
              <a:rPr lang="en-GB" sz="2000" dirty="0"/>
              <a:t> (1999:1801))</a:t>
            </a:r>
          </a:p>
          <a:p>
            <a:r>
              <a:rPr lang="en-GB" sz="2000" dirty="0"/>
              <a:t>Los </a:t>
            </a:r>
            <a:r>
              <a:rPr lang="en-GB" sz="2000" dirty="0" err="1"/>
              <a:t>ácidos</a:t>
            </a:r>
            <a:r>
              <a:rPr lang="en-GB" sz="2000" dirty="0"/>
              <a:t> </a:t>
            </a:r>
            <a:r>
              <a:rPr lang="en-GB" sz="2000" dirty="0" err="1"/>
              <a:t>atacan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los </a:t>
            </a:r>
            <a:r>
              <a:rPr lang="en-GB" sz="2000" dirty="0" err="1"/>
              <a:t>metales</a:t>
            </a:r>
            <a:r>
              <a:rPr lang="en-GB" sz="2000" dirty="0"/>
              <a:t> </a:t>
            </a:r>
          </a:p>
          <a:p>
            <a:r>
              <a:rPr lang="en-GB" sz="2000" dirty="0"/>
              <a:t>(</a:t>
            </a:r>
            <a:r>
              <a:rPr lang="en-GB" sz="2000" dirty="0" err="1"/>
              <a:t>Mohlo</a:t>
            </a:r>
            <a:r>
              <a:rPr lang="en-GB" sz="2000" dirty="0"/>
              <a:t> (1958:214))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6682C-BB4F-43F3-BAF9-4298D2E9C43F}"/>
              </a:ext>
            </a:extLst>
          </p:cNvPr>
          <p:cNvSpPr txBox="1"/>
          <p:nvPr/>
        </p:nvSpPr>
        <p:spPr>
          <a:xfrm>
            <a:off x="6417732" y="561237"/>
            <a:ext cx="5774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Verbal kinesis independently triggers DOM, even to inanimate 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E9854-81D3-48EC-97DC-84C1B405C076}"/>
              </a:ext>
            </a:extLst>
          </p:cNvPr>
          <p:cNvSpPr txBox="1"/>
          <p:nvPr/>
        </p:nvSpPr>
        <p:spPr>
          <a:xfrm>
            <a:off x="9931399" y="5747689"/>
            <a:ext cx="2260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analogical extensions of humanness</a:t>
            </a:r>
          </a:p>
        </p:txBody>
      </p:sp>
    </p:spTree>
    <p:extLst>
      <p:ext uri="{BB962C8B-B14F-4D97-AF65-F5344CB8AC3E}">
        <p14:creationId xmlns:p14="http://schemas.microsoft.com/office/powerpoint/2010/main" val="25878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1"/>
      <p:bldP spid="8" grpId="0"/>
      <p:bldP spid="9" grpId="0"/>
      <p:bldP spid="11" grpId="0"/>
      <p:bldP spid="13" grpId="0"/>
      <p:bldP spid="14" grpId="1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BA19-6F70-4454-9D1C-5D887C29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Typology of Differential Object Marking: </a:t>
            </a:r>
            <a:r>
              <a:rPr lang="en-GB" dirty="0" err="1"/>
              <a:t>Catalán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2FE07-1D97-419B-8C4B-3CDD52C1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2231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/>
              <a:t>Catalán</a:t>
            </a:r>
            <a:r>
              <a:rPr lang="en-GB" sz="2400" dirty="0"/>
              <a:t> (bilingual processing between Spanish and </a:t>
            </a:r>
            <a:r>
              <a:rPr lang="en-GB" sz="2400" dirty="0" err="1"/>
              <a:t>Catalán</a:t>
            </a:r>
            <a:r>
              <a:rPr lang="en-GB" sz="2400" dirty="0"/>
              <a:t>): genuine </a:t>
            </a:r>
            <a:r>
              <a:rPr lang="en-GB" sz="2400" dirty="0" err="1"/>
              <a:t>Catalán</a:t>
            </a:r>
            <a:r>
              <a:rPr lang="en-GB" sz="2400" dirty="0"/>
              <a:t> or borrowing from Spanish?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424B35-71DF-4A2F-B6AF-96454DF83665}"/>
              </a:ext>
            </a:extLst>
          </p:cNvPr>
          <p:cNvSpPr txBox="1">
            <a:spLocks/>
          </p:cNvSpPr>
          <p:nvPr/>
        </p:nvSpPr>
        <p:spPr>
          <a:xfrm>
            <a:off x="0" y="1787525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Nominal: animacy / referentiality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09F53-E985-462E-B662-142411E072D0}"/>
              </a:ext>
            </a:extLst>
          </p:cNvPr>
          <p:cNvSpPr txBox="1"/>
          <p:nvPr/>
        </p:nvSpPr>
        <p:spPr>
          <a:xfrm>
            <a:off x="6096000" y="1787525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Verbal : affectedness on inanimate objects: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B7633-7351-4BA9-B002-39038FD2A38F}"/>
              </a:ext>
            </a:extLst>
          </p:cNvPr>
          <p:cNvSpPr txBox="1"/>
          <p:nvPr/>
        </p:nvSpPr>
        <p:spPr>
          <a:xfrm>
            <a:off x="1245140" y="1187360"/>
            <a:ext cx="10946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Despite normative/prescriptive pressures, DOM exists in colloquial </a:t>
            </a:r>
            <a:r>
              <a:rPr lang="en-GB" sz="2400" dirty="0" err="1"/>
              <a:t>Catalán</a:t>
            </a:r>
            <a:r>
              <a:rPr lang="en-GB" sz="2400" dirty="0"/>
              <a:t> (</a:t>
            </a:r>
            <a:r>
              <a:rPr lang="en-GB" sz="2400" dirty="0" err="1"/>
              <a:t>Escandell</a:t>
            </a:r>
            <a:r>
              <a:rPr lang="en-GB" sz="2400" dirty="0"/>
              <a:t>-Vidal (2007, 2009), Benito (2013), Pineda (2021)).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07C86-4215-499A-9C8E-27B82B5C4052}"/>
              </a:ext>
            </a:extLst>
          </p:cNvPr>
          <p:cNvSpPr txBox="1"/>
          <p:nvPr/>
        </p:nvSpPr>
        <p:spPr>
          <a:xfrm>
            <a:off x="0" y="207468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Personal Pronouns: </a:t>
            </a:r>
          </a:p>
          <a:p>
            <a:r>
              <a:rPr lang="en-US" sz="2400" i="1" dirty="0"/>
              <a:t>Jo </a:t>
            </a:r>
            <a:r>
              <a:rPr lang="en-US" sz="2400" i="1" dirty="0" err="1"/>
              <a:t>t’ajudo</a:t>
            </a:r>
            <a:r>
              <a:rPr lang="en-US" sz="2400" i="1" dirty="0"/>
              <a:t> </a:t>
            </a:r>
            <a:r>
              <a:rPr lang="en-US" sz="2400" b="1" i="1" dirty="0"/>
              <a:t>a</a:t>
            </a:r>
            <a:r>
              <a:rPr lang="en-US" sz="2400" i="1" dirty="0"/>
              <a:t> </a:t>
            </a:r>
            <a:r>
              <a:rPr lang="en-US" sz="2400" i="1" dirty="0" err="1"/>
              <a:t>tu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i="1" dirty="0" err="1"/>
              <a:t>tu</a:t>
            </a:r>
            <a:r>
              <a:rPr lang="en-US" sz="2400" i="1" dirty="0"/>
              <a:t> </a:t>
            </a:r>
            <a:r>
              <a:rPr lang="en-US" sz="2400" i="1" dirty="0" err="1"/>
              <a:t>m’ajudaràs</a:t>
            </a:r>
            <a:r>
              <a:rPr lang="en-US" sz="2400" i="1" dirty="0"/>
              <a:t> </a:t>
            </a:r>
            <a:r>
              <a:rPr lang="en-US" sz="2400" b="1" i="1" dirty="0"/>
              <a:t>a</a:t>
            </a:r>
            <a:r>
              <a:rPr lang="en-US" sz="2400" i="1" dirty="0"/>
              <a:t> mi </a:t>
            </a:r>
            <a:r>
              <a:rPr lang="en-US" sz="2400" dirty="0"/>
              <a:t>‘I help you and you will help me’ (Spoken </a:t>
            </a:r>
            <a:r>
              <a:rPr lang="en-US" sz="2400" dirty="0" err="1"/>
              <a:t>Catalán</a:t>
            </a:r>
            <a:r>
              <a:rPr lang="en-US" sz="2400" dirty="0"/>
              <a:t>) (</a:t>
            </a:r>
            <a:r>
              <a:rPr lang="en-US" sz="2400" dirty="0" err="1"/>
              <a:t>Escandell</a:t>
            </a:r>
            <a:r>
              <a:rPr lang="en-US" sz="2400" dirty="0"/>
              <a:t>-Vidal (2007, 2009))</a:t>
            </a:r>
          </a:p>
          <a:p>
            <a:endParaRPr lang="en-GB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444DB-097C-43C0-B796-17E33DF48F80}"/>
              </a:ext>
            </a:extLst>
          </p:cNvPr>
          <p:cNvSpPr txBox="1"/>
          <p:nvPr/>
        </p:nvSpPr>
        <p:spPr>
          <a:xfrm>
            <a:off x="0" y="3511794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Proper Names and other pronouns (optional):</a:t>
            </a:r>
          </a:p>
          <a:p>
            <a:r>
              <a:rPr lang="en-US" sz="2400" i="1" dirty="0" err="1"/>
              <a:t>veuré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a</a:t>
            </a:r>
            <a:r>
              <a:rPr lang="en-US" sz="2400" dirty="0"/>
              <a:t>)</a:t>
            </a:r>
            <a:r>
              <a:rPr lang="en-US" sz="2400" i="1" dirty="0"/>
              <a:t> la Maria </a:t>
            </a:r>
            <a:r>
              <a:rPr lang="en-US" sz="2400" dirty="0"/>
              <a:t>‘I shall see Maria’ </a:t>
            </a:r>
          </a:p>
          <a:p>
            <a:r>
              <a:rPr lang="en-US" sz="2400" dirty="0"/>
              <a:t>(Spoken </a:t>
            </a:r>
            <a:r>
              <a:rPr lang="en-US" sz="2400" dirty="0" err="1"/>
              <a:t>Catalán</a:t>
            </a:r>
            <a:r>
              <a:rPr lang="en-US" sz="2400" dirty="0"/>
              <a:t>) (</a:t>
            </a:r>
            <a:r>
              <a:rPr lang="en-US" sz="2400" dirty="0" err="1"/>
              <a:t>Escandell</a:t>
            </a:r>
            <a:r>
              <a:rPr lang="en-US" sz="2400" dirty="0"/>
              <a:t>-Vidal (2007, 2008))</a:t>
            </a:r>
          </a:p>
          <a:p>
            <a:r>
              <a:rPr lang="en-US" sz="2400" i="1" dirty="0"/>
              <a:t>(</a:t>
            </a:r>
            <a:r>
              <a:rPr lang="en-US" sz="2400" b="1" i="1" dirty="0"/>
              <a:t>a</a:t>
            </a:r>
            <a:r>
              <a:rPr lang="en-US" sz="2400" i="1" dirty="0"/>
              <a:t>) qui ha </a:t>
            </a:r>
            <a:r>
              <a:rPr lang="en-US" sz="2400" i="1" dirty="0" err="1"/>
              <a:t>vist</a:t>
            </a:r>
            <a:r>
              <a:rPr lang="en-US" sz="2400" i="1" dirty="0"/>
              <a:t> </a:t>
            </a:r>
            <a:r>
              <a:rPr lang="en-US" sz="2400" i="1" dirty="0" err="1"/>
              <a:t>en</a:t>
            </a:r>
            <a:r>
              <a:rPr lang="en-US" sz="2400" i="1" dirty="0"/>
              <a:t> Miquel</a:t>
            </a:r>
            <a:r>
              <a:rPr lang="en-US" sz="2400" dirty="0"/>
              <a:t>? /</a:t>
            </a:r>
            <a:endParaRPr lang="en-US" sz="2400" i="1" dirty="0"/>
          </a:p>
          <a:p>
            <a:r>
              <a:rPr lang="en-US" sz="2400" i="1" dirty="0" err="1"/>
              <a:t>Aquí</a:t>
            </a:r>
            <a:r>
              <a:rPr lang="en-US" sz="2400" i="1" dirty="0"/>
              <a:t> </a:t>
            </a:r>
            <a:r>
              <a:rPr lang="en-US" sz="2400" i="1" dirty="0" err="1"/>
              <a:t>premien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a</a:t>
            </a:r>
            <a:r>
              <a:rPr lang="en-US" sz="2400" dirty="0"/>
              <a:t>) </a:t>
            </a:r>
            <a:r>
              <a:rPr lang="en-US" sz="2400" i="1" dirty="0" err="1"/>
              <a:t>qualsevol</a:t>
            </a:r>
            <a:r>
              <a:rPr lang="en-US" sz="2400" i="1" dirty="0"/>
              <a:t> / </a:t>
            </a:r>
          </a:p>
          <a:p>
            <a:r>
              <a:rPr lang="en-US" sz="2400" i="1" dirty="0" err="1"/>
              <a:t>Això</a:t>
            </a:r>
            <a:r>
              <a:rPr lang="en-US" sz="2400" i="1" dirty="0"/>
              <a:t> </a:t>
            </a:r>
            <a:r>
              <a:rPr lang="en-US" sz="2400" i="1" dirty="0" err="1"/>
              <a:t>afectarà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b="1" i="1" dirty="0"/>
              <a:t>a</a:t>
            </a:r>
            <a:r>
              <a:rPr lang="en-US" sz="2400" dirty="0"/>
              <a:t>) </a:t>
            </a:r>
            <a:r>
              <a:rPr lang="en-US" sz="2400" i="1" dirty="0"/>
              <a:t>molts</a:t>
            </a:r>
            <a:endParaRPr lang="en-US" sz="2400" dirty="0"/>
          </a:p>
          <a:p>
            <a:r>
              <a:rPr lang="en-US" sz="2400" dirty="0"/>
              <a:t>‘Who has Miquel seen?’ / ‘Here they award anyone’ / </a:t>
            </a:r>
          </a:p>
          <a:p>
            <a:r>
              <a:rPr lang="en-US" sz="2400" dirty="0"/>
              <a:t>‘This will affect many people’ (Pineda (2021:213-214))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CCA8C-47DD-4667-8C57-677628ED8700}"/>
              </a:ext>
            </a:extLst>
          </p:cNvPr>
          <p:cNvSpPr txBox="1"/>
          <p:nvPr/>
        </p:nvSpPr>
        <p:spPr>
          <a:xfrm>
            <a:off x="6096000" y="2040351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Com </a:t>
            </a:r>
            <a:r>
              <a:rPr lang="en-GB" sz="2400" dirty="0" err="1"/>
              <a:t>penseu</a:t>
            </a:r>
            <a:r>
              <a:rPr lang="en-GB" sz="2400" dirty="0"/>
              <a:t> que </a:t>
            </a:r>
            <a:r>
              <a:rPr lang="en-GB" sz="2400" dirty="0" err="1"/>
              <a:t>afectarà</a:t>
            </a:r>
            <a:r>
              <a:rPr lang="en-GB" sz="2400" dirty="0"/>
              <a:t> el </a:t>
            </a:r>
            <a:r>
              <a:rPr lang="en-GB" sz="2400" dirty="0" err="1"/>
              <a:t>món</a:t>
            </a:r>
            <a:r>
              <a:rPr lang="en-GB" sz="2400" dirty="0"/>
              <a:t> </a:t>
            </a:r>
            <a:r>
              <a:rPr lang="en-GB" sz="2400" dirty="0" err="1"/>
              <a:t>d’Internet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</a:t>
            </a:r>
            <a:r>
              <a:rPr lang="en-GB" sz="2400" dirty="0" err="1"/>
              <a:t>l’economia</a:t>
            </a:r>
            <a:r>
              <a:rPr lang="en-GB" sz="2400" dirty="0"/>
              <a:t> </a:t>
            </a:r>
            <a:r>
              <a:rPr lang="en-GB" sz="2400" dirty="0" err="1"/>
              <a:t>mundial</a:t>
            </a:r>
            <a:r>
              <a:rPr lang="en-GB" sz="2400" dirty="0"/>
              <a:t>? </a:t>
            </a:r>
          </a:p>
          <a:p>
            <a:r>
              <a:rPr lang="en-GB" sz="2400" dirty="0"/>
              <a:t>‘How do you think the world of the Internet will affect global economy?’ (</a:t>
            </a:r>
            <a:r>
              <a:rPr lang="en-GB" sz="2400" dirty="0" err="1"/>
              <a:t>Pinedia</a:t>
            </a:r>
            <a:r>
              <a:rPr lang="en-GB" sz="2400" dirty="0"/>
              <a:t> (2021:249))</a:t>
            </a:r>
          </a:p>
          <a:p>
            <a:r>
              <a:rPr lang="en-GB" sz="2400" dirty="0"/>
              <a:t>Els determinants </a:t>
            </a:r>
            <a:r>
              <a:rPr lang="en-GB" sz="2400" dirty="0" err="1"/>
              <a:t>acompanyen</a:t>
            </a:r>
            <a:r>
              <a:rPr lang="en-GB" sz="2400" dirty="0"/>
              <a:t> </a:t>
            </a:r>
            <a:r>
              <a:rPr lang="en-GB" sz="2400" b="1" dirty="0" err="1"/>
              <a:t>a</a:t>
            </a:r>
            <a:r>
              <a:rPr lang="en-GB" sz="2400" dirty="0" err="1"/>
              <a:t>ls</a:t>
            </a:r>
            <a:r>
              <a:rPr lang="en-GB" sz="2400" dirty="0"/>
              <a:t> </a:t>
            </a:r>
            <a:r>
              <a:rPr lang="en-GB" sz="2400" dirty="0" err="1"/>
              <a:t>noms</a:t>
            </a:r>
            <a:r>
              <a:rPr lang="en-GB" sz="2400" dirty="0"/>
              <a:t> / </a:t>
            </a:r>
          </a:p>
          <a:p>
            <a:r>
              <a:rPr lang="en-GB" sz="2400" dirty="0"/>
              <a:t>… pot </a:t>
            </a:r>
            <a:r>
              <a:rPr lang="en-GB" sz="2400" dirty="0" err="1"/>
              <a:t>modificar</a:t>
            </a:r>
            <a:r>
              <a:rPr lang="en-GB" sz="2400" dirty="0"/>
              <a:t> </a:t>
            </a:r>
            <a:r>
              <a:rPr lang="en-GB" sz="2400" b="1" dirty="0"/>
              <a:t>a </a:t>
            </a:r>
            <a:r>
              <a:rPr lang="en-GB" sz="2400" dirty="0"/>
              <a:t>un </a:t>
            </a:r>
            <a:r>
              <a:rPr lang="en-GB" sz="2400" dirty="0" err="1"/>
              <a:t>adjectiu</a:t>
            </a:r>
            <a:r>
              <a:rPr lang="en-GB" sz="2400" dirty="0"/>
              <a:t> / Aquest </a:t>
            </a:r>
            <a:r>
              <a:rPr lang="en-GB" sz="2400" dirty="0" err="1"/>
              <a:t>és</a:t>
            </a:r>
            <a:r>
              <a:rPr lang="en-GB" sz="2400" dirty="0"/>
              <a:t> </a:t>
            </a:r>
            <a:r>
              <a:rPr lang="en-GB" sz="2400" dirty="0" err="1"/>
              <a:t>l’objectiu</a:t>
            </a:r>
            <a:r>
              <a:rPr lang="en-GB" sz="2400" dirty="0"/>
              <a:t> que </a:t>
            </a:r>
            <a:r>
              <a:rPr lang="en-GB" sz="2400" dirty="0" err="1"/>
              <a:t>defineix</a:t>
            </a:r>
            <a:r>
              <a:rPr lang="en-GB" sz="2400" dirty="0"/>
              <a:t> </a:t>
            </a:r>
            <a:r>
              <a:rPr lang="en-GB" sz="2400" b="1" dirty="0"/>
              <a:t>a</a:t>
            </a:r>
            <a:r>
              <a:rPr lang="en-GB" sz="2400" dirty="0"/>
              <a:t> la </a:t>
            </a:r>
            <a:r>
              <a:rPr lang="en-GB" sz="2400" dirty="0" err="1"/>
              <a:t>biolinguística</a:t>
            </a:r>
            <a:endParaRPr lang="en-GB" sz="2400" dirty="0"/>
          </a:p>
          <a:p>
            <a:r>
              <a:rPr lang="en-GB" sz="2400" dirty="0"/>
              <a:t>‘Determiners accompany nouns/… can modify an adjective / this is the objective that defines biolinguistics.’ (Pineda (2021:250))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7FF24-8327-4C32-94EC-1CDCF031DF8D}"/>
              </a:ext>
            </a:extLst>
          </p:cNvPr>
          <p:cNvSpPr txBox="1"/>
          <p:nvPr/>
        </p:nvSpPr>
        <p:spPr>
          <a:xfrm>
            <a:off x="6718570" y="5723364"/>
            <a:ext cx="5473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Like Spanish, affective verbs can independently trigger DOM.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F69DAF-3818-419C-B4DA-41184E8D8AF8}"/>
              </a:ext>
            </a:extLst>
          </p:cNvPr>
          <p:cNvSpPr txBox="1">
            <a:spLocks/>
          </p:cNvSpPr>
          <p:nvPr/>
        </p:nvSpPr>
        <p:spPr>
          <a:xfrm>
            <a:off x="0" y="64145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b="1" dirty="0"/>
              <a:t>Personal Pronouns aside, DOM is optional across the board. </a:t>
            </a:r>
            <a:endParaRPr lang="en-GB" sz="2400" b="1" i="1" dirty="0"/>
          </a:p>
        </p:txBody>
      </p:sp>
    </p:spTree>
    <p:extLst>
      <p:ext uri="{BB962C8B-B14F-4D97-AF65-F5344CB8AC3E}">
        <p14:creationId xmlns:p14="http://schemas.microsoft.com/office/powerpoint/2010/main" val="2652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  <p:bldP spid="10" grpId="0"/>
      <p:bldP spid="12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745EF-AD2D-4443-A5A8-332BC6A8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GB" dirty="0"/>
              <a:t>Typology of Differential Object Marking: It. dialects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DF56-B4F5-4E3F-84D8-0C285D7B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93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Central-southern Italian dialects (including Sardinian) (</a:t>
            </a:r>
            <a:r>
              <a:rPr lang="en-GB" sz="2400" dirty="0" err="1"/>
              <a:t>Ledgeway</a:t>
            </a:r>
            <a:r>
              <a:rPr lang="en-GB" sz="2400" dirty="0"/>
              <a:t> (2018))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E4D9D6-D643-49D2-B29F-A3C3A56BB577}"/>
              </a:ext>
            </a:extLst>
          </p:cNvPr>
          <p:cNvSpPr txBox="1">
            <a:spLocks/>
          </p:cNvSpPr>
          <p:nvPr/>
        </p:nvSpPr>
        <p:spPr>
          <a:xfrm>
            <a:off x="-12700" y="1019363"/>
            <a:ext cx="6096000" cy="4206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Nominal: animacy / referentiality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F1700-EEA5-4D7E-8B0D-C623CEE4BE55}"/>
              </a:ext>
            </a:extLst>
          </p:cNvPr>
          <p:cNvSpPr txBox="1"/>
          <p:nvPr/>
        </p:nvSpPr>
        <p:spPr>
          <a:xfrm>
            <a:off x="6096000" y="11161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400" dirty="0"/>
              <a:t>Verbal : affectedness on inanimate objects: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51552-8FE6-4E5A-946E-F2CCF5399123}"/>
              </a:ext>
            </a:extLst>
          </p:cNvPr>
          <p:cNvSpPr txBox="1"/>
          <p:nvPr/>
        </p:nvSpPr>
        <p:spPr>
          <a:xfrm>
            <a:off x="-1" y="1287982"/>
            <a:ext cx="64177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Personal Pronouns and Proper Names (obligatory):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Vitti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</a:t>
            </a:r>
            <a:r>
              <a:rPr lang="en-GB" sz="2000" dirty="0" err="1"/>
              <a:t>ttia</a:t>
            </a:r>
            <a:r>
              <a:rPr lang="en-GB" sz="2000" dirty="0"/>
              <a:t>/</a:t>
            </a:r>
            <a:r>
              <a:rPr lang="en-GB" sz="2000" dirty="0" err="1"/>
              <a:t>idu</a:t>
            </a:r>
            <a:r>
              <a:rPr lang="en-GB" sz="2000" dirty="0"/>
              <a:t>/</a:t>
            </a:r>
            <a:r>
              <a:rPr lang="en-GB" sz="2000" dirty="0" err="1"/>
              <a:t>iddi</a:t>
            </a:r>
            <a:r>
              <a:rPr lang="en-GB" sz="2000" dirty="0"/>
              <a:t>/</a:t>
            </a:r>
            <a:r>
              <a:rPr lang="en-GB" sz="2000" dirty="0" err="1"/>
              <a:t>ggiovanni</a:t>
            </a:r>
            <a:r>
              <a:rPr lang="en-GB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‘I saw you/him/them/Giovanni.’ (Sicilian) (</a:t>
            </a:r>
            <a:r>
              <a:rPr lang="en-GB" sz="2000" dirty="0" err="1"/>
              <a:t>Guardiano</a:t>
            </a:r>
            <a:r>
              <a:rPr lang="en-GB" sz="2000" dirty="0"/>
              <a:t> (2000))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Siente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me / </a:t>
            </a:r>
            <a:r>
              <a:rPr lang="en-GB" sz="2000" dirty="0" err="1"/>
              <a:t>Aggio</a:t>
            </a:r>
            <a:r>
              <a:rPr lang="en-GB" sz="2000" dirty="0"/>
              <a:t> visto </a:t>
            </a:r>
            <a:r>
              <a:rPr lang="en-GB" sz="2000" b="1" dirty="0"/>
              <a:t>a</a:t>
            </a:r>
            <a:r>
              <a:rPr lang="en-GB" sz="2000" dirty="0"/>
              <a:t> Don </a:t>
            </a:r>
            <a:r>
              <a:rPr lang="en-GB" sz="2000" dirty="0" err="1"/>
              <a:t>Gennarino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‘Listen to me’ / I saw Don </a:t>
            </a:r>
            <a:r>
              <a:rPr lang="en-GB" sz="2000" dirty="0" err="1"/>
              <a:t>Gennarino</a:t>
            </a:r>
            <a:r>
              <a:rPr lang="en-GB" sz="2000" dirty="0"/>
              <a:t>’ (</a:t>
            </a:r>
            <a:r>
              <a:rPr lang="en-GB" sz="2000" dirty="0" err="1"/>
              <a:t>Neapolian</a:t>
            </a:r>
            <a:r>
              <a:rPr lang="en-GB" sz="2000" dirty="0"/>
              <a:t>) (</a:t>
            </a:r>
            <a:r>
              <a:rPr lang="en-GB" sz="2000" dirty="0" err="1"/>
              <a:t>Fiorentino</a:t>
            </a:r>
            <a:r>
              <a:rPr lang="en-GB" sz="2000" dirty="0"/>
              <a:t> (2003:128-9))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Accamend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‘</a:t>
            </a:r>
            <a:r>
              <a:rPr lang="en-GB" sz="2000" dirty="0" err="1"/>
              <a:t>mme</a:t>
            </a:r>
            <a:r>
              <a:rPr lang="en-GB" sz="2000" dirty="0"/>
              <a:t>/ ‘</a:t>
            </a:r>
            <a:r>
              <a:rPr lang="en-GB" sz="2000" dirty="0" err="1"/>
              <a:t>jjedde</a:t>
            </a:r>
            <a:r>
              <a:rPr lang="en-GB" sz="2000" dirty="0"/>
              <a:t> / ‘</a:t>
            </a:r>
            <a:r>
              <a:rPr lang="en-GB" sz="2000" dirty="0" err="1"/>
              <a:t>kkidde</a:t>
            </a:r>
            <a:r>
              <a:rPr lang="en-GB" sz="2000" dirty="0"/>
              <a:t> / </a:t>
            </a:r>
            <a:r>
              <a:rPr lang="en-GB" sz="2000" dirty="0" err="1"/>
              <a:t>mmarie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‘He looks at me/her/them/Mary’(</a:t>
            </a:r>
            <a:r>
              <a:rPr lang="en-GB" sz="2000" dirty="0" err="1"/>
              <a:t>Barese</a:t>
            </a:r>
            <a:r>
              <a:rPr lang="en-GB" sz="2000" dirty="0"/>
              <a:t>) (</a:t>
            </a:r>
            <a:r>
              <a:rPr lang="en-GB" sz="2000" dirty="0" err="1"/>
              <a:t>Andriani</a:t>
            </a:r>
            <a:r>
              <a:rPr lang="en-GB" sz="2000" dirty="0"/>
              <a:t> (2015))</a:t>
            </a:r>
          </a:p>
          <a:p>
            <a:r>
              <a:rPr lang="en-GB" sz="2000" dirty="0" err="1"/>
              <a:t>Appo</a:t>
            </a:r>
            <a:r>
              <a:rPr lang="en-GB" sz="2000" dirty="0"/>
              <a:t> </a:t>
            </a:r>
            <a:r>
              <a:rPr lang="en-GB" sz="2000" dirty="0" err="1"/>
              <a:t>vistu</a:t>
            </a:r>
            <a:r>
              <a:rPr lang="en-GB" sz="2000" dirty="0"/>
              <a:t> </a:t>
            </a:r>
            <a:r>
              <a:rPr lang="en-GB" sz="2000" dirty="0" err="1"/>
              <a:t>solu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</a:t>
            </a:r>
            <a:r>
              <a:rPr lang="en-GB" sz="2000" dirty="0" err="1"/>
              <a:t>isse</a:t>
            </a:r>
            <a:r>
              <a:rPr lang="en-GB" sz="2000" dirty="0"/>
              <a:t> / </a:t>
            </a:r>
            <a:r>
              <a:rPr lang="en-GB" sz="2000" dirty="0" err="1"/>
              <a:t>Juanne</a:t>
            </a:r>
            <a:r>
              <a:rPr lang="en-GB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‘I saw only him/John.’ (Sardinian) (Jones (1995:38))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020BE-CD81-44A7-8008-01A9F2BB458B}"/>
              </a:ext>
            </a:extLst>
          </p:cNvPr>
          <p:cNvSpPr txBox="1"/>
          <p:nvPr/>
        </p:nvSpPr>
        <p:spPr>
          <a:xfrm>
            <a:off x="0" y="4404051"/>
            <a:ext cx="614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DOM applies to toponyms denoting communities but not to literary/musical works: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6F953-2959-47C2-BF0A-875D0F267F24}"/>
              </a:ext>
            </a:extLst>
          </p:cNvPr>
          <p:cNvSpPr txBox="1"/>
          <p:nvPr/>
        </p:nvSpPr>
        <p:spPr>
          <a:xfrm>
            <a:off x="-12700" y="5096817"/>
            <a:ext cx="6578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Appo</a:t>
            </a:r>
            <a:r>
              <a:rPr lang="en-GB" sz="2000" dirty="0"/>
              <a:t> </a:t>
            </a:r>
            <a:r>
              <a:rPr lang="en-GB" sz="2000" dirty="0" err="1"/>
              <a:t>vistu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Napoli / </a:t>
            </a:r>
            <a:r>
              <a:rPr lang="en-GB" sz="2000" dirty="0" err="1"/>
              <a:t>soccorrere</a:t>
            </a:r>
            <a:r>
              <a:rPr lang="en-GB" sz="2000" dirty="0"/>
              <a:t> </a:t>
            </a:r>
            <a:r>
              <a:rPr lang="en-GB" sz="2000" b="1" dirty="0"/>
              <a:t>a</a:t>
            </a:r>
            <a:r>
              <a:rPr lang="en-GB" sz="2000" dirty="0"/>
              <a:t> la </a:t>
            </a:r>
            <a:r>
              <a:rPr lang="en-GB" sz="2000" dirty="0" err="1"/>
              <a:t>cittate</a:t>
            </a:r>
            <a:r>
              <a:rPr lang="en-GB" sz="2000" dirty="0"/>
              <a:t> </a:t>
            </a:r>
            <a:r>
              <a:rPr lang="en-GB" sz="2000" dirty="0" err="1"/>
              <a:t>loro</a:t>
            </a:r>
            <a:r>
              <a:rPr lang="en-GB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‘I saw Napoli.’ (Sardinian) (Jones (1995:38))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/’to help their city’ (Neapolitan (</a:t>
            </a:r>
            <a:r>
              <a:rPr lang="en-GB" sz="2000" dirty="0" err="1"/>
              <a:t>Fiorentino</a:t>
            </a:r>
            <a:r>
              <a:rPr lang="en-GB" sz="2000" dirty="0"/>
              <a:t> (2003:124))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 err="1"/>
              <a:t>Appo</a:t>
            </a:r>
            <a:r>
              <a:rPr lang="en-GB" sz="2000" dirty="0"/>
              <a:t> </a:t>
            </a:r>
            <a:r>
              <a:rPr lang="en-GB" sz="2000" dirty="0" err="1"/>
              <a:t>leggidu</a:t>
            </a:r>
            <a:r>
              <a:rPr lang="en-GB" sz="2000" dirty="0"/>
              <a:t> (*</a:t>
            </a:r>
            <a:r>
              <a:rPr lang="en-GB" sz="2000" b="1" dirty="0"/>
              <a:t>a</a:t>
            </a:r>
            <a:r>
              <a:rPr lang="en-GB" sz="2000" dirty="0"/>
              <a:t>) </a:t>
            </a:r>
            <a:r>
              <a:rPr lang="en-GB" sz="2000" dirty="0" err="1"/>
              <a:t>Platone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‘I read Plato.’ (Sardinian) (</a:t>
            </a:r>
            <a:r>
              <a:rPr lang="en-GB" sz="2000" dirty="0" err="1"/>
              <a:t>Floricic</a:t>
            </a:r>
            <a:r>
              <a:rPr lang="en-GB" sz="2000" dirty="0"/>
              <a:t> (2003:251))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64447-6875-415A-BE5F-17552D0E6660}"/>
              </a:ext>
            </a:extLst>
          </p:cNvPr>
          <p:cNvSpPr txBox="1"/>
          <p:nvPr/>
        </p:nvSpPr>
        <p:spPr>
          <a:xfrm>
            <a:off x="6417732" y="1998231"/>
            <a:ext cx="58504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Common Nouns (optional or ungrammatical if lack of definiteness/specificity/individualization):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A320E-EF1E-4C4C-8CCD-854036D9E07E}"/>
              </a:ext>
            </a:extLst>
          </p:cNvPr>
          <p:cNvSpPr txBox="1"/>
          <p:nvPr/>
        </p:nvSpPr>
        <p:spPr>
          <a:xfrm>
            <a:off x="6121400" y="4403519"/>
            <a:ext cx="6070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Arrubbaru</a:t>
            </a:r>
            <a:r>
              <a:rPr lang="en-GB" dirty="0"/>
              <a:t> (</a:t>
            </a:r>
            <a:r>
              <a:rPr lang="en-GB" b="1" dirty="0"/>
              <a:t>a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so </a:t>
            </a:r>
            <a:r>
              <a:rPr lang="en-GB" dirty="0" err="1"/>
              <a:t>cuscini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‘They snatched his cousins.’ (Sicilian) (</a:t>
            </a:r>
            <a:r>
              <a:rPr lang="en-GB" dirty="0" err="1"/>
              <a:t>Iemmolo</a:t>
            </a:r>
            <a:r>
              <a:rPr lang="en-GB" dirty="0"/>
              <a:t> (2007:5))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Io servo (*</a:t>
            </a:r>
            <a:r>
              <a:rPr lang="en-GB" b="1" dirty="0"/>
              <a:t>a</a:t>
            </a:r>
            <a:r>
              <a:rPr lang="en-GB" dirty="0"/>
              <a:t>) </a:t>
            </a:r>
            <a:r>
              <a:rPr lang="en-GB" dirty="0" err="1"/>
              <a:t>uomini</a:t>
            </a:r>
            <a:r>
              <a:rPr lang="en-GB" dirty="0"/>
              <a:t> e </a:t>
            </a:r>
            <a:r>
              <a:rPr lang="en-GB" dirty="0" err="1"/>
              <a:t>donne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‘I serve men and women.’ (Neapolitan) (</a:t>
            </a:r>
            <a:r>
              <a:rPr lang="en-GB" dirty="0" err="1"/>
              <a:t>Fiorentino</a:t>
            </a:r>
            <a:r>
              <a:rPr lang="en-GB" dirty="0"/>
              <a:t> (2003:127))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Appu</a:t>
            </a:r>
            <a:r>
              <a:rPr lang="en-GB" dirty="0"/>
              <a:t> </a:t>
            </a:r>
            <a:r>
              <a:rPr lang="en-GB" dirty="0" err="1"/>
              <a:t>biu</a:t>
            </a:r>
            <a:r>
              <a:rPr lang="en-GB" dirty="0"/>
              <a:t> (</a:t>
            </a:r>
            <a:r>
              <a:rPr lang="en-GB" b="1" dirty="0"/>
              <a:t>a</a:t>
            </a:r>
            <a:r>
              <a:rPr lang="en-GB" dirty="0"/>
              <a:t>) is </a:t>
            </a:r>
            <a:r>
              <a:rPr lang="en-GB" dirty="0" err="1"/>
              <a:t>pippiusu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‘I saw the children.’ (Sardinian) (</a:t>
            </a:r>
            <a:r>
              <a:rPr lang="en-GB" dirty="0" err="1"/>
              <a:t>Iemmolo</a:t>
            </a:r>
            <a:r>
              <a:rPr lang="en-GB" dirty="0"/>
              <a:t> (2007:8))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54293A-0160-4C91-A715-A915F1A423DF}"/>
              </a:ext>
            </a:extLst>
          </p:cNvPr>
          <p:cNvSpPr txBox="1"/>
          <p:nvPr/>
        </p:nvSpPr>
        <p:spPr>
          <a:xfrm>
            <a:off x="6079067" y="1380929"/>
            <a:ext cx="614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U </a:t>
            </a:r>
            <a:r>
              <a:rPr lang="en-GB" sz="2000" dirty="0" err="1"/>
              <a:t>stagnare</a:t>
            </a:r>
            <a:r>
              <a:rPr lang="en-GB" sz="2000" dirty="0"/>
              <a:t> </a:t>
            </a:r>
            <a:r>
              <a:rPr lang="en-GB" sz="2000" dirty="0" err="1"/>
              <a:t>squagghje</a:t>
            </a:r>
            <a:r>
              <a:rPr lang="en-GB" sz="2000" dirty="0"/>
              <a:t> (*</a:t>
            </a:r>
            <a:r>
              <a:rPr lang="en-GB" sz="2000" b="1" dirty="0"/>
              <a:t>a</a:t>
            </a:r>
            <a:r>
              <a:rPr lang="en-GB" sz="2000" dirty="0"/>
              <a:t>) u </a:t>
            </a:r>
            <a:r>
              <a:rPr lang="en-GB" sz="2000" dirty="0" err="1"/>
              <a:t>ffierre</a:t>
            </a:r>
            <a:r>
              <a:rPr lang="en-GB" sz="20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‘The tinsmith melts iron.’ (</a:t>
            </a:r>
            <a:r>
              <a:rPr lang="en-GB" sz="2000" dirty="0" err="1"/>
              <a:t>Andriani</a:t>
            </a:r>
            <a:r>
              <a:rPr lang="en-GB" sz="2000" dirty="0"/>
              <a:t> (2015:70))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90371-1143-4864-BD20-625DCF5CD43B}"/>
              </a:ext>
            </a:extLst>
          </p:cNvPr>
          <p:cNvSpPr txBox="1"/>
          <p:nvPr/>
        </p:nvSpPr>
        <p:spPr>
          <a:xfrm>
            <a:off x="6079067" y="2603111"/>
            <a:ext cx="61129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Ammazzaru</a:t>
            </a:r>
            <a:r>
              <a:rPr lang="en-GB" sz="1800" dirty="0"/>
              <a:t> (*</a:t>
            </a:r>
            <a:r>
              <a:rPr lang="en-GB" sz="1800" b="1" dirty="0"/>
              <a:t>a</a:t>
            </a:r>
            <a:r>
              <a:rPr lang="en-GB" sz="1800" dirty="0"/>
              <a:t>) un </a:t>
            </a:r>
            <a:r>
              <a:rPr lang="en-GB" sz="1800" dirty="0" err="1"/>
              <a:t>cristianu</a:t>
            </a:r>
            <a:r>
              <a:rPr lang="en-GB" sz="1800" dirty="0"/>
              <a:t> a </a:t>
            </a:r>
            <a:r>
              <a:rPr lang="en-GB" sz="1800" dirty="0" err="1"/>
              <a:t>Giurgenti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‘They killed a man in Agrigento.’ (Sicilian) (</a:t>
            </a:r>
            <a:r>
              <a:rPr lang="en-GB" dirty="0" err="1"/>
              <a:t>Iemmolo</a:t>
            </a:r>
            <a:r>
              <a:rPr lang="en-GB" dirty="0"/>
              <a:t> (2007:347))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La </a:t>
            </a:r>
            <a:r>
              <a:rPr lang="en-GB" sz="1800" dirty="0" err="1"/>
              <a:t>uardje</a:t>
            </a:r>
            <a:r>
              <a:rPr lang="en-GB" sz="1800" dirty="0"/>
              <a:t> </a:t>
            </a:r>
            <a:r>
              <a:rPr lang="en-GB" sz="1800" dirty="0" err="1"/>
              <a:t>ammenò</a:t>
            </a:r>
            <a:r>
              <a:rPr lang="en-GB" sz="1800" dirty="0"/>
              <a:t> (</a:t>
            </a:r>
            <a:r>
              <a:rPr lang="en-GB" sz="1800" b="1" dirty="0"/>
              <a:t>a</a:t>
            </a:r>
            <a:r>
              <a:rPr lang="en-GB" sz="1800" dirty="0"/>
              <a:t>) nu </a:t>
            </a:r>
            <a:r>
              <a:rPr lang="en-GB" sz="1800" dirty="0" err="1"/>
              <a:t>carcerate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‘The soldier hit a prisoner.’ (</a:t>
            </a:r>
            <a:r>
              <a:rPr lang="en-GB" sz="1800" dirty="0" err="1"/>
              <a:t>Barese</a:t>
            </a:r>
            <a:r>
              <a:rPr lang="en-GB" sz="1800" dirty="0"/>
              <a:t>) (</a:t>
            </a:r>
            <a:r>
              <a:rPr lang="en-GB" sz="1800" dirty="0" err="1"/>
              <a:t>Andriani</a:t>
            </a:r>
            <a:r>
              <a:rPr lang="en-GB" sz="1800" dirty="0"/>
              <a:t> (2015:71))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A0DE1D-9B92-47D5-B96F-A9893F145288}"/>
              </a:ext>
            </a:extLst>
          </p:cNvPr>
          <p:cNvSpPr txBox="1"/>
          <p:nvPr/>
        </p:nvSpPr>
        <p:spPr>
          <a:xfrm>
            <a:off x="6079067" y="3606014"/>
            <a:ext cx="61129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GB" sz="1800" dirty="0" err="1"/>
              <a:t>Cercava</a:t>
            </a:r>
            <a:r>
              <a:rPr lang="en-GB" sz="1800" dirty="0"/>
              <a:t> *(</a:t>
            </a:r>
            <a:r>
              <a:rPr lang="en-GB" sz="1800" b="1" dirty="0"/>
              <a:t>a</a:t>
            </a:r>
            <a:r>
              <a:rPr lang="en-GB" sz="1800" dirty="0"/>
              <a:t>) nu </a:t>
            </a:r>
            <a:r>
              <a:rPr lang="en-GB" sz="1800" dirty="0" err="1"/>
              <a:t>crestiane</a:t>
            </a:r>
            <a:r>
              <a:rPr lang="en-GB" sz="1800" dirty="0"/>
              <a:t> ca </a:t>
            </a:r>
            <a:r>
              <a:rPr lang="en-GB" sz="1800" dirty="0" err="1"/>
              <a:t>sape</a:t>
            </a:r>
            <a:r>
              <a:rPr lang="en-GB" sz="1800" dirty="0"/>
              <a:t> </a:t>
            </a:r>
            <a:r>
              <a:rPr lang="en-GB" sz="1800" dirty="0" err="1"/>
              <a:t>lesca</a:t>
            </a:r>
            <a:r>
              <a:rPr lang="en-GB" sz="1800" dirty="0"/>
              <a:t> u </a:t>
            </a:r>
            <a:r>
              <a:rPr lang="en-GB" sz="1800" dirty="0" err="1"/>
              <a:t>Bbarese</a:t>
            </a:r>
            <a:r>
              <a:rPr lang="en-GB" sz="18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‘I was looking for a(</a:t>
            </a:r>
            <a:r>
              <a:rPr lang="en-GB" sz="1800" dirty="0" err="1"/>
              <a:t>ny</a:t>
            </a:r>
            <a:r>
              <a:rPr lang="en-GB" sz="1800" dirty="0"/>
              <a:t>) person who can read </a:t>
            </a:r>
            <a:r>
              <a:rPr lang="en-GB" sz="1800" dirty="0" err="1"/>
              <a:t>Barese</a:t>
            </a:r>
            <a:r>
              <a:rPr lang="en-GB" sz="1800" dirty="0"/>
              <a:t>.’ (</a:t>
            </a:r>
            <a:r>
              <a:rPr lang="en-GB" sz="1800" dirty="0" err="1"/>
              <a:t>Andriani</a:t>
            </a:r>
            <a:r>
              <a:rPr lang="en-GB" sz="1800" dirty="0"/>
              <a:t> (2015:66))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AF127D-8003-4ACF-905B-70B90F74B10A}"/>
              </a:ext>
            </a:extLst>
          </p:cNvPr>
          <p:cNvSpPr txBox="1"/>
          <p:nvPr/>
        </p:nvSpPr>
        <p:spPr>
          <a:xfrm>
            <a:off x="5994400" y="5987178"/>
            <a:ext cx="6197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DOM on Personal Pronouns, Proper Names and referential (definite/specific/individual (sg)) Animate Common Nouns</a:t>
            </a:r>
          </a:p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3F4D0A-8A94-412E-BCCE-60FB8859C8D5}"/>
              </a:ext>
            </a:extLst>
          </p:cNvPr>
          <p:cNvSpPr txBox="1"/>
          <p:nvPr/>
        </p:nvSpPr>
        <p:spPr>
          <a:xfrm>
            <a:off x="5994400" y="6521414"/>
            <a:ext cx="619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Affectedness </a:t>
            </a:r>
            <a:r>
              <a:rPr lang="en-US" sz="1800" b="1" i="1" dirty="0"/>
              <a:t>cannot</a:t>
            </a:r>
            <a:r>
              <a:rPr lang="en-US" sz="1800" b="1" dirty="0"/>
              <a:t> independent trigger DOM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37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4391</TotalTime>
  <Words>3229</Words>
  <Application>Microsoft Office PowerPoint</Application>
  <PresentationFormat>Widescreen</PresentationFormat>
  <Paragraphs>275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Typology of Western Romance Differential Object Marking (ad): Historical-Comparative Microvariation</vt:lpstr>
      <vt:lpstr>Romance Differential Object Marking </vt:lpstr>
      <vt:lpstr>Differential Object Marking: theory and data</vt:lpstr>
      <vt:lpstr>Romance ad: illustrative examples</vt:lpstr>
      <vt:lpstr>Formal analysis of Differential Object Marking</vt:lpstr>
      <vt:lpstr>Formal analysis of Differential Object Marking</vt:lpstr>
      <vt:lpstr>Typology of Romance Differential Object Marking: Spanish</vt:lpstr>
      <vt:lpstr>Typology of Differential Object Marking: Catalán </vt:lpstr>
      <vt:lpstr>Typology of Differential Object Marking: It. dialects</vt:lpstr>
      <vt:lpstr>Typology of Differential Object Marking: Portuguese</vt:lpstr>
      <vt:lpstr>Comparative Typology of Differential Object Marking (ad)</vt:lpstr>
      <vt:lpstr>Proto-Romance Formation of Differential Object Marking  (Latin AD)</vt:lpstr>
      <vt:lpstr>Formal parameters of Differential Object Marking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Romance Differential Object Marking: </dc:title>
  <dc:creator>Tse, Keith (Postgrad Student)</dc:creator>
  <cp:lastModifiedBy>Tse, Keith (Postgrad Student)</cp:lastModifiedBy>
  <cp:revision>64</cp:revision>
  <dcterms:created xsi:type="dcterms:W3CDTF">2022-01-03T03:39:08Z</dcterms:created>
  <dcterms:modified xsi:type="dcterms:W3CDTF">2022-01-13T08:57:12Z</dcterms:modified>
</cp:coreProperties>
</file>