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3" r:id="rId4"/>
    <p:sldId id="261" r:id="rId5"/>
    <p:sldId id="259" r:id="rId6"/>
    <p:sldId id="262" r:id="rId7"/>
    <p:sldId id="264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8" autoAdjust="0"/>
    <p:restoredTop sz="96356"/>
  </p:normalViewPr>
  <p:slideViewPr>
    <p:cSldViewPr snapToGrid="0">
      <p:cViewPr varScale="1">
        <p:scale>
          <a:sx n="124" d="100"/>
          <a:sy n="124" d="100"/>
        </p:scale>
        <p:origin x="680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4B502-9484-4C7D-A565-A04756873F56}" type="datetimeFigureOut">
              <a:rPr lang="en-CA" smtClean="0"/>
              <a:t>2015-03-30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AFA51C-40A1-4320-90DB-D511D06DED2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919509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FA51C-40A1-4320-90DB-D511D06DED2E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09154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FA51C-40A1-4320-90DB-D511D06DED2E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09154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2131B-BAAF-4B2B-8A4F-B06BB10C15CF}" type="datetime1">
              <a:rPr lang="en-CA" smtClean="0"/>
              <a:t>2015-03-30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E126A-8187-4B0E-8F00-37DE13D585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20312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DEC2D-9798-42B4-BDFF-FCFD5553714C}" type="datetime1">
              <a:rPr lang="en-CA" smtClean="0"/>
              <a:t>2015-03-30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E126A-8187-4B0E-8F00-37DE13D585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92675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BAB58-CD87-43B8-AC09-F2C9C0B73632}" type="datetime1">
              <a:rPr lang="en-CA" smtClean="0"/>
              <a:t>2015-03-30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E126A-8187-4B0E-8F00-37DE13D585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39171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F8AD5-4B4D-4FE4-8AE8-8F2A90CAC34F}" type="datetime1">
              <a:rPr lang="en-CA" smtClean="0"/>
              <a:t>2015-03-30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E126A-8187-4B0E-8F00-37DE13D585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3377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EFABC-611A-4129-82C2-B2D177651516}" type="datetime1">
              <a:rPr lang="en-CA" smtClean="0"/>
              <a:t>2015-03-30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E126A-8187-4B0E-8F00-37DE13D585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42152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BB27C-5629-435F-A99A-B22473F53FD9}" type="datetime1">
              <a:rPr lang="en-CA" smtClean="0"/>
              <a:t>2015-03-30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E126A-8187-4B0E-8F00-37DE13D585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54202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17674-DDD5-4324-8DAC-56615358B5F1}" type="datetime1">
              <a:rPr lang="en-CA" smtClean="0"/>
              <a:t>2015-03-30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E126A-8187-4B0E-8F00-37DE13D585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56470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C4FAD-6EDB-4BBC-91BB-BA784DD34295}" type="datetime1">
              <a:rPr lang="en-CA" smtClean="0"/>
              <a:t>2015-03-30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E126A-8187-4B0E-8F00-37DE13D585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70627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2187F-519A-4845-A69D-DD6C20BA95C1}" type="datetime1">
              <a:rPr lang="en-CA" smtClean="0"/>
              <a:t>2015-03-30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E126A-8187-4B0E-8F00-37DE13D585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66196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4886D-3106-41C5-9579-6B4105F0AC77}" type="datetime1">
              <a:rPr lang="en-CA" smtClean="0"/>
              <a:t>2015-03-30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E126A-8187-4B0E-8F00-37DE13D585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94251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65CCA-719A-4210-80D2-54ACDCD8B493}" type="datetime1">
              <a:rPr lang="en-CA" smtClean="0"/>
              <a:t>2015-03-30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E126A-8187-4B0E-8F00-37DE13D585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78143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75F350-9586-49F5-B1CB-9F278DE0D2B2}" type="datetime1">
              <a:rPr lang="en-CA" smtClean="0"/>
              <a:t>2015-03-30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CE126A-8187-4B0E-8F00-37DE13D585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64367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Relationship Id="rId3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CA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CSC 2506/412 Course Project</a:t>
            </a:r>
            <a:br>
              <a:rPr lang="en-CA" sz="4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CA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Comparing Several Inference  Algorithms and</a:t>
            </a:r>
            <a:r>
              <a:rPr lang="en-CA" sz="40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CA" sz="4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CA" sz="4000" dirty="0">
                <a:latin typeface="Arial" panose="020B0604020202020204" pitchFamily="34" charset="0"/>
                <a:cs typeface="Arial" panose="020B0604020202020204" pitchFamily="34" charset="0"/>
              </a:rPr>
              <a:t>Learning in Probabilistic Graphical Models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Weijian</a:t>
            </a:r>
            <a:r>
              <a:rPr lang="en-CA" dirty="0" smtClean="0">
                <a:latin typeface="Arial" panose="020B0604020202020204" pitchFamily="34" charset="0"/>
                <a:cs typeface="Arial" panose="020B0604020202020204" pitchFamily="34" charset="0"/>
              </a:rPr>
              <a:t> Zhou</a:t>
            </a:r>
          </a:p>
          <a:p>
            <a:r>
              <a:rPr lang="en-CA" dirty="0" err="1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ChenXing</a:t>
            </a:r>
            <a:r>
              <a:rPr lang="en-CA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Zhao </a:t>
            </a:r>
          </a:p>
          <a:p>
            <a:r>
              <a:rPr lang="en-CA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Wenzhangzhi</a:t>
            </a:r>
            <a:r>
              <a:rPr lang="en-CA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CA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Guo</a:t>
            </a:r>
            <a:endParaRPr lang="en-CA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CA" dirty="0" smtClean="0">
                <a:latin typeface="Arial" panose="020B0604020202020204" pitchFamily="34" charset="0"/>
                <a:cs typeface="Arial" panose="020B0604020202020204" pitchFamily="34" charset="0"/>
              </a:rPr>
              <a:t>March 31, 2015</a:t>
            </a: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13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endParaRPr lang="en-CA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Compare different inference and learning algorithms by experimenting with a simple image segmentation problem</a:t>
            </a:r>
          </a:p>
          <a:p>
            <a:endParaRPr lang="en-CA" sz="2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CA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Following the approaches in paper “</a:t>
            </a:r>
            <a:r>
              <a:rPr lang="en-CA" sz="2600" dirty="0">
                <a:latin typeface="Arial" panose="020B0604020202020204" pitchFamily="34" charset="0"/>
                <a:cs typeface="Arial" panose="020B0604020202020204" pitchFamily="34" charset="0"/>
              </a:rPr>
              <a:t>A Comparison of Algorithms for Inference </a:t>
            </a:r>
            <a:r>
              <a:rPr lang="en-CA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and Learning </a:t>
            </a:r>
            <a:r>
              <a:rPr lang="en-CA" sz="2600" dirty="0">
                <a:latin typeface="Arial" panose="020B0604020202020204" pitchFamily="34" charset="0"/>
                <a:cs typeface="Arial" panose="020B0604020202020204" pitchFamily="34" charset="0"/>
              </a:rPr>
              <a:t>in Probabilistic Graphical </a:t>
            </a:r>
            <a:r>
              <a:rPr lang="en-CA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Models”</a:t>
            </a:r>
            <a:endParaRPr lang="en-CA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E126A-8187-4B0E-8F00-37DE13D585D0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97490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Basic Idea</a:t>
            </a:r>
            <a:endParaRPr lang="en-CA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Unify different learning algorithms into free energy framework by imposing different constraints on Q distribution</a:t>
            </a:r>
          </a:p>
          <a:p>
            <a:endParaRPr lang="en-CA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6547" y="3096358"/>
            <a:ext cx="4521416" cy="106935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4056" y="4165709"/>
            <a:ext cx="2054904" cy="65786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4056" y="4740971"/>
            <a:ext cx="3644007" cy="67399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20410" y="4740971"/>
            <a:ext cx="3693111" cy="715266"/>
          </a:xfrm>
          <a:prstGeom prst="rect">
            <a:avLst/>
          </a:prstGeom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E126A-8187-4B0E-8F00-37DE13D585D0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677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Data Generation</a:t>
            </a:r>
            <a:endParaRPr lang="en-CA" sz="4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0718" y="2060020"/>
            <a:ext cx="2082112" cy="155639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6975" y="2047326"/>
            <a:ext cx="2079804" cy="155467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38200" y="1690688"/>
            <a:ext cx="2650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CA" dirty="0" smtClean="0">
                <a:latin typeface="Arial" panose="020B0604020202020204" pitchFamily="34" charset="0"/>
                <a:cs typeface="Arial" panose="020B0604020202020204" pitchFamily="34" charset="0"/>
              </a:rPr>
              <a:t>oreground: </a:t>
            </a:r>
            <a:r>
              <a:rPr lang="en-CA" i="1" dirty="0" smtClean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CA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CA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∈ {1,…,5}</a:t>
            </a: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967305" y="1673892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>
                <a:latin typeface="Arial" panose="020B0604020202020204" pitchFamily="34" charset="0"/>
                <a:cs typeface="Arial" panose="020B0604020202020204" pitchFamily="34" charset="0"/>
              </a:rPr>
              <a:t>binary mask</a:t>
            </a: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764830" y="1690688"/>
            <a:ext cx="2794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CA" dirty="0" smtClean="0">
                <a:latin typeface="Arial" panose="020B0604020202020204" pitchFamily="34" charset="0"/>
                <a:cs typeface="Arial" panose="020B0604020202020204" pitchFamily="34" charset="0"/>
              </a:rPr>
              <a:t>ackground: </a:t>
            </a:r>
            <a:r>
              <a:rPr lang="en-CA" i="1" dirty="0" smtClean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CA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CA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∈ {1,…,7}</a:t>
            </a: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724928" y="5960826"/>
            <a:ext cx="2079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CA" dirty="0" smtClean="0">
                <a:latin typeface="Arial" panose="020B0604020202020204" pitchFamily="34" charset="0"/>
                <a:cs typeface="Arial" panose="020B0604020202020204" pitchFamily="34" charset="0"/>
              </a:rPr>
              <a:t>inal </a:t>
            </a:r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CA" dirty="0" smtClean="0">
                <a:latin typeface="Arial" panose="020B0604020202020204" pitchFamily="34" charset="0"/>
                <a:cs typeface="Arial" panose="020B0604020202020204" pitchFamily="34" charset="0"/>
              </a:rPr>
              <a:t>esult</a:t>
            </a: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Slide Number Placeholder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E126A-8187-4B0E-8F00-37DE13D585D0}" type="slidenum">
              <a:rPr lang="en-CA" smtClean="0"/>
              <a:t>4</a:t>
            </a:fld>
            <a:endParaRPr lang="en-CA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924" y="2060020"/>
            <a:ext cx="2082112" cy="155639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1824" y="4394437"/>
            <a:ext cx="2095481" cy="156638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8688" y="4387117"/>
            <a:ext cx="2105273" cy="1573709"/>
          </a:xfrm>
          <a:prstGeom prst="rect">
            <a:avLst/>
          </a:prstGeom>
        </p:spPr>
      </p:pic>
      <p:cxnSp>
        <p:nvCxnSpPr>
          <p:cNvPr id="4" name="Elbow Connector 3"/>
          <p:cNvCxnSpPr>
            <a:stCxn id="15" idx="2"/>
            <a:endCxn id="16" idx="0"/>
          </p:cNvCxnSpPr>
          <p:nvPr/>
        </p:nvCxnSpPr>
        <p:spPr>
          <a:xfrm rot="16200000" flipH="1">
            <a:off x="2641762" y="3116633"/>
            <a:ext cx="778021" cy="1777585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rot="5400000">
            <a:off x="4377001" y="3164225"/>
            <a:ext cx="792440" cy="1707312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/>
          <p:nvPr/>
        </p:nvCxnSpPr>
        <p:spPr>
          <a:xfrm rot="5400000">
            <a:off x="6126660" y="1409322"/>
            <a:ext cx="778021" cy="5192209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6" idx="3"/>
            <a:endCxn id="17" idx="1"/>
          </p:cNvCxnSpPr>
          <p:nvPr/>
        </p:nvCxnSpPr>
        <p:spPr>
          <a:xfrm flipV="1">
            <a:off x="4967305" y="5173972"/>
            <a:ext cx="1851383" cy="36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4996802" y="4642784"/>
            <a:ext cx="17748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Gaussian noise</a:t>
            </a:r>
          </a:p>
        </p:txBody>
      </p:sp>
      <p:sp>
        <p:nvSpPr>
          <p:cNvPr id="32" name="Rectangle 31"/>
          <p:cNvSpPr/>
          <p:nvPr/>
        </p:nvSpPr>
        <p:spPr>
          <a:xfrm>
            <a:off x="2983081" y="5960826"/>
            <a:ext cx="18774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combined image</a:t>
            </a:r>
          </a:p>
        </p:txBody>
      </p:sp>
    </p:spTree>
    <p:extLst>
      <p:ext uri="{BB962C8B-B14F-4D97-AF65-F5344CB8AC3E}">
        <p14:creationId xmlns:p14="http://schemas.microsoft.com/office/powerpoint/2010/main" val="3857659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Learning</a:t>
            </a:r>
            <a:endParaRPr lang="en-CA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600" dirty="0">
                <a:latin typeface="Arial" panose="020B0604020202020204" pitchFamily="34" charset="0"/>
                <a:cs typeface="Arial" panose="020B0604020202020204" pitchFamily="34" charset="0"/>
              </a:rPr>
              <a:t>Iterated </a:t>
            </a:r>
            <a:r>
              <a:rPr lang="en-CA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Conditional </a:t>
            </a:r>
            <a:r>
              <a:rPr lang="en-CA" sz="2600" dirty="0">
                <a:latin typeface="Arial" panose="020B0604020202020204" pitchFamily="34" charset="0"/>
                <a:cs typeface="Arial" panose="020B0604020202020204" pitchFamily="34" charset="0"/>
              </a:rPr>
              <a:t>Modes (ICM</a:t>
            </a:r>
            <a:r>
              <a:rPr lang="en-CA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</a:p>
          <a:p>
            <a:pPr marL="355600" indent="-177800">
              <a:buFont typeface="Arial" panose="020B0604020202020204" pitchFamily="34" charset="0"/>
              <a:buChar char="-"/>
            </a:pPr>
            <a:r>
              <a:rPr lang="en-CA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355600" indent="-177800">
              <a:buFont typeface="Arial" panose="020B0604020202020204" pitchFamily="34" charset="0"/>
              <a:buChar char="-"/>
            </a:pPr>
            <a:endParaRPr lang="en-CA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7800" indent="0">
              <a:buNone/>
            </a:pPr>
            <a:r>
              <a:rPr lang="en-CA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355600" indent="-177800">
              <a:buFont typeface="Arial" panose="020B0604020202020204" pitchFamily="34" charset="0"/>
              <a:buChar char="-"/>
            </a:pPr>
            <a:endParaRPr lang="en-CA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600" indent="-177800">
              <a:buFont typeface="Arial" panose="020B0604020202020204" pitchFamily="34" charset="0"/>
              <a:buChar char="-"/>
            </a:pPr>
            <a:endParaRPr lang="en-CA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600" indent="-177800">
              <a:buFont typeface="Arial" panose="020B0604020202020204" pitchFamily="34" charset="0"/>
              <a:buChar char="-"/>
            </a:pPr>
            <a:endParaRPr lang="en-CA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600" indent="-177800">
              <a:buFont typeface="Arial" panose="020B0604020202020204" pitchFamily="34" charset="0"/>
              <a:buChar char="-"/>
            </a:pPr>
            <a:r>
              <a:rPr lang="en-CA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E-step: Fixing model parameters, update pixel label assignments</a:t>
            </a:r>
          </a:p>
          <a:p>
            <a:pPr marL="355600" indent="-177800">
              <a:buFont typeface="Arial" panose="020B0604020202020204" pitchFamily="34" charset="0"/>
              <a:buChar char="-"/>
            </a:pPr>
            <a:r>
              <a:rPr lang="en-CA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M-step: Based on the current pixel labels, update the model parameters </a:t>
            </a:r>
          </a:p>
          <a:p>
            <a:pPr marL="355600" indent="-177800">
              <a:buFont typeface="Arial" panose="020B0604020202020204" pitchFamily="34" charset="0"/>
              <a:buChar char="-"/>
            </a:pPr>
            <a:r>
              <a:rPr lang="en-CA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Easy to implement, but can get stuck at </a:t>
            </a:r>
            <a:r>
              <a:rPr lang="en-CA" sz="2000" dirty="0">
                <a:latin typeface="Arial" panose="020B0604020202020204" pitchFamily="34" charset="0"/>
                <a:cs typeface="Arial" panose="020B0604020202020204" pitchFamily="34" charset="0"/>
              </a:rPr>
              <a:t>poor local minima</a:t>
            </a:r>
            <a:endParaRPr lang="en-CA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7800" indent="0">
              <a:buNone/>
            </a:pPr>
            <a:endParaRPr lang="en-CA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7800" indent="0">
              <a:buNone/>
            </a:pPr>
            <a:endParaRPr lang="en-CA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E126A-8187-4B0E-8F00-37DE13D585D0}" type="slidenum">
              <a:rPr lang="en-CA" smtClean="0"/>
              <a:t>5</a:t>
            </a:fld>
            <a:endParaRPr lang="en-CA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626" y="2340078"/>
            <a:ext cx="5453130" cy="216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510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000" dirty="0">
                <a:latin typeface="Arial" panose="020B0604020202020204" pitchFamily="34" charset="0"/>
                <a:cs typeface="Arial" panose="020B0604020202020204" pitchFamily="34" charset="0"/>
              </a:rPr>
              <a:t>Learning </a:t>
            </a:r>
            <a:r>
              <a:rPr lang="en-CA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(cont’d)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CA" sz="31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CA" sz="3100" dirty="0">
                <a:latin typeface="Arial" panose="020B0604020202020204" pitchFamily="34" charset="0"/>
                <a:cs typeface="Arial" panose="020B0604020202020204" pitchFamily="34" charset="0"/>
              </a:rPr>
              <a:t>Exact Expectation-Maximization (EM) Algorithm</a:t>
            </a:r>
          </a:p>
          <a:p>
            <a:pPr marL="355600" indent="-177800">
              <a:buFont typeface="Arial" panose="020B0604020202020204" pitchFamily="34" charset="0"/>
              <a:buChar char="-"/>
            </a:pPr>
            <a:r>
              <a:rPr lang="en-CA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Place no constraint on Q distribution</a:t>
            </a:r>
            <a:endParaRPr lang="en-CA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600" indent="-177800">
              <a:buFont typeface="Arial" panose="020B0604020202020204" pitchFamily="34" charset="0"/>
              <a:buChar char="-"/>
            </a:pPr>
            <a:r>
              <a:rPr lang="en-CA" sz="2400" dirty="0">
                <a:latin typeface="Arial" panose="020B0604020202020204" pitchFamily="34" charset="0"/>
                <a:cs typeface="Arial" panose="020B0604020202020204" pitchFamily="34" charset="0"/>
              </a:rPr>
              <a:t>E Step: Minimize free energy with regard to Q using exact inference (variable update)</a:t>
            </a:r>
          </a:p>
          <a:p>
            <a:pPr marL="355600" indent="-177800">
              <a:buFont typeface="Arial" panose="020B0604020202020204" pitchFamily="34" charset="0"/>
              <a:buChar char="-"/>
            </a:pPr>
            <a:r>
              <a:rPr lang="en-CA" sz="2400" dirty="0">
                <a:latin typeface="Arial" panose="020B0604020202020204" pitchFamily="34" charset="0"/>
                <a:cs typeface="Arial" panose="020B0604020202020204" pitchFamily="34" charset="0"/>
              </a:rPr>
              <a:t>M Step: Minimize free energy with regard to the model parameters (parameter update</a:t>
            </a:r>
            <a:r>
              <a:rPr lang="en-CA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177800" indent="0">
              <a:buNone/>
            </a:pPr>
            <a:endParaRPr lang="en-CA" sz="2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7800" indent="0">
              <a:buNone/>
            </a:pPr>
            <a:endParaRPr lang="en-CA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CA" sz="31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Variational</a:t>
            </a:r>
            <a:r>
              <a:rPr lang="en-CA" sz="3100" dirty="0" smtClean="0">
                <a:latin typeface="Arial" panose="020B0604020202020204" pitchFamily="34" charset="0"/>
                <a:cs typeface="Arial" panose="020B0604020202020204" pitchFamily="34" charset="0"/>
              </a:rPr>
              <a:t> EM (Mean-field)</a:t>
            </a:r>
          </a:p>
          <a:p>
            <a:pPr marL="355600" indent="-177800">
              <a:buFont typeface="Arial" panose="020B0604020202020204" pitchFamily="34" charset="0"/>
              <a:buChar char="-"/>
            </a:pPr>
            <a:endParaRPr lang="en-CA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600" indent="-177800">
              <a:buFont typeface="Arial" panose="020B0604020202020204" pitchFamily="34" charset="0"/>
              <a:buChar char="-"/>
            </a:pPr>
            <a:r>
              <a:rPr lang="en-CA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CA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600" indent="-177800">
              <a:buFont typeface="Arial" panose="020B0604020202020204" pitchFamily="34" charset="0"/>
              <a:buChar char="-"/>
            </a:pPr>
            <a:endParaRPr lang="en-CA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600" indent="-177800">
              <a:buFont typeface="Arial" panose="020B0604020202020204" pitchFamily="34" charset="0"/>
              <a:buChar char="-"/>
            </a:pPr>
            <a:r>
              <a:rPr lang="en-CA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Assume the Q distribution in the EM algorithm can be fully factorized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E126A-8187-4B0E-8F00-37DE13D585D0}" type="slidenum">
              <a:rPr lang="en-CA" smtClean="0"/>
              <a:t>6</a:t>
            </a:fld>
            <a:endParaRPr lang="en-CA"/>
          </a:p>
        </p:txBody>
      </p:sp>
      <p:pic>
        <p:nvPicPr>
          <p:cNvPr id="6" name="Picture 5" descr="Screen Shot 2015-03-30 at 13.50.50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385"/>
          <a:stretch/>
        </p:blipFill>
        <p:spPr>
          <a:xfrm>
            <a:off x="1431379" y="4699511"/>
            <a:ext cx="1803434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247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Learning (cont’d)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CA" sz="2600" dirty="0">
                <a:latin typeface="Arial" panose="020B0604020202020204" pitchFamily="34" charset="0"/>
                <a:cs typeface="Arial" panose="020B0604020202020204" pitchFamily="34" charset="0"/>
              </a:rPr>
              <a:t>Gibbs Sampling EM</a:t>
            </a:r>
          </a:p>
          <a:p>
            <a:pPr marL="355600" indent="-177800">
              <a:buFont typeface="Arial" panose="020B0604020202020204" pitchFamily="34" charset="0"/>
              <a:buChar char="-"/>
            </a:pPr>
            <a:r>
              <a:rPr lang="en-CA" sz="2000" dirty="0">
                <a:latin typeface="Arial" panose="020B0604020202020204" pitchFamily="34" charset="0"/>
                <a:cs typeface="Arial" panose="020B0604020202020204" pitchFamily="34" charset="0"/>
              </a:rPr>
              <a:t>Similar to ICM but uses sampling to update the pixel labels in the E-</a:t>
            </a:r>
            <a:r>
              <a:rPr lang="en-CA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step</a:t>
            </a:r>
            <a:endParaRPr lang="en-CA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E126A-8187-4B0E-8F00-37DE13D585D0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85387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Current Progress</a:t>
            </a:r>
            <a:endParaRPr lang="en-CA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47850"/>
            <a:ext cx="10515600" cy="4351338"/>
          </a:xfrm>
        </p:spPr>
        <p:txBody>
          <a:bodyPr>
            <a:normAutofit/>
          </a:bodyPr>
          <a:lstStyle/>
          <a:p>
            <a:r>
              <a:rPr lang="en-CA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ICM and Exact EM done</a:t>
            </a:r>
          </a:p>
          <a:p>
            <a:r>
              <a:rPr lang="en-CA" sz="2600" dirty="0">
                <a:latin typeface="Arial" panose="020B0604020202020204" pitchFamily="34" charset="0"/>
                <a:cs typeface="Arial" panose="020B0604020202020204" pitchFamily="34" charset="0"/>
              </a:rPr>
              <a:t>Working on </a:t>
            </a:r>
            <a:r>
              <a:rPr lang="en-CA" sz="2600" dirty="0" err="1">
                <a:latin typeface="Arial" panose="020B0604020202020204" pitchFamily="34" charset="0"/>
                <a:cs typeface="Arial" panose="020B0604020202020204" pitchFamily="34" charset="0"/>
              </a:rPr>
              <a:t>Variational</a:t>
            </a:r>
            <a:r>
              <a:rPr lang="en-CA" sz="2600" dirty="0">
                <a:latin typeface="Arial" panose="020B0604020202020204" pitchFamily="34" charset="0"/>
                <a:cs typeface="Arial" panose="020B0604020202020204" pitchFamily="34" charset="0"/>
              </a:rPr>
              <a:t> EM</a:t>
            </a:r>
          </a:p>
          <a:p>
            <a:endParaRPr lang="en-CA" sz="2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E126A-8187-4B0E-8F00-37DE13D585D0}" type="slidenum">
              <a:rPr lang="en-CA" smtClean="0"/>
              <a:t>8</a:t>
            </a:fld>
            <a:endParaRPr lang="en-CA"/>
          </a:p>
        </p:txBody>
      </p:sp>
      <p:pic>
        <p:nvPicPr>
          <p:cNvPr id="5" name="Picture 4" descr="EMResul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9191" y="262384"/>
            <a:ext cx="1998930" cy="6021468"/>
          </a:xfrm>
          <a:prstGeom prst="rect">
            <a:avLst/>
          </a:prstGeom>
        </p:spPr>
      </p:pic>
      <p:pic>
        <p:nvPicPr>
          <p:cNvPr id="6" name="Picture 5" descr="ICMResult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0144" y="262384"/>
            <a:ext cx="1713368" cy="602146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267236" y="6342722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ICM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787847" y="6342722"/>
            <a:ext cx="1039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Exact 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521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1522</TotalTime>
  <Words>250</Words>
  <Application>Microsoft Macintosh PowerPoint</Application>
  <PresentationFormat>Widescreen</PresentationFormat>
  <Paragraphs>62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Calibri Light</vt:lpstr>
      <vt:lpstr>Arial</vt:lpstr>
      <vt:lpstr>Office Theme</vt:lpstr>
      <vt:lpstr>CSC 2506/412 Course Project Comparing Several Inference  Algorithms and Learning in Probabilistic Graphical Models</vt:lpstr>
      <vt:lpstr>Introduction</vt:lpstr>
      <vt:lpstr>Basic Idea</vt:lpstr>
      <vt:lpstr>Data Generation</vt:lpstr>
      <vt:lpstr>Learning</vt:lpstr>
      <vt:lpstr>Learning (cont’d)</vt:lpstr>
      <vt:lpstr>Learning (cont’d)</vt:lpstr>
      <vt:lpstr>Current Progress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Wenzhi</dc:creator>
  <cp:lastModifiedBy>Microsoft Office User</cp:lastModifiedBy>
  <cp:revision>36</cp:revision>
  <dcterms:created xsi:type="dcterms:W3CDTF">2015-03-29T20:47:19Z</dcterms:created>
  <dcterms:modified xsi:type="dcterms:W3CDTF">2015-03-31T02:46:58Z</dcterms:modified>
</cp:coreProperties>
</file>