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73" r:id="rId7"/>
    <p:sldId id="274" r:id="rId8"/>
    <p:sldId id="257" r:id="rId9"/>
    <p:sldId id="258" r:id="rId10"/>
    <p:sldId id="275" r:id="rId11"/>
    <p:sldId id="276" r:id="rId12"/>
    <p:sldId id="268" r:id="rId13"/>
    <p:sldId id="260" r:id="rId14"/>
    <p:sldId id="267" r:id="rId15"/>
    <p:sldId id="269" r:id="rId16"/>
    <p:sldId id="270" r:id="rId17"/>
    <p:sldId id="262" r:id="rId18"/>
    <p:sldId id="2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6694" autoAdjust="0"/>
  </p:normalViewPr>
  <p:slideViewPr>
    <p:cSldViewPr snapToGrid="0" showGuides="1">
      <p:cViewPr varScale="1">
        <p:scale>
          <a:sx n="31" d="100"/>
          <a:sy n="31" d="100"/>
        </p:scale>
        <p:origin x="2028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E6A85-C651-4C4D-A48B-51FE6991FC0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328EA4-2D9A-481F-BE3B-1FFA012C2FD1}">
      <dgm:prSet phldrT="[Text]" custT="1"/>
      <dgm:spPr/>
      <dgm:t>
        <a:bodyPr/>
        <a:lstStyle/>
        <a:p>
          <a:r>
            <a:rPr lang="en-US" sz="1800" b="1" dirty="0"/>
            <a:t>Exploratory Data Analysis</a:t>
          </a:r>
        </a:p>
      </dgm:t>
    </dgm:pt>
    <dgm:pt modelId="{B95BEF2B-407A-49E6-ABDE-7BCAFB237744}" type="parTrans" cxnId="{631DC276-4E15-4777-B0E0-75D2718F96DC}">
      <dgm:prSet/>
      <dgm:spPr/>
      <dgm:t>
        <a:bodyPr/>
        <a:lstStyle/>
        <a:p>
          <a:endParaRPr lang="en-US"/>
        </a:p>
      </dgm:t>
    </dgm:pt>
    <dgm:pt modelId="{071C0F86-6D69-403B-A422-7AAF1834054B}" type="sibTrans" cxnId="{631DC276-4E15-4777-B0E0-75D2718F96DC}">
      <dgm:prSet/>
      <dgm:spPr/>
      <dgm:t>
        <a:bodyPr/>
        <a:lstStyle/>
        <a:p>
          <a:endParaRPr lang="en-US"/>
        </a:p>
      </dgm:t>
    </dgm:pt>
    <dgm:pt modelId="{68CD4C09-BC9B-43BD-B74E-EF6B32B82611}">
      <dgm:prSet phldrT="[Text]" custT="1"/>
      <dgm:spPr/>
      <dgm:t>
        <a:bodyPr/>
        <a:lstStyle/>
        <a:p>
          <a:r>
            <a:rPr lang="en-US" sz="1800" b="1" dirty="0"/>
            <a:t>Data Preprocessing</a:t>
          </a:r>
        </a:p>
      </dgm:t>
    </dgm:pt>
    <dgm:pt modelId="{BE88F210-B872-4850-B500-D15701BD39EC}" type="parTrans" cxnId="{45468CF0-238E-4EB8-9BC7-2778D6EBAAC0}">
      <dgm:prSet/>
      <dgm:spPr/>
      <dgm:t>
        <a:bodyPr/>
        <a:lstStyle/>
        <a:p>
          <a:endParaRPr lang="en-US"/>
        </a:p>
      </dgm:t>
    </dgm:pt>
    <dgm:pt modelId="{81AA5209-5499-419D-9F78-F8260BE3A785}" type="sibTrans" cxnId="{45468CF0-238E-4EB8-9BC7-2778D6EBAAC0}">
      <dgm:prSet/>
      <dgm:spPr/>
      <dgm:t>
        <a:bodyPr/>
        <a:lstStyle/>
        <a:p>
          <a:endParaRPr lang="en-US"/>
        </a:p>
      </dgm:t>
    </dgm:pt>
    <dgm:pt modelId="{3B678E2F-AA89-4A0A-A101-6F5B29F22294}">
      <dgm:prSet phldrT="[Text]" custT="1"/>
      <dgm:spPr/>
      <dgm:t>
        <a:bodyPr/>
        <a:lstStyle/>
        <a:p>
          <a:r>
            <a:rPr lang="en-US" sz="1800" b="1" dirty="0"/>
            <a:t>Applying ML/DL classifiers on the real dataset</a:t>
          </a:r>
        </a:p>
      </dgm:t>
    </dgm:pt>
    <dgm:pt modelId="{9DEACC59-10DE-46BE-9595-51E924809C33}" type="parTrans" cxnId="{E0670F89-0623-43D5-94E7-F856CE8C0129}">
      <dgm:prSet/>
      <dgm:spPr/>
      <dgm:t>
        <a:bodyPr/>
        <a:lstStyle/>
        <a:p>
          <a:endParaRPr lang="en-US"/>
        </a:p>
      </dgm:t>
    </dgm:pt>
    <dgm:pt modelId="{16B68538-081B-40EB-89AA-3EBB0BD6EC06}" type="sibTrans" cxnId="{E0670F89-0623-43D5-94E7-F856CE8C0129}">
      <dgm:prSet/>
      <dgm:spPr/>
      <dgm:t>
        <a:bodyPr/>
        <a:lstStyle/>
        <a:p>
          <a:endParaRPr lang="en-US"/>
        </a:p>
      </dgm:t>
    </dgm:pt>
    <dgm:pt modelId="{BBAF1B3A-E5B4-4A55-99CF-42C2B007B61F}">
      <dgm:prSet custT="1"/>
      <dgm:spPr/>
      <dgm:t>
        <a:bodyPr/>
        <a:lstStyle/>
        <a:p>
          <a:r>
            <a:rPr lang="en-US" sz="1800" b="1" dirty="0"/>
            <a:t>Applying models after (under-over) sampling methods </a:t>
          </a:r>
        </a:p>
      </dgm:t>
    </dgm:pt>
    <dgm:pt modelId="{2E0BF33C-FEB6-4333-BECA-E87688BC4AF3}" type="parTrans" cxnId="{E71EFF52-51F0-4BB7-A589-CE7593D5B13C}">
      <dgm:prSet/>
      <dgm:spPr/>
      <dgm:t>
        <a:bodyPr/>
        <a:lstStyle/>
        <a:p>
          <a:endParaRPr lang="en-US"/>
        </a:p>
      </dgm:t>
    </dgm:pt>
    <dgm:pt modelId="{4C7349DB-7AA0-4E93-A497-83F3EEF0485F}" type="sibTrans" cxnId="{E71EFF52-51F0-4BB7-A589-CE7593D5B13C}">
      <dgm:prSet/>
      <dgm:spPr/>
      <dgm:t>
        <a:bodyPr/>
        <a:lstStyle/>
        <a:p>
          <a:endParaRPr lang="en-US"/>
        </a:p>
      </dgm:t>
    </dgm:pt>
    <dgm:pt modelId="{87D4A531-582A-4B11-BC3D-057F113F84BF}">
      <dgm:prSet/>
      <dgm:spPr/>
      <dgm:t>
        <a:bodyPr/>
        <a:lstStyle/>
        <a:p>
          <a:endParaRPr lang="en-US" dirty="0"/>
        </a:p>
      </dgm:t>
    </dgm:pt>
    <dgm:pt modelId="{AA2CF664-F115-4081-B72D-85739868BFDA}" type="parTrans" cxnId="{FDF1A7B7-4383-47B5-9A3C-EE89B2D5D065}">
      <dgm:prSet/>
      <dgm:spPr/>
      <dgm:t>
        <a:bodyPr/>
        <a:lstStyle/>
        <a:p>
          <a:endParaRPr lang="en-US"/>
        </a:p>
      </dgm:t>
    </dgm:pt>
    <dgm:pt modelId="{170B8757-9041-4294-A0CA-27F51B5A14E0}" type="sibTrans" cxnId="{FDF1A7B7-4383-47B5-9A3C-EE89B2D5D065}">
      <dgm:prSet/>
      <dgm:spPr/>
      <dgm:t>
        <a:bodyPr/>
        <a:lstStyle/>
        <a:p>
          <a:endParaRPr lang="en-US"/>
        </a:p>
      </dgm:t>
    </dgm:pt>
    <dgm:pt modelId="{4AB3BD14-F78B-40C1-A35A-1721E906D3FB}">
      <dgm:prSet/>
      <dgm:spPr/>
      <dgm:t>
        <a:bodyPr/>
        <a:lstStyle/>
        <a:p>
          <a:endParaRPr lang="en-US" dirty="0"/>
        </a:p>
      </dgm:t>
    </dgm:pt>
    <dgm:pt modelId="{3493E26A-FA50-404A-95C6-8E9707E308D8}" type="parTrans" cxnId="{BA6DDDC8-9615-407F-ACD5-C7C850B9AEF1}">
      <dgm:prSet/>
      <dgm:spPr/>
      <dgm:t>
        <a:bodyPr/>
        <a:lstStyle/>
        <a:p>
          <a:endParaRPr lang="en-US"/>
        </a:p>
      </dgm:t>
    </dgm:pt>
    <dgm:pt modelId="{3733498C-88C5-4F8A-BE66-7B3F86C8028B}" type="sibTrans" cxnId="{BA6DDDC8-9615-407F-ACD5-C7C850B9AEF1}">
      <dgm:prSet/>
      <dgm:spPr/>
      <dgm:t>
        <a:bodyPr/>
        <a:lstStyle/>
        <a:p>
          <a:endParaRPr lang="en-US"/>
        </a:p>
      </dgm:t>
    </dgm:pt>
    <dgm:pt modelId="{4FCA63F1-7F4A-44D3-83CF-13F0930AD5F2}">
      <dgm:prSet custT="1"/>
      <dgm:spPr/>
      <dgm:t>
        <a:bodyPr/>
        <a:lstStyle/>
        <a:p>
          <a:r>
            <a:rPr lang="en-US" sz="1800" b="1" i="0" dirty="0"/>
            <a:t>Final</a:t>
          </a:r>
          <a:r>
            <a:rPr lang="en-US" sz="1800" b="1" i="0" baseline="0" dirty="0"/>
            <a:t> Remarks</a:t>
          </a:r>
          <a:endParaRPr lang="en-US" sz="1800" b="1" i="0" dirty="0"/>
        </a:p>
      </dgm:t>
    </dgm:pt>
    <dgm:pt modelId="{93D94F02-A1F7-4E15-8DCA-56E0FB6FE55F}" type="parTrans" cxnId="{E7510B3B-1817-45CC-89BD-118A262E9C93}">
      <dgm:prSet/>
      <dgm:spPr/>
      <dgm:t>
        <a:bodyPr/>
        <a:lstStyle/>
        <a:p>
          <a:endParaRPr lang="en-US"/>
        </a:p>
      </dgm:t>
    </dgm:pt>
    <dgm:pt modelId="{67B8DE2D-2CF4-4AB0-B9D8-E90130E48311}" type="sibTrans" cxnId="{E7510B3B-1817-45CC-89BD-118A262E9C93}">
      <dgm:prSet/>
      <dgm:spPr/>
      <dgm:t>
        <a:bodyPr/>
        <a:lstStyle/>
        <a:p>
          <a:endParaRPr lang="en-US"/>
        </a:p>
      </dgm:t>
    </dgm:pt>
    <dgm:pt modelId="{113F6600-F3DA-40E4-991A-AB329920FF39}" type="pres">
      <dgm:prSet presAssocID="{62BE6A85-C651-4C4D-A48B-51FE6991FC0C}" presName="outerComposite" presStyleCnt="0">
        <dgm:presLayoutVars>
          <dgm:chMax val="5"/>
          <dgm:dir/>
          <dgm:resizeHandles val="exact"/>
        </dgm:presLayoutVars>
      </dgm:prSet>
      <dgm:spPr/>
    </dgm:pt>
    <dgm:pt modelId="{237BFEAF-4430-4A93-8EED-F12C26193C85}" type="pres">
      <dgm:prSet presAssocID="{62BE6A85-C651-4C4D-A48B-51FE6991FC0C}" presName="dummyMaxCanvas" presStyleCnt="0">
        <dgm:presLayoutVars/>
      </dgm:prSet>
      <dgm:spPr/>
    </dgm:pt>
    <dgm:pt modelId="{A7EC2205-A144-4126-99B1-7D16324B0D80}" type="pres">
      <dgm:prSet presAssocID="{62BE6A85-C651-4C4D-A48B-51FE6991FC0C}" presName="FiveNodes_1" presStyleLbl="node1" presStyleIdx="0" presStyleCnt="5">
        <dgm:presLayoutVars>
          <dgm:bulletEnabled val="1"/>
        </dgm:presLayoutVars>
      </dgm:prSet>
      <dgm:spPr/>
    </dgm:pt>
    <dgm:pt modelId="{ACDC0E1C-B81E-4D1B-A344-D1ADBCEAA3C8}" type="pres">
      <dgm:prSet presAssocID="{62BE6A85-C651-4C4D-A48B-51FE6991FC0C}" presName="FiveNodes_2" presStyleLbl="node1" presStyleIdx="1" presStyleCnt="5">
        <dgm:presLayoutVars>
          <dgm:bulletEnabled val="1"/>
        </dgm:presLayoutVars>
      </dgm:prSet>
      <dgm:spPr/>
    </dgm:pt>
    <dgm:pt modelId="{4027EBC8-6905-4CEA-8372-379E733CE629}" type="pres">
      <dgm:prSet presAssocID="{62BE6A85-C651-4C4D-A48B-51FE6991FC0C}" presName="FiveNodes_3" presStyleLbl="node1" presStyleIdx="2" presStyleCnt="5" custScaleX="102062" custScaleY="83491" custLinFactNeighborX="3140" custLinFactNeighborY="-1818">
        <dgm:presLayoutVars>
          <dgm:bulletEnabled val="1"/>
        </dgm:presLayoutVars>
      </dgm:prSet>
      <dgm:spPr/>
    </dgm:pt>
    <dgm:pt modelId="{D1646F74-BA7B-40A6-BBA0-BE026118101A}" type="pres">
      <dgm:prSet presAssocID="{62BE6A85-C651-4C4D-A48B-51FE6991FC0C}" presName="FiveNodes_4" presStyleLbl="node1" presStyleIdx="3" presStyleCnt="5" custScaleX="105216">
        <dgm:presLayoutVars>
          <dgm:bulletEnabled val="1"/>
        </dgm:presLayoutVars>
      </dgm:prSet>
      <dgm:spPr/>
    </dgm:pt>
    <dgm:pt modelId="{74E95359-6D10-4217-AE0C-8E1F51F4D196}" type="pres">
      <dgm:prSet presAssocID="{62BE6A85-C651-4C4D-A48B-51FE6991FC0C}" presName="FiveNodes_5" presStyleLbl="node1" presStyleIdx="4" presStyleCnt="5" custScaleX="105508">
        <dgm:presLayoutVars>
          <dgm:bulletEnabled val="1"/>
        </dgm:presLayoutVars>
      </dgm:prSet>
      <dgm:spPr/>
    </dgm:pt>
    <dgm:pt modelId="{B624B7F8-60BA-4904-8E6B-AAEC2907E657}" type="pres">
      <dgm:prSet presAssocID="{62BE6A85-C651-4C4D-A48B-51FE6991FC0C}" presName="FiveConn_1-2" presStyleLbl="fgAccFollowNode1" presStyleIdx="0" presStyleCnt="4">
        <dgm:presLayoutVars>
          <dgm:bulletEnabled val="1"/>
        </dgm:presLayoutVars>
      </dgm:prSet>
      <dgm:spPr/>
    </dgm:pt>
    <dgm:pt modelId="{2B7AD5A7-3DFF-4A7C-A81C-4B966FD3A331}" type="pres">
      <dgm:prSet presAssocID="{62BE6A85-C651-4C4D-A48B-51FE6991FC0C}" presName="FiveConn_2-3" presStyleLbl="fgAccFollowNode1" presStyleIdx="1" presStyleCnt="4">
        <dgm:presLayoutVars>
          <dgm:bulletEnabled val="1"/>
        </dgm:presLayoutVars>
      </dgm:prSet>
      <dgm:spPr/>
    </dgm:pt>
    <dgm:pt modelId="{09378575-37C3-4418-97C1-BE6349ADD945}" type="pres">
      <dgm:prSet presAssocID="{62BE6A85-C651-4C4D-A48B-51FE6991FC0C}" presName="FiveConn_3-4" presStyleLbl="fgAccFollowNode1" presStyleIdx="2" presStyleCnt="4">
        <dgm:presLayoutVars>
          <dgm:bulletEnabled val="1"/>
        </dgm:presLayoutVars>
      </dgm:prSet>
      <dgm:spPr/>
    </dgm:pt>
    <dgm:pt modelId="{43282224-E4B4-42FB-BD79-19E57E77E976}" type="pres">
      <dgm:prSet presAssocID="{62BE6A85-C651-4C4D-A48B-51FE6991FC0C}" presName="FiveConn_4-5" presStyleLbl="fgAccFollowNode1" presStyleIdx="3" presStyleCnt="4">
        <dgm:presLayoutVars>
          <dgm:bulletEnabled val="1"/>
        </dgm:presLayoutVars>
      </dgm:prSet>
      <dgm:spPr/>
    </dgm:pt>
    <dgm:pt modelId="{53910091-045F-4806-9E61-33B05B52B0A5}" type="pres">
      <dgm:prSet presAssocID="{62BE6A85-C651-4C4D-A48B-51FE6991FC0C}" presName="FiveNodes_1_text" presStyleLbl="node1" presStyleIdx="4" presStyleCnt="5">
        <dgm:presLayoutVars>
          <dgm:bulletEnabled val="1"/>
        </dgm:presLayoutVars>
      </dgm:prSet>
      <dgm:spPr/>
    </dgm:pt>
    <dgm:pt modelId="{2ECE72C8-39E8-46CD-BD53-DD5D3F985D76}" type="pres">
      <dgm:prSet presAssocID="{62BE6A85-C651-4C4D-A48B-51FE6991FC0C}" presName="FiveNodes_2_text" presStyleLbl="node1" presStyleIdx="4" presStyleCnt="5">
        <dgm:presLayoutVars>
          <dgm:bulletEnabled val="1"/>
        </dgm:presLayoutVars>
      </dgm:prSet>
      <dgm:spPr/>
    </dgm:pt>
    <dgm:pt modelId="{04797C7E-8F2E-4602-AACF-95AA1A3E5D89}" type="pres">
      <dgm:prSet presAssocID="{62BE6A85-C651-4C4D-A48B-51FE6991FC0C}" presName="FiveNodes_3_text" presStyleLbl="node1" presStyleIdx="4" presStyleCnt="5">
        <dgm:presLayoutVars>
          <dgm:bulletEnabled val="1"/>
        </dgm:presLayoutVars>
      </dgm:prSet>
      <dgm:spPr/>
    </dgm:pt>
    <dgm:pt modelId="{28895CAB-0BA9-42EC-92AF-675905C30037}" type="pres">
      <dgm:prSet presAssocID="{62BE6A85-C651-4C4D-A48B-51FE6991FC0C}" presName="FiveNodes_4_text" presStyleLbl="node1" presStyleIdx="4" presStyleCnt="5">
        <dgm:presLayoutVars>
          <dgm:bulletEnabled val="1"/>
        </dgm:presLayoutVars>
      </dgm:prSet>
      <dgm:spPr/>
    </dgm:pt>
    <dgm:pt modelId="{692CDD0D-1DC4-4C41-8794-DF55B5F4C132}" type="pres">
      <dgm:prSet presAssocID="{62BE6A85-C651-4C4D-A48B-51FE6991FC0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382B60F-97B2-49C8-ADDE-10000EDFCD70}" type="presOf" srcId="{68CD4C09-BC9B-43BD-B74E-EF6B32B82611}" destId="{2ECE72C8-39E8-46CD-BD53-DD5D3F985D76}" srcOrd="1" destOrd="0" presId="urn:microsoft.com/office/officeart/2005/8/layout/vProcess5"/>
    <dgm:cxn modelId="{BAFCC032-8B43-4006-B2E7-591DDF523816}" type="presOf" srcId="{07328EA4-2D9A-481F-BE3B-1FFA012C2FD1}" destId="{53910091-045F-4806-9E61-33B05B52B0A5}" srcOrd="1" destOrd="0" presId="urn:microsoft.com/office/officeart/2005/8/layout/vProcess5"/>
    <dgm:cxn modelId="{E7510B3B-1817-45CC-89BD-118A262E9C93}" srcId="{62BE6A85-C651-4C4D-A48B-51FE6991FC0C}" destId="{4FCA63F1-7F4A-44D3-83CF-13F0930AD5F2}" srcOrd="4" destOrd="0" parTransId="{93D94F02-A1F7-4E15-8DCA-56E0FB6FE55F}" sibTransId="{67B8DE2D-2CF4-4AB0-B9D8-E90130E48311}"/>
    <dgm:cxn modelId="{60051C42-A9A3-43DB-86DD-5451D90F8574}" type="presOf" srcId="{07328EA4-2D9A-481F-BE3B-1FFA012C2FD1}" destId="{A7EC2205-A144-4126-99B1-7D16324B0D80}" srcOrd="0" destOrd="0" presId="urn:microsoft.com/office/officeart/2005/8/layout/vProcess5"/>
    <dgm:cxn modelId="{E71EFF52-51F0-4BB7-A589-CE7593D5B13C}" srcId="{62BE6A85-C651-4C4D-A48B-51FE6991FC0C}" destId="{BBAF1B3A-E5B4-4A55-99CF-42C2B007B61F}" srcOrd="3" destOrd="0" parTransId="{2E0BF33C-FEB6-4333-BECA-E87688BC4AF3}" sibTransId="{4C7349DB-7AA0-4E93-A497-83F3EEF0485F}"/>
    <dgm:cxn modelId="{631DC276-4E15-4777-B0E0-75D2718F96DC}" srcId="{62BE6A85-C651-4C4D-A48B-51FE6991FC0C}" destId="{07328EA4-2D9A-481F-BE3B-1FFA012C2FD1}" srcOrd="0" destOrd="0" parTransId="{B95BEF2B-407A-49E6-ABDE-7BCAFB237744}" sibTransId="{071C0F86-6D69-403B-A422-7AAF1834054B}"/>
    <dgm:cxn modelId="{E0670F89-0623-43D5-94E7-F856CE8C0129}" srcId="{62BE6A85-C651-4C4D-A48B-51FE6991FC0C}" destId="{3B678E2F-AA89-4A0A-A101-6F5B29F22294}" srcOrd="2" destOrd="0" parTransId="{9DEACC59-10DE-46BE-9595-51E924809C33}" sibTransId="{16B68538-081B-40EB-89AA-3EBB0BD6EC06}"/>
    <dgm:cxn modelId="{4377CA91-C3A5-43A1-8048-390564BBC638}" type="presOf" srcId="{68CD4C09-BC9B-43BD-B74E-EF6B32B82611}" destId="{ACDC0E1C-B81E-4D1B-A344-D1ADBCEAA3C8}" srcOrd="0" destOrd="0" presId="urn:microsoft.com/office/officeart/2005/8/layout/vProcess5"/>
    <dgm:cxn modelId="{2463189D-39A3-41D9-A199-7C9E9D38BD51}" type="presOf" srcId="{4C7349DB-7AA0-4E93-A497-83F3EEF0485F}" destId="{43282224-E4B4-42FB-BD79-19E57E77E976}" srcOrd="0" destOrd="0" presId="urn:microsoft.com/office/officeart/2005/8/layout/vProcess5"/>
    <dgm:cxn modelId="{8B7C69A1-2C91-49C9-9380-4DBC5ACF4E5F}" type="presOf" srcId="{071C0F86-6D69-403B-A422-7AAF1834054B}" destId="{B624B7F8-60BA-4904-8E6B-AAEC2907E657}" srcOrd="0" destOrd="0" presId="urn:microsoft.com/office/officeart/2005/8/layout/vProcess5"/>
    <dgm:cxn modelId="{4305EDA4-E8CC-4CDF-82FE-79529AD70A21}" type="presOf" srcId="{62BE6A85-C651-4C4D-A48B-51FE6991FC0C}" destId="{113F6600-F3DA-40E4-991A-AB329920FF39}" srcOrd="0" destOrd="0" presId="urn:microsoft.com/office/officeart/2005/8/layout/vProcess5"/>
    <dgm:cxn modelId="{898516A6-AA93-40AD-BA77-B1C39F35BA3F}" type="presOf" srcId="{4FCA63F1-7F4A-44D3-83CF-13F0930AD5F2}" destId="{74E95359-6D10-4217-AE0C-8E1F51F4D196}" srcOrd="0" destOrd="0" presId="urn:microsoft.com/office/officeart/2005/8/layout/vProcess5"/>
    <dgm:cxn modelId="{5BD86BB3-9A02-456F-B502-AC38400537E4}" type="presOf" srcId="{81AA5209-5499-419D-9F78-F8260BE3A785}" destId="{2B7AD5A7-3DFF-4A7C-A81C-4B966FD3A331}" srcOrd="0" destOrd="0" presId="urn:microsoft.com/office/officeart/2005/8/layout/vProcess5"/>
    <dgm:cxn modelId="{FDF1A7B7-4383-47B5-9A3C-EE89B2D5D065}" srcId="{62BE6A85-C651-4C4D-A48B-51FE6991FC0C}" destId="{87D4A531-582A-4B11-BC3D-057F113F84BF}" srcOrd="6" destOrd="0" parTransId="{AA2CF664-F115-4081-B72D-85739868BFDA}" sibTransId="{170B8757-9041-4294-A0CA-27F51B5A14E0}"/>
    <dgm:cxn modelId="{E1B92BBF-9B4F-4CEE-9646-31C1DBF47C08}" type="presOf" srcId="{3B678E2F-AA89-4A0A-A101-6F5B29F22294}" destId="{04797C7E-8F2E-4602-AACF-95AA1A3E5D89}" srcOrd="1" destOrd="0" presId="urn:microsoft.com/office/officeart/2005/8/layout/vProcess5"/>
    <dgm:cxn modelId="{6C176DC5-70D8-4C6B-B0D1-CE53A95ADD88}" type="presOf" srcId="{16B68538-081B-40EB-89AA-3EBB0BD6EC06}" destId="{09378575-37C3-4418-97C1-BE6349ADD945}" srcOrd="0" destOrd="0" presId="urn:microsoft.com/office/officeart/2005/8/layout/vProcess5"/>
    <dgm:cxn modelId="{8FDA0CC8-730B-4D0C-9825-F63DA75C0399}" type="presOf" srcId="{4FCA63F1-7F4A-44D3-83CF-13F0930AD5F2}" destId="{692CDD0D-1DC4-4C41-8794-DF55B5F4C132}" srcOrd="1" destOrd="0" presId="urn:microsoft.com/office/officeart/2005/8/layout/vProcess5"/>
    <dgm:cxn modelId="{BA6DDDC8-9615-407F-ACD5-C7C850B9AEF1}" srcId="{62BE6A85-C651-4C4D-A48B-51FE6991FC0C}" destId="{4AB3BD14-F78B-40C1-A35A-1721E906D3FB}" srcOrd="5" destOrd="0" parTransId="{3493E26A-FA50-404A-95C6-8E9707E308D8}" sibTransId="{3733498C-88C5-4F8A-BE66-7B3F86C8028B}"/>
    <dgm:cxn modelId="{0BA6EACE-9D34-474E-8C55-CD329EF05060}" type="presOf" srcId="{3B678E2F-AA89-4A0A-A101-6F5B29F22294}" destId="{4027EBC8-6905-4CEA-8372-379E733CE629}" srcOrd="0" destOrd="0" presId="urn:microsoft.com/office/officeart/2005/8/layout/vProcess5"/>
    <dgm:cxn modelId="{3D7CA7DD-6422-4580-94EC-7F46A7525275}" type="presOf" srcId="{BBAF1B3A-E5B4-4A55-99CF-42C2B007B61F}" destId="{28895CAB-0BA9-42EC-92AF-675905C30037}" srcOrd="1" destOrd="0" presId="urn:microsoft.com/office/officeart/2005/8/layout/vProcess5"/>
    <dgm:cxn modelId="{45468CF0-238E-4EB8-9BC7-2778D6EBAAC0}" srcId="{62BE6A85-C651-4C4D-A48B-51FE6991FC0C}" destId="{68CD4C09-BC9B-43BD-B74E-EF6B32B82611}" srcOrd="1" destOrd="0" parTransId="{BE88F210-B872-4850-B500-D15701BD39EC}" sibTransId="{81AA5209-5499-419D-9F78-F8260BE3A785}"/>
    <dgm:cxn modelId="{F531D3FA-F468-4BF4-B23A-06E62EB58271}" type="presOf" srcId="{BBAF1B3A-E5B4-4A55-99CF-42C2B007B61F}" destId="{D1646F74-BA7B-40A6-BBA0-BE026118101A}" srcOrd="0" destOrd="0" presId="urn:microsoft.com/office/officeart/2005/8/layout/vProcess5"/>
    <dgm:cxn modelId="{2E566B7F-ABCB-4945-AC05-0B4DF225D92F}" type="presParOf" srcId="{113F6600-F3DA-40E4-991A-AB329920FF39}" destId="{237BFEAF-4430-4A93-8EED-F12C26193C85}" srcOrd="0" destOrd="0" presId="urn:microsoft.com/office/officeart/2005/8/layout/vProcess5"/>
    <dgm:cxn modelId="{8F4D8976-1E3E-4C64-A2D6-DE620A98411F}" type="presParOf" srcId="{113F6600-F3DA-40E4-991A-AB329920FF39}" destId="{A7EC2205-A144-4126-99B1-7D16324B0D80}" srcOrd="1" destOrd="0" presId="urn:microsoft.com/office/officeart/2005/8/layout/vProcess5"/>
    <dgm:cxn modelId="{DCD2C5A7-118B-42A2-BB3F-37377576963E}" type="presParOf" srcId="{113F6600-F3DA-40E4-991A-AB329920FF39}" destId="{ACDC0E1C-B81E-4D1B-A344-D1ADBCEAA3C8}" srcOrd="2" destOrd="0" presId="urn:microsoft.com/office/officeart/2005/8/layout/vProcess5"/>
    <dgm:cxn modelId="{10558A7F-66BA-4354-9A71-D79D258FF2FE}" type="presParOf" srcId="{113F6600-F3DA-40E4-991A-AB329920FF39}" destId="{4027EBC8-6905-4CEA-8372-379E733CE629}" srcOrd="3" destOrd="0" presId="urn:microsoft.com/office/officeart/2005/8/layout/vProcess5"/>
    <dgm:cxn modelId="{E86F56EA-43C6-43B8-99D2-CCBDB2FA17C4}" type="presParOf" srcId="{113F6600-F3DA-40E4-991A-AB329920FF39}" destId="{D1646F74-BA7B-40A6-BBA0-BE026118101A}" srcOrd="4" destOrd="0" presId="urn:microsoft.com/office/officeart/2005/8/layout/vProcess5"/>
    <dgm:cxn modelId="{2AAB2365-8F75-4078-9B2C-67B32E3462D3}" type="presParOf" srcId="{113F6600-F3DA-40E4-991A-AB329920FF39}" destId="{74E95359-6D10-4217-AE0C-8E1F51F4D196}" srcOrd="5" destOrd="0" presId="urn:microsoft.com/office/officeart/2005/8/layout/vProcess5"/>
    <dgm:cxn modelId="{02937BAC-FB33-4879-9F21-D5373D55CA45}" type="presParOf" srcId="{113F6600-F3DA-40E4-991A-AB329920FF39}" destId="{B624B7F8-60BA-4904-8E6B-AAEC2907E657}" srcOrd="6" destOrd="0" presId="urn:microsoft.com/office/officeart/2005/8/layout/vProcess5"/>
    <dgm:cxn modelId="{005C61F2-C291-4EAC-A0DB-9FDC168E8BF3}" type="presParOf" srcId="{113F6600-F3DA-40E4-991A-AB329920FF39}" destId="{2B7AD5A7-3DFF-4A7C-A81C-4B966FD3A331}" srcOrd="7" destOrd="0" presId="urn:microsoft.com/office/officeart/2005/8/layout/vProcess5"/>
    <dgm:cxn modelId="{FFA47B01-AC60-44E2-AF9C-487654C5F5E2}" type="presParOf" srcId="{113F6600-F3DA-40E4-991A-AB329920FF39}" destId="{09378575-37C3-4418-97C1-BE6349ADD945}" srcOrd="8" destOrd="0" presId="urn:microsoft.com/office/officeart/2005/8/layout/vProcess5"/>
    <dgm:cxn modelId="{024D5AF8-D4C6-4A32-AED8-2C99A46F4EBE}" type="presParOf" srcId="{113F6600-F3DA-40E4-991A-AB329920FF39}" destId="{43282224-E4B4-42FB-BD79-19E57E77E976}" srcOrd="9" destOrd="0" presId="urn:microsoft.com/office/officeart/2005/8/layout/vProcess5"/>
    <dgm:cxn modelId="{225C95B4-43F1-4187-9EF4-A1F0FD67D47C}" type="presParOf" srcId="{113F6600-F3DA-40E4-991A-AB329920FF39}" destId="{53910091-045F-4806-9E61-33B05B52B0A5}" srcOrd="10" destOrd="0" presId="urn:microsoft.com/office/officeart/2005/8/layout/vProcess5"/>
    <dgm:cxn modelId="{0758D856-081C-46C6-AFE0-7887B936527C}" type="presParOf" srcId="{113F6600-F3DA-40E4-991A-AB329920FF39}" destId="{2ECE72C8-39E8-46CD-BD53-DD5D3F985D76}" srcOrd="11" destOrd="0" presId="urn:microsoft.com/office/officeart/2005/8/layout/vProcess5"/>
    <dgm:cxn modelId="{D7E8C20C-C7ED-4964-A95A-DDCEF99F5AE3}" type="presParOf" srcId="{113F6600-F3DA-40E4-991A-AB329920FF39}" destId="{04797C7E-8F2E-4602-AACF-95AA1A3E5D89}" srcOrd="12" destOrd="0" presId="urn:microsoft.com/office/officeart/2005/8/layout/vProcess5"/>
    <dgm:cxn modelId="{C93AB532-5D04-4BE9-8235-51812DA96D05}" type="presParOf" srcId="{113F6600-F3DA-40E4-991A-AB329920FF39}" destId="{28895CAB-0BA9-42EC-92AF-675905C30037}" srcOrd="13" destOrd="0" presId="urn:microsoft.com/office/officeart/2005/8/layout/vProcess5"/>
    <dgm:cxn modelId="{EEF64EE2-FD14-4038-BDA7-F2AB88986453}" type="presParOf" srcId="{113F6600-F3DA-40E4-991A-AB329920FF39}" destId="{692CDD0D-1DC4-4C41-8794-DF55B5F4C13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C2205-A144-4126-99B1-7D16324B0D80}">
      <dsp:nvSpPr>
        <dsp:cNvPr id="0" name=""/>
        <dsp:cNvSpPr/>
      </dsp:nvSpPr>
      <dsp:spPr>
        <a:xfrm>
          <a:off x="-94791" y="0"/>
          <a:ext cx="6883901" cy="613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Exploratory Data Analysis</a:t>
          </a:r>
        </a:p>
      </dsp:txBody>
      <dsp:txXfrm>
        <a:off x="-76827" y="17964"/>
        <a:ext cx="6150292" cy="577417"/>
      </dsp:txXfrm>
    </dsp:sp>
    <dsp:sp modelId="{ACDC0E1C-B81E-4D1B-A344-D1ADBCEAA3C8}">
      <dsp:nvSpPr>
        <dsp:cNvPr id="0" name=""/>
        <dsp:cNvSpPr/>
      </dsp:nvSpPr>
      <dsp:spPr>
        <a:xfrm>
          <a:off x="419266" y="698532"/>
          <a:ext cx="6883901" cy="613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Preprocessing</a:t>
          </a:r>
        </a:p>
      </dsp:txBody>
      <dsp:txXfrm>
        <a:off x="437230" y="716496"/>
        <a:ext cx="5935241" cy="577417"/>
      </dsp:txXfrm>
    </dsp:sp>
    <dsp:sp modelId="{4027EBC8-6905-4CEA-8372-379E733CE629}">
      <dsp:nvSpPr>
        <dsp:cNvPr id="0" name=""/>
        <dsp:cNvSpPr/>
      </dsp:nvSpPr>
      <dsp:spPr>
        <a:xfrm>
          <a:off x="1078505" y="1436543"/>
          <a:ext cx="7025847" cy="51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Applying ML/DL classifiers on the real dataset</a:t>
          </a:r>
        </a:p>
      </dsp:txBody>
      <dsp:txXfrm>
        <a:off x="1093504" y="1451542"/>
        <a:ext cx="6064296" cy="482090"/>
      </dsp:txXfrm>
    </dsp:sp>
    <dsp:sp modelId="{D1646F74-BA7B-40A6-BBA0-BE026118101A}">
      <dsp:nvSpPr>
        <dsp:cNvPr id="0" name=""/>
        <dsp:cNvSpPr/>
      </dsp:nvSpPr>
      <dsp:spPr>
        <a:xfrm>
          <a:off x="1267849" y="2095597"/>
          <a:ext cx="7242965" cy="613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Applying models after (under-over) sampling methods </a:t>
          </a:r>
        </a:p>
      </dsp:txBody>
      <dsp:txXfrm>
        <a:off x="1285813" y="2113561"/>
        <a:ext cx="6246697" cy="577417"/>
      </dsp:txXfrm>
    </dsp:sp>
    <dsp:sp modelId="{74E95359-6D10-4217-AE0C-8E1F51F4D196}">
      <dsp:nvSpPr>
        <dsp:cNvPr id="0" name=""/>
        <dsp:cNvSpPr/>
      </dsp:nvSpPr>
      <dsp:spPr>
        <a:xfrm>
          <a:off x="1771856" y="2794130"/>
          <a:ext cx="7263066" cy="613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Final</a:t>
          </a:r>
          <a:r>
            <a:rPr lang="en-US" sz="1800" b="1" i="0" kern="1200" baseline="0" dirty="0"/>
            <a:t> Remarks</a:t>
          </a:r>
          <a:endParaRPr lang="en-US" sz="1800" b="1" i="0" kern="1200" dirty="0"/>
        </a:p>
      </dsp:txBody>
      <dsp:txXfrm>
        <a:off x="1789820" y="2812094"/>
        <a:ext cx="6264133" cy="577417"/>
      </dsp:txXfrm>
    </dsp:sp>
    <dsp:sp modelId="{B624B7F8-60BA-4904-8E6B-AAEC2907E657}">
      <dsp:nvSpPr>
        <dsp:cNvPr id="0" name=""/>
        <dsp:cNvSpPr/>
      </dsp:nvSpPr>
      <dsp:spPr>
        <a:xfrm>
          <a:off x="6390435" y="448083"/>
          <a:ext cx="398674" cy="3986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480137" y="448083"/>
        <a:ext cx="219270" cy="300002"/>
      </dsp:txXfrm>
    </dsp:sp>
    <dsp:sp modelId="{2B7AD5A7-3DFF-4A7C-A81C-4B966FD3A331}">
      <dsp:nvSpPr>
        <dsp:cNvPr id="0" name=""/>
        <dsp:cNvSpPr/>
      </dsp:nvSpPr>
      <dsp:spPr>
        <a:xfrm>
          <a:off x="6904493" y="1146615"/>
          <a:ext cx="398674" cy="3986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994195" y="1146615"/>
        <a:ext cx="219270" cy="300002"/>
      </dsp:txXfrm>
    </dsp:sp>
    <dsp:sp modelId="{09378575-37C3-4418-97C1-BE6349ADD945}">
      <dsp:nvSpPr>
        <dsp:cNvPr id="0" name=""/>
        <dsp:cNvSpPr/>
      </dsp:nvSpPr>
      <dsp:spPr>
        <a:xfrm>
          <a:off x="7418550" y="1834925"/>
          <a:ext cx="398674" cy="3986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508252" y="1834925"/>
        <a:ext cx="219270" cy="300002"/>
      </dsp:txXfrm>
    </dsp:sp>
    <dsp:sp modelId="{43282224-E4B4-42FB-BD79-19E57E77E976}">
      <dsp:nvSpPr>
        <dsp:cNvPr id="0" name=""/>
        <dsp:cNvSpPr/>
      </dsp:nvSpPr>
      <dsp:spPr>
        <a:xfrm>
          <a:off x="7932608" y="2540273"/>
          <a:ext cx="398674" cy="3986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022310" y="2540273"/>
        <a:ext cx="219270" cy="300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12.08.2021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12.08.2021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66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40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073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91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17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35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0293F"/>
              </a:solidFill>
              <a:effectLst/>
              <a:latin typeface="Gilroy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76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11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27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26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52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53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27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87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mlg-ulb/creditcardfraud" TargetMode="Externa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8" y="1798111"/>
            <a:ext cx="10510754" cy="2281355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FRAUD DETECTION</a:t>
            </a:r>
            <a:endParaRPr lang="ru-RU" sz="32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408" y="5105535"/>
            <a:ext cx="10090287" cy="1101897"/>
          </a:xfrm>
        </p:spPr>
        <p:txBody>
          <a:bodyPr/>
          <a:lstStyle/>
          <a:p>
            <a:r>
              <a:rPr lang="en-US" dirty="0"/>
              <a:t>Keivan Mokhtarpour</a:t>
            </a:r>
            <a:br>
              <a:rPr lang="en-US" dirty="0"/>
            </a:b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8230" y="5929445"/>
            <a:ext cx="4367531" cy="324417"/>
          </a:xfrm>
        </p:spPr>
        <p:txBody>
          <a:bodyPr/>
          <a:lstStyle/>
          <a:p>
            <a:r>
              <a:rPr lang="en-US" b="1" dirty="0"/>
              <a:t>August 2021</a:t>
            </a:r>
            <a:endParaRPr lang="ru-RU" b="1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FE37C3F-4F7F-4223-8381-A604B6B1C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27" y="3587012"/>
            <a:ext cx="3375759" cy="96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5626768" cy="7826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MODEL ARCHITECTURE</a:t>
            </a:r>
            <a:endParaRPr lang="ru-RU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Sequential API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594804" y="2803483"/>
            <a:ext cx="4829453" cy="23336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i="0" dirty="0" err="1">
                <a:solidFill>
                  <a:schemeClr val="bg1"/>
                </a:solidFill>
                <a:effectLst/>
              </a:rPr>
              <a:t>ReLU</a:t>
            </a:r>
            <a:r>
              <a:rPr lang="en-US" b="0" i="0" dirty="0">
                <a:solidFill>
                  <a:schemeClr val="bg1"/>
                </a:solidFill>
                <a:effectLst/>
              </a:rPr>
              <a:t> is used to add non-linearity to the network.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</a:rPr>
              <a:t>Sigmoid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</a:rPr>
              <a:t>is used to predict the probability as an output. </a:t>
            </a:r>
          </a:p>
          <a:p>
            <a:pPr>
              <a:lnSpc>
                <a:spcPct val="110000"/>
              </a:lnSpc>
            </a:pPr>
            <a:r>
              <a:rPr lang="fr-CA" b="1" i="0" dirty="0">
                <a:solidFill>
                  <a:schemeClr val="bg1"/>
                </a:solidFill>
                <a:effectLst/>
              </a:rPr>
              <a:t>Dropout</a:t>
            </a:r>
            <a:r>
              <a:rPr lang="fr-CA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</a:rPr>
              <a:t>drops randomly a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propotion</a:t>
            </a:r>
            <a:r>
              <a:rPr lang="en-US" b="0" i="0" dirty="0">
                <a:solidFill>
                  <a:schemeClr val="bg1"/>
                </a:solidFill>
                <a:effectLst/>
              </a:rPr>
              <a:t> of the network and forces the network to learn features in a distributed way.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</a:rPr>
              <a:t>Loss Function: </a:t>
            </a:r>
            <a:r>
              <a:rPr lang="en-US" dirty="0">
                <a:solidFill>
                  <a:schemeClr val="bg1"/>
                </a:solidFill>
              </a:rPr>
              <a:t>Binary </a:t>
            </a:r>
            <a:r>
              <a:rPr lang="en-US" dirty="0" err="1">
                <a:solidFill>
                  <a:schemeClr val="bg1"/>
                </a:solidFill>
              </a:rPr>
              <a:t>CrossEntropy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</a:rPr>
              <a:t>Optimization Algorithm: </a:t>
            </a:r>
            <a:r>
              <a:rPr lang="en-US" dirty="0">
                <a:solidFill>
                  <a:schemeClr val="bg1"/>
                </a:solidFill>
              </a:rPr>
              <a:t>Adam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ABDAEEC-7713-4ADF-880D-1523C0E8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976" y="2057243"/>
            <a:ext cx="615749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34839" y="1352683"/>
            <a:ext cx="6771988" cy="15241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Model Performance</a:t>
            </a:r>
            <a:endParaRPr lang="ru-RU" sz="3600" dirty="0">
              <a:latin typeface="+mn-lt"/>
            </a:endParaRP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523048392"/>
              </p:ext>
            </p:extLst>
          </p:nvPr>
        </p:nvGraphicFramePr>
        <p:xfrm>
          <a:off x="686001" y="3274963"/>
          <a:ext cx="65880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Recall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Precision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F1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Train Set</a:t>
                      </a:r>
                      <a:endParaRPr lang="ru-RU" sz="16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0.7681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0.8862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0.8229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Set</a:t>
                      </a:r>
                      <a:endParaRPr lang="ru-RU" sz="16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0.7823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0.8646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0.8214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Entire Dataset</a:t>
                      </a:r>
                      <a:endParaRPr lang="ru-RU" sz="16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0.7723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0.8796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0.8225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CB6D2F0-1EC3-471E-83E3-E7A2BBDA88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914532" y="2211155"/>
            <a:ext cx="3365072" cy="665713"/>
          </a:xfrm>
        </p:spPr>
        <p:txBody>
          <a:bodyPr>
            <a:normAutofit/>
          </a:bodyPr>
          <a:lstStyle/>
          <a:p>
            <a:r>
              <a:rPr lang="en-US" dirty="0"/>
              <a:t>Test Set Confusion Matrix</a:t>
            </a:r>
            <a:endParaRPr lang="ru-RU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561CA6F-EBAE-490D-8A7A-224C9BD1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556" y="2746586"/>
            <a:ext cx="3033023" cy="2469094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81F39D6E-A4D8-46EA-989A-49A31F18B5EE}"/>
              </a:ext>
            </a:extLst>
          </p:cNvPr>
          <p:cNvSpPr txBox="1">
            <a:spLocks/>
          </p:cNvSpPr>
          <p:nvPr/>
        </p:nvSpPr>
        <p:spPr bwMode="grayWhite">
          <a:xfrm>
            <a:off x="134839" y="324352"/>
            <a:ext cx="6771988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ANN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47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4C3F6-6A81-4732-8ECA-DF1EF28A6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297A3D-81ED-4C95-8554-14696861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72" y="1591499"/>
            <a:ext cx="5321968" cy="15241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Imbalanced Dataset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3BC4472-3F04-4BA4-9FF9-10E84184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88" y="2609716"/>
            <a:ext cx="5006774" cy="3086367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E62D4F0-CA3F-452B-93DA-DD394B5D91ED}"/>
              </a:ext>
            </a:extLst>
          </p:cNvPr>
          <p:cNvSpPr txBox="1">
            <a:spLocks/>
          </p:cNvSpPr>
          <p:nvPr/>
        </p:nvSpPr>
        <p:spPr bwMode="grayWhite">
          <a:xfrm>
            <a:off x="407729" y="3115684"/>
            <a:ext cx="4829453" cy="23336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</a:rPr>
              <a:t>Fraudulent Transactions:       (</a:t>
            </a:r>
            <a:r>
              <a:rPr lang="en-US" sz="1400" dirty="0">
                <a:solidFill>
                  <a:schemeClr val="bg1"/>
                </a:solidFill>
              </a:rPr>
              <a:t>492)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</a:rPr>
              <a:t>Normal Transactions:          (</a:t>
            </a:r>
            <a:r>
              <a:rPr lang="fr-CA" sz="1400" b="0" i="0" dirty="0">
                <a:solidFill>
                  <a:schemeClr val="bg1"/>
                </a:solidFill>
                <a:effectLst/>
              </a:rPr>
              <a:t>284315)</a:t>
            </a:r>
          </a:p>
          <a:p>
            <a:pPr>
              <a:lnSpc>
                <a:spcPct val="110000"/>
              </a:lnSpc>
            </a:pPr>
            <a:endParaRPr lang="fr-CA" sz="14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CA" sz="2400" b="1" i="0" dirty="0">
                <a:solidFill>
                  <a:schemeClr val="bg1"/>
                </a:solidFill>
                <a:effectLst/>
              </a:rPr>
              <a:t>Sampling </a:t>
            </a:r>
            <a:r>
              <a:rPr lang="fr-CA" sz="2400" b="1" dirty="0" err="1">
                <a:solidFill>
                  <a:schemeClr val="bg1"/>
                </a:solidFill>
              </a:rPr>
              <a:t>A</a:t>
            </a:r>
            <a:r>
              <a:rPr lang="fr-CA" sz="2400" b="1" i="0" dirty="0" err="1">
                <a:solidFill>
                  <a:schemeClr val="bg1"/>
                </a:solidFill>
                <a:effectLst/>
              </a:rPr>
              <a:t>pproaches</a:t>
            </a:r>
            <a:r>
              <a:rPr lang="fr-CA" sz="2400" b="1" i="0" dirty="0">
                <a:solidFill>
                  <a:schemeClr val="bg1"/>
                </a:solidFill>
                <a:effectLst/>
              </a:rPr>
              <a:t>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chemeClr val="bg1"/>
                </a:solidFill>
              </a:rPr>
              <a:t>Undersampling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Oversampling (SMOTE)</a:t>
            </a:r>
          </a:p>
        </p:txBody>
      </p:sp>
    </p:spTree>
    <p:extLst>
      <p:ext uri="{BB962C8B-B14F-4D97-AF65-F5344CB8AC3E}">
        <p14:creationId xmlns:p14="http://schemas.microsoft.com/office/powerpoint/2010/main" val="67436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34839" y="2207282"/>
            <a:ext cx="6771988" cy="152418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Model Performance 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endParaRPr lang="ru-RU" sz="3600" b="0" dirty="0">
              <a:latin typeface="+mn-lt"/>
            </a:endParaRP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487254811"/>
              </p:ext>
            </p:extLst>
          </p:nvPr>
        </p:nvGraphicFramePr>
        <p:xfrm>
          <a:off x="686001" y="3053021"/>
          <a:ext cx="65880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Undersampling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Recall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Precision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F1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Undersampled</a:t>
                      </a:r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Train Set</a:t>
                      </a:r>
                      <a:endParaRPr lang="ru-RU" sz="16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0.8724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0.9318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Undersampled</a:t>
                      </a:r>
                      <a:r>
                        <a:rPr lang="en-US" sz="16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Test Set</a:t>
                      </a:r>
                      <a:endParaRPr lang="ru-RU" sz="16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0.8571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0.9230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Original Entire Dataset</a:t>
                      </a:r>
                      <a:endParaRPr lang="ru-RU" sz="16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0.8678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0.0978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0.1759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5" name="Table Placeholder 6">
            <a:extLst>
              <a:ext uri="{FF2B5EF4-FFF2-40B4-BE49-F238E27FC236}">
                <a16:creationId xmlns:a16="http://schemas.microsoft.com/office/drawing/2014/main" id="{18096CED-BF46-470D-B9FC-4CB7AE8BC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644592"/>
              </p:ext>
            </p:extLst>
          </p:nvPr>
        </p:nvGraphicFramePr>
        <p:xfrm>
          <a:off x="686001" y="4620027"/>
          <a:ext cx="65880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Oversampling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Recall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Precision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F1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Oversampled Train Set</a:t>
                      </a:r>
                      <a:endParaRPr lang="ru-RU" sz="16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0.9961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0.9980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Oversampled Test Set</a:t>
                      </a:r>
                      <a:endParaRPr lang="ru-RU" sz="16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0.9958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Original Entire Dataset</a:t>
                      </a:r>
                      <a:endParaRPr lang="ru-RU" sz="16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0.3052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0.4676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</a:tbl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A5C12E6-AAB1-4AA5-8394-9310D94CC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6718853" y="1885659"/>
            <a:ext cx="5338308" cy="665713"/>
          </a:xfrm>
        </p:spPr>
        <p:txBody>
          <a:bodyPr>
            <a:normAutofit/>
          </a:bodyPr>
          <a:lstStyle/>
          <a:p>
            <a:r>
              <a:rPr lang="en-US" dirty="0"/>
              <a:t>Original Entire Dataset Confusion Matrix</a:t>
            </a:r>
            <a:endParaRPr lang="ru-RU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F65EB36C-AB30-44D2-82C9-13997746B890}"/>
              </a:ext>
            </a:extLst>
          </p:cNvPr>
          <p:cNvSpPr txBox="1">
            <a:spLocks/>
          </p:cNvSpPr>
          <p:nvPr/>
        </p:nvSpPr>
        <p:spPr bwMode="grayWhite">
          <a:xfrm>
            <a:off x="134839" y="324352"/>
            <a:ext cx="6771988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ANN</a:t>
            </a:r>
            <a:endParaRPr lang="ru-RU" sz="3600" dirty="0">
              <a:latin typeface="+mn-lt"/>
            </a:endParaRPr>
          </a:p>
        </p:txBody>
      </p:sp>
      <p:pic>
        <p:nvPicPr>
          <p:cNvPr id="15" name="Picture 14" descr="Chart, waterfall chart&#10;&#10;Description automatically generated">
            <a:extLst>
              <a:ext uri="{FF2B5EF4-FFF2-40B4-BE49-F238E27FC236}">
                <a16:creationId xmlns:a16="http://schemas.microsoft.com/office/drawing/2014/main" id="{14BB5FEF-93A4-4C4D-BC71-2764A113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032" y="2402513"/>
            <a:ext cx="2394669" cy="2042840"/>
          </a:xfrm>
          <a:prstGeom prst="rect">
            <a:avLst/>
          </a:prstGeom>
        </p:spPr>
      </p:pic>
      <p:pic>
        <p:nvPicPr>
          <p:cNvPr id="17" name="Picture 16" descr="Chart, waterfall chart&#10;&#10;Description automatically generated">
            <a:extLst>
              <a:ext uri="{FF2B5EF4-FFF2-40B4-BE49-F238E27FC236}">
                <a16:creationId xmlns:a16="http://schemas.microsoft.com/office/drawing/2014/main" id="{6ADB8874-91D6-4F37-BD61-EEF515B2C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032" y="4536381"/>
            <a:ext cx="2394669" cy="20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33914" y="1674043"/>
            <a:ext cx="9165098" cy="1524185"/>
          </a:xfrm>
        </p:spPr>
        <p:txBody>
          <a:bodyPr>
            <a:noAutofit/>
          </a:bodyPr>
          <a:lstStyle/>
          <a:p>
            <a:r>
              <a:rPr lang="en-US" sz="2000" dirty="0"/>
              <a:t>MODEL PERFORMANCE </a:t>
            </a:r>
            <a:br>
              <a:rPr lang="en-US" sz="2000" dirty="0"/>
            </a:br>
            <a:r>
              <a:rPr lang="en-US" sz="2000" dirty="0"/>
              <a:t>RESULTS OVERVIEW</a:t>
            </a:r>
            <a:br>
              <a:rPr lang="en-US" sz="2000" dirty="0"/>
            </a:br>
            <a:endParaRPr lang="ru-RU" sz="2000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511934085"/>
              </p:ext>
            </p:extLst>
          </p:nvPr>
        </p:nvGraphicFramePr>
        <p:xfrm>
          <a:off x="4829968" y="3035117"/>
          <a:ext cx="6588000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Recall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Precision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F1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Decision Tree </a:t>
                      </a:r>
                      <a:endParaRPr lang="ru-RU" sz="16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0.9247</a:t>
                      </a:r>
                      <a:endParaRPr lang="ru-RU" sz="1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0.9518</a:t>
                      </a:r>
                      <a:endParaRPr lang="ru-RU" sz="1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0.9381</a:t>
                      </a:r>
                      <a:endParaRPr lang="ru-RU" sz="1600" b="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ANN </a:t>
                      </a:r>
                      <a:endParaRPr lang="ru-RU" sz="16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0.7723</a:t>
                      </a:r>
                      <a:endParaRPr lang="ru-RU" sz="1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0.8796</a:t>
                      </a:r>
                      <a:endParaRPr lang="ru-RU" sz="1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0.8225</a:t>
                      </a:r>
                      <a:endParaRPr lang="ru-RU" sz="1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ANN </a:t>
                      </a:r>
                      <a:r>
                        <a:rPr lang="en-US" sz="1600" b="0" kern="1200" noProof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Undersampling</a:t>
                      </a:r>
                      <a:endParaRPr lang="ru-RU" sz="16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0.8678</a:t>
                      </a:r>
                      <a:endParaRPr lang="ru-RU" sz="1600" b="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0.0978</a:t>
                      </a:r>
                      <a:endParaRPr lang="ru-RU" sz="1600" b="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0.1759</a:t>
                      </a:r>
                      <a:endParaRPr lang="ru-RU" sz="1600" b="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ANN Oversampling </a:t>
                      </a:r>
                      <a:endParaRPr lang="ru-RU" sz="16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ru-RU" sz="1600" b="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0.3052</a:t>
                      </a:r>
                      <a:endParaRPr lang="ru-RU" sz="1600" b="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0.4676</a:t>
                      </a:r>
                      <a:endParaRPr lang="ru-RU" sz="1600" b="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436BD0-C924-4C92-B7E6-36B1789021B5}"/>
              </a:ext>
            </a:extLst>
          </p:cNvPr>
          <p:cNvSpPr/>
          <p:nvPr/>
        </p:nvSpPr>
        <p:spPr>
          <a:xfrm>
            <a:off x="3869797" y="4559302"/>
            <a:ext cx="846666" cy="283451"/>
          </a:xfrm>
          <a:prstGeom prst="rightArrow">
            <a:avLst>
              <a:gd name="adj1" fmla="val 43771"/>
              <a:gd name="adj2" fmla="val 78030"/>
            </a:avLst>
          </a:prstGeom>
          <a:solidFill>
            <a:srgbClr val="FF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7BC2A2-BC57-4D0E-9475-0D672A878D0A}"/>
              </a:ext>
            </a:extLst>
          </p:cNvPr>
          <p:cNvSpPr/>
          <p:nvPr/>
        </p:nvSpPr>
        <p:spPr>
          <a:xfrm>
            <a:off x="7507112" y="4559301"/>
            <a:ext cx="936978" cy="283451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455" y="988013"/>
            <a:ext cx="4183939" cy="2281355"/>
          </a:xfrm>
        </p:spPr>
        <p:txBody>
          <a:bodyPr/>
          <a:lstStyle/>
          <a:p>
            <a:r>
              <a:rPr lang="en-US" dirty="0">
                <a:latin typeface="+mn-lt"/>
              </a:rPr>
              <a:t>THANK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YOU!</a:t>
            </a:r>
            <a:endParaRPr lang="ru-RU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Keivan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I-Based Fraud Detection in Banking – Current Applications and Trends |  Emerj">
            <a:extLst>
              <a:ext uri="{FF2B5EF4-FFF2-40B4-BE49-F238E27FC236}">
                <a16:creationId xmlns:a16="http://schemas.microsoft.com/office/drawing/2014/main" id="{E2ADEF47-62C0-41F4-8F57-9FAEE7F00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99"/>
          <a:stretch/>
        </p:blipFill>
        <p:spPr bwMode="auto">
          <a:xfrm>
            <a:off x="20" y="404811"/>
            <a:ext cx="610885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411E7-77A8-4D17-885B-60EE795CF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384173D4-6C3D-426D-8B77-7D9470EF08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/>
          <a:lstStyle/>
          <a:p>
            <a:r>
              <a:rPr lang="en-US" dirty="0"/>
              <a:t>Most common fraud type tackled by AI </a:t>
            </a:r>
          </a:p>
          <a:p>
            <a:r>
              <a:rPr lang="en-US" dirty="0"/>
              <a:t>Most common types of payment fraud: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Lost Cards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Stolen Cards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Card ID theft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Counterfeit Cards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Card Non-receipt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DD472C-AAAD-4021-99DD-AD7E6DDA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1046140"/>
            <a:ext cx="5056083" cy="782638"/>
          </a:xfrm>
        </p:spPr>
        <p:txBody>
          <a:bodyPr anchor="ctr">
            <a:normAutofit/>
          </a:bodyPr>
          <a:lstStyle/>
          <a:p>
            <a:r>
              <a:rPr lang="en-US" sz="3700"/>
              <a:t>PAYMENT FRAUD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C920-01EE-401F-ABC3-883D29F05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/>
          <a:p>
            <a:r>
              <a:rPr lang="en-US" dirty="0"/>
              <a:t>Credit Card and Bank Loan Scams</a:t>
            </a:r>
          </a:p>
        </p:txBody>
      </p:sp>
    </p:spTree>
    <p:extLst>
      <p:ext uri="{BB962C8B-B14F-4D97-AF65-F5344CB8AC3E}">
        <p14:creationId xmlns:p14="http://schemas.microsoft.com/office/powerpoint/2010/main" val="143086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9A43F-913E-4534-B14D-A5156143C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AEACA66F-EE0B-4A57-9137-77D94842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7660" cy="1380744"/>
          </a:xfrm>
        </p:spPr>
        <p:txBody>
          <a:bodyPr/>
          <a:lstStyle/>
          <a:p>
            <a:r>
              <a:rPr lang="en-US" dirty="0"/>
              <a:t>Old School Fraud Detection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0ABCD11-56C0-4113-B0B3-A51BB26F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/>
          <a:p>
            <a:r>
              <a:rPr lang="en-US" sz="1800" b="1" dirty="0"/>
              <a:t>False Positives </a:t>
            </a:r>
          </a:p>
          <a:p>
            <a:r>
              <a:rPr lang="en-US" b="0" i="0" dirty="0">
                <a:effectLst/>
                <a:latin typeface="Larsseit"/>
              </a:rPr>
              <a:t>Using lots of rules tends to result in a high number of false positives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b="1" dirty="0"/>
              <a:t>Fixed Outcomes </a:t>
            </a:r>
          </a:p>
          <a:p>
            <a:r>
              <a:rPr lang="en-US" b="0" i="0" dirty="0">
                <a:effectLst/>
                <a:latin typeface="Larsseit"/>
              </a:rPr>
              <a:t>The thresholds for </a:t>
            </a:r>
            <a:r>
              <a:rPr lang="en-US" b="0" i="0" dirty="0" err="1">
                <a:effectLst/>
                <a:latin typeface="Larsseit"/>
              </a:rPr>
              <a:t>fraudy</a:t>
            </a:r>
            <a:r>
              <a:rPr lang="en-US" b="0" i="0" dirty="0">
                <a:effectLst/>
                <a:latin typeface="Larsseit"/>
              </a:rPr>
              <a:t> </a:t>
            </a:r>
            <a:r>
              <a:rPr lang="en-US" b="0" i="0" dirty="0" err="1">
                <a:effectLst/>
                <a:latin typeface="Larsseit"/>
              </a:rPr>
              <a:t>behaviour</a:t>
            </a:r>
            <a:r>
              <a:rPr lang="en-US" b="0" i="0" dirty="0">
                <a:effectLst/>
                <a:latin typeface="Larsseit"/>
              </a:rPr>
              <a:t> can change over time</a:t>
            </a:r>
            <a:endParaRPr lang="en-US" dirty="0"/>
          </a:p>
          <a:p>
            <a:r>
              <a:rPr lang="en-US" sz="1800" b="1" dirty="0"/>
              <a:t>Inefficient and Hard to Scale </a:t>
            </a:r>
          </a:p>
          <a:p>
            <a:r>
              <a:rPr lang="en-US" b="0" i="0" dirty="0">
                <a:effectLst/>
                <a:latin typeface="Larsseit"/>
              </a:rPr>
              <a:t>Using a rules-only approach means that your library must keep expanding as fraud evolves. </a:t>
            </a:r>
            <a:endParaRPr lang="en-US" sz="1400" b="1" dirty="0"/>
          </a:p>
        </p:txBody>
      </p:sp>
      <p:pic>
        <p:nvPicPr>
          <p:cNvPr id="3076" name="Picture 4" descr="Old School Images, Stock Photos &amp;amp; Vectors | Shutterstock">
            <a:extLst>
              <a:ext uri="{FF2B5EF4-FFF2-40B4-BE49-F238E27FC236}">
                <a16:creationId xmlns:a16="http://schemas.microsoft.com/office/drawing/2014/main" id="{28615412-8982-4774-A722-422D7B81F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1"/>
          <a:stretch/>
        </p:blipFill>
        <p:spPr bwMode="auto">
          <a:xfrm>
            <a:off x="8385078" y="2130500"/>
            <a:ext cx="2967134" cy="28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50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9A43F-913E-4534-B14D-A5156143C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AEACA66F-EE0B-4A57-9137-77D94842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>
            <a:normAutofit/>
          </a:bodyPr>
          <a:lstStyle/>
          <a:p>
            <a:r>
              <a:rPr lang="en-US" dirty="0"/>
              <a:t>ML Based Fraud Detection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0ABCD11-56C0-4113-B0B3-A51BB26F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62" y="2130500"/>
            <a:ext cx="5769382" cy="3738488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Super Fast </a:t>
            </a:r>
          </a:p>
          <a:p>
            <a:r>
              <a:rPr lang="en-US" b="0" i="0" dirty="0">
                <a:effectLst/>
                <a:latin typeface="Larsseit"/>
              </a:rPr>
              <a:t>When it comes to fraud decisions, you need results FAST! </a:t>
            </a:r>
          </a:p>
          <a:p>
            <a:br>
              <a:rPr lang="fr-CA" sz="1800" b="1" dirty="0"/>
            </a:br>
            <a:r>
              <a:rPr lang="fr-CA" sz="1800" b="1" i="0" dirty="0">
                <a:effectLst/>
              </a:rPr>
              <a:t>Scalable</a:t>
            </a:r>
          </a:p>
          <a:p>
            <a:r>
              <a:rPr lang="en-US" b="0" i="0" dirty="0">
                <a:effectLst/>
                <a:latin typeface="Larsseit"/>
              </a:rPr>
              <a:t>Every online business wants to increase its transaction volume.</a:t>
            </a:r>
          </a:p>
          <a:p>
            <a:r>
              <a:rPr lang="en-US" b="0" i="0" dirty="0">
                <a:effectLst/>
                <a:latin typeface="Larsseit"/>
              </a:rPr>
              <a:t> </a:t>
            </a:r>
          </a:p>
          <a:p>
            <a:r>
              <a:rPr lang="fr-CA" sz="1800" b="1" i="0" dirty="0">
                <a:effectLst/>
              </a:rPr>
              <a:t>Efficient</a:t>
            </a:r>
            <a:endParaRPr lang="fr-CA" b="1" i="0" dirty="0">
              <a:effectLst/>
            </a:endParaRPr>
          </a:p>
          <a:p>
            <a:r>
              <a:rPr lang="en-US" b="0" i="0" dirty="0">
                <a:effectLst/>
                <a:latin typeface="Larsseit"/>
              </a:rPr>
              <a:t> The human cost would be immense. The ML cost is just the cost of the servers running.</a:t>
            </a:r>
          </a:p>
          <a:p>
            <a:endParaRPr lang="en-US" dirty="0">
              <a:latin typeface="Larsseit"/>
            </a:endParaRPr>
          </a:p>
          <a:p>
            <a:r>
              <a:rPr lang="fr-CA" sz="1800" b="1" i="0" dirty="0">
                <a:effectLst/>
              </a:rPr>
              <a:t>More </a:t>
            </a:r>
            <a:r>
              <a:rPr lang="fr-CA" sz="1800" b="1" dirty="0" err="1"/>
              <a:t>A</a:t>
            </a:r>
            <a:r>
              <a:rPr lang="fr-CA" sz="1800" b="1" i="0" dirty="0" err="1">
                <a:effectLst/>
              </a:rPr>
              <a:t>ccurate</a:t>
            </a:r>
            <a:endParaRPr lang="fr-CA" sz="1800" b="1" dirty="0"/>
          </a:p>
          <a:p>
            <a:r>
              <a:rPr lang="en-US" b="0" i="0" dirty="0">
                <a:effectLst/>
                <a:latin typeface="Larsseit"/>
              </a:rPr>
              <a:t>Machine learning models can learn from patterns of normal behavior.</a:t>
            </a:r>
            <a:endParaRPr lang="fr-CA" i="0" dirty="0">
              <a:effectLst/>
            </a:endParaRPr>
          </a:p>
          <a:p>
            <a:endParaRPr lang="en-US" dirty="0">
              <a:latin typeface="Larsseit"/>
            </a:endParaRPr>
          </a:p>
        </p:txBody>
      </p:sp>
      <p:pic>
        <p:nvPicPr>
          <p:cNvPr id="4098" name="Picture 2" descr="How AI, ML, and automation can improve cybersecurity protection -  TechRepublic">
            <a:extLst>
              <a:ext uri="{FF2B5EF4-FFF2-40B4-BE49-F238E27FC236}">
                <a16:creationId xmlns:a16="http://schemas.microsoft.com/office/drawing/2014/main" id="{F54A01BA-2991-47EC-8B35-29D589632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r="22289"/>
          <a:stretch/>
        </p:blipFill>
        <p:spPr bwMode="auto">
          <a:xfrm>
            <a:off x="5519738" y="10"/>
            <a:ext cx="6103620" cy="685798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3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2" y="239145"/>
            <a:ext cx="5561416" cy="7826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Credit Card Fraud Detection Dataset </a:t>
            </a:r>
            <a:endParaRPr lang="ru-RU" sz="20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457239-B013-4516-B84E-51F9472C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54148"/>
            <a:ext cx="12191999" cy="1721837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8A1F57B-D1E8-4D83-9403-DCE8AEC2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659" y="1107154"/>
            <a:ext cx="4129340" cy="15469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60A30A-30D0-4390-ACB7-D4C10D283E63}"/>
              </a:ext>
            </a:extLst>
          </p:cNvPr>
          <p:cNvSpPr txBox="1"/>
          <p:nvPr/>
        </p:nvSpPr>
        <p:spPr>
          <a:xfrm>
            <a:off x="204252" y="4442193"/>
            <a:ext cx="106458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marL="342900" indent="-342900" algn="just">
              <a:buAutoNum type="arabicParenR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28 PCA transformed features</a:t>
            </a:r>
          </a:p>
          <a:p>
            <a:pPr marL="342900" indent="-342900" algn="just">
              <a:buAutoNum type="arabicParenR"/>
            </a:pPr>
            <a:endParaRPr lang="en-US" sz="1600" i="0" dirty="0">
              <a:solidFill>
                <a:schemeClr val="bg1"/>
              </a:solidFill>
              <a:effectLst/>
            </a:endParaRPr>
          </a:p>
          <a:p>
            <a:pPr marL="342900" indent="-342900" algn="just">
              <a:buFontTx/>
              <a:buAutoNum type="arabicParenR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‘Time’ (Non-Relevant) and ‘Amount’ features are not transformed.</a:t>
            </a:r>
          </a:p>
          <a:p>
            <a:pPr marL="342900" indent="-342900" algn="just">
              <a:buFontTx/>
              <a:buAutoNum type="arabicParenR"/>
            </a:pPr>
            <a:endParaRPr lang="en-US" sz="1600" i="0" dirty="0">
              <a:solidFill>
                <a:schemeClr val="bg1"/>
              </a:solidFill>
              <a:effectLst/>
            </a:endParaRPr>
          </a:p>
          <a:p>
            <a:pPr marL="342900" indent="-342900" algn="just">
              <a:buFontTx/>
              <a:buAutoNum type="arabicParenR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There are no missing values in the dataset.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2E5A5455-652A-4A92-B416-77B12CFD7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07154"/>
            <a:ext cx="8062659" cy="15469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6E37B7-776C-4C3C-9623-9C582D4E8266}"/>
              </a:ext>
            </a:extLst>
          </p:cNvPr>
          <p:cNvSpPr txBox="1"/>
          <p:nvPr/>
        </p:nvSpPr>
        <p:spPr>
          <a:xfrm>
            <a:off x="8155436" y="762803"/>
            <a:ext cx="4070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hlinkClick r:id="rId6"/>
              </a:rPr>
              <a:t>https://www.kaggle.com/mlg-ulb/creditcardfraud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304D58-D229-43FE-B4B8-DABE9D53E45A}"/>
              </a:ext>
            </a:extLst>
          </p:cNvPr>
          <p:cNvSpPr txBox="1"/>
          <p:nvPr/>
        </p:nvSpPr>
        <p:spPr>
          <a:xfrm>
            <a:off x="8221382" y="4442193"/>
            <a:ext cx="6116444" cy="37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fr-CA" dirty="0">
                <a:solidFill>
                  <a:schemeClr val="tx2"/>
                </a:solidFill>
              </a:rPr>
              <a:t>Total Transactions:              (284807)</a:t>
            </a:r>
            <a:endParaRPr lang="fr-CA" sz="1800" i="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75" y="301084"/>
            <a:ext cx="5056083" cy="78263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OUTLINE</a:t>
            </a:r>
            <a:endParaRPr lang="ru-RU" sz="28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602" y="1083722"/>
            <a:ext cx="4421856" cy="749047"/>
          </a:xfrm>
        </p:spPr>
        <p:txBody>
          <a:bodyPr/>
          <a:lstStyle/>
          <a:p>
            <a:r>
              <a:rPr lang="en-US" dirty="0"/>
              <a:t>PROBLEM WORKFLOW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6618AC1-D70F-4CBD-B0F4-580872DA1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084984"/>
              </p:ext>
            </p:extLst>
          </p:nvPr>
        </p:nvGraphicFramePr>
        <p:xfrm>
          <a:off x="2021517" y="2123529"/>
          <a:ext cx="8940132" cy="340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140D0E-A45B-4420-BEB8-4BE6DE90E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8D4025-F3F5-4917-861E-8A5C34D1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Exploratory Data Analysis (EDA)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B21CA13-E304-4416-B169-415ED5D8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41" y="3400915"/>
            <a:ext cx="4179637" cy="2576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A4B74B-838C-4F31-972E-245EFDA7EEDB}"/>
              </a:ext>
            </a:extLst>
          </p:cNvPr>
          <p:cNvSpPr txBox="1"/>
          <p:nvPr/>
        </p:nvSpPr>
        <p:spPr>
          <a:xfrm>
            <a:off x="774032" y="2068708"/>
            <a:ext cx="5056083" cy="98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2"/>
                </a:solidFill>
              </a:rPr>
              <a:t>Fraudulent Transactions:       (492)           0.17 %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2"/>
                </a:solidFill>
              </a:rPr>
              <a:t>Normal Transactions:          (</a:t>
            </a:r>
            <a:r>
              <a:rPr lang="fr-CA" sz="1800" i="0" dirty="0">
                <a:solidFill>
                  <a:schemeClr val="tx2"/>
                </a:solidFill>
                <a:effectLst/>
              </a:rPr>
              <a:t>284315)      99.83 %</a:t>
            </a:r>
          </a:p>
          <a:p>
            <a:pPr>
              <a:lnSpc>
                <a:spcPct val="110000"/>
              </a:lnSpc>
            </a:pPr>
            <a:r>
              <a:rPr lang="fr-CA" dirty="0">
                <a:solidFill>
                  <a:schemeClr val="tx2"/>
                </a:solidFill>
              </a:rPr>
              <a:t>Total Transactions:              (284807)</a:t>
            </a:r>
            <a:endParaRPr lang="fr-CA" sz="1800" i="0" dirty="0">
              <a:solidFill>
                <a:schemeClr val="tx2"/>
              </a:solidFill>
              <a:effectLst/>
            </a:endParaRP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EA59F6D8-339E-4E81-ABEC-647B04997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779" y="1840353"/>
            <a:ext cx="5113653" cy="13187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EA2989-1723-4104-96EA-29B4A8EDADBF}"/>
              </a:ext>
            </a:extLst>
          </p:cNvPr>
          <p:cNvSpPr txBox="1"/>
          <p:nvPr/>
        </p:nvSpPr>
        <p:spPr>
          <a:xfrm>
            <a:off x="5830115" y="1467238"/>
            <a:ext cx="6105292" cy="37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fr-CA" sz="1800" i="0" dirty="0" err="1">
                <a:solidFill>
                  <a:schemeClr val="tx2"/>
                </a:solidFill>
                <a:effectLst/>
              </a:rPr>
              <a:t>Actual</a:t>
            </a:r>
            <a:r>
              <a:rPr lang="fr-CA" sz="1800" i="0" dirty="0">
                <a:solidFill>
                  <a:schemeClr val="tx2"/>
                </a:solidFill>
                <a:effectLst/>
              </a:rPr>
              <a:t> Distribution of </a:t>
            </a:r>
            <a:r>
              <a:rPr lang="fr-CA" sz="1800" i="0" dirty="0" err="1">
                <a:solidFill>
                  <a:schemeClr val="tx2"/>
                </a:solidFill>
                <a:effectLst/>
              </a:rPr>
              <a:t>Amount</a:t>
            </a:r>
            <a:r>
              <a:rPr lang="fr-CA" sz="1800" i="0" dirty="0">
                <a:solidFill>
                  <a:schemeClr val="tx2"/>
                </a:solidFill>
                <a:effectLst/>
              </a:rPr>
              <a:t> </a:t>
            </a:r>
          </a:p>
        </p:txBody>
      </p:sp>
      <p:pic>
        <p:nvPicPr>
          <p:cNvPr id="20" name="Picture 19" descr="Chart, waterfall chart&#10;&#10;Description automatically generated">
            <a:extLst>
              <a:ext uri="{FF2B5EF4-FFF2-40B4-BE49-F238E27FC236}">
                <a16:creationId xmlns:a16="http://schemas.microsoft.com/office/drawing/2014/main" id="{2C27148C-61D8-454B-9948-0424CB6A2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779" y="3226884"/>
            <a:ext cx="5113653" cy="27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2C9-7ACE-45CF-B0AC-496419797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B639-8526-41A4-9D58-91340FBFBB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0" y="2119969"/>
            <a:ext cx="8213851" cy="45038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Normalization: ‘Amount’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Dropping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Assigning independent and the target variables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Splitting the data into train and test sets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Train and Test Sets Shape (</a:t>
            </a:r>
            <a:r>
              <a:rPr lang="en-US" b="0" i="0" dirty="0">
                <a:solidFill>
                  <a:schemeClr val="bg1"/>
                </a:solidFill>
                <a:effectLst/>
              </a:rPr>
              <a:t>70% training set and 30% test set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354483-4B7D-4091-9C5D-92C68AD3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latin typeface="+mn-lt"/>
              </a:rPr>
              <a:t>Data Preprocessing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D7144-3A67-4B48-BB13-ACD161391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2" b="19134"/>
          <a:stretch/>
        </p:blipFill>
        <p:spPr>
          <a:xfrm>
            <a:off x="1019359" y="2404204"/>
            <a:ext cx="5805187" cy="412235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D69705E3-7643-4FC9-B6EB-6CC8A491F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59" y="3218765"/>
            <a:ext cx="2705148" cy="33488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24AA73-609C-49A5-AEAF-3D56E6C95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59" y="4052576"/>
            <a:ext cx="3073141" cy="5121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76E389-E005-4623-8702-14CE8AFF1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359" y="4845026"/>
            <a:ext cx="7422114" cy="368293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1C3984-4F2C-49AB-81B3-7790303FEA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359" y="5651614"/>
            <a:ext cx="1311233" cy="533915"/>
          </a:xfrm>
          <a:prstGeom prst="rect">
            <a:avLst/>
          </a:prstGeom>
        </p:spPr>
      </p:pic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495CBD5-8C03-4BAB-9F84-E48C5D1E1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74" y="5658958"/>
            <a:ext cx="1311233" cy="5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34839" y="1352683"/>
            <a:ext cx="6771988" cy="1524185"/>
          </a:xfrm>
        </p:spPr>
        <p:txBody>
          <a:bodyPr>
            <a:normAutofit/>
          </a:bodyPr>
          <a:lstStyle/>
          <a:p>
            <a:br>
              <a:rPr lang="en-US" sz="2800" b="0" dirty="0">
                <a:latin typeface="+mn-lt"/>
              </a:rPr>
            </a:br>
            <a:br>
              <a:rPr lang="en-US" sz="2800" b="0" dirty="0">
                <a:latin typeface="+mn-lt"/>
              </a:rPr>
            </a:br>
            <a:r>
              <a:rPr lang="en-US" sz="2800" b="0" dirty="0">
                <a:latin typeface="+mn-lt"/>
              </a:rPr>
              <a:t>Model Performance</a:t>
            </a:r>
            <a:endParaRPr lang="ru-RU" sz="2800" b="0" dirty="0">
              <a:latin typeface="+mn-lt"/>
            </a:endParaRP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078168610"/>
              </p:ext>
            </p:extLst>
          </p:nvPr>
        </p:nvGraphicFramePr>
        <p:xfrm>
          <a:off x="686001" y="3274963"/>
          <a:ext cx="65880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Recall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Precision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F1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Train Set</a:t>
                      </a:r>
                      <a:endParaRPr lang="ru-RU" sz="16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ru-RU" sz="14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Set</a:t>
                      </a:r>
                      <a:endParaRPr lang="ru-RU" sz="16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0.7482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0.8270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0.7857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Entire Dataset</a:t>
                      </a:r>
                      <a:endParaRPr lang="ru-RU" sz="16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0.9247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0.9518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A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0.9381</a:t>
                      </a:r>
                      <a:endParaRPr lang="ru-RU" sz="14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C77C5B6-FD62-4B4E-9A8D-87DDCBC9C126}"/>
              </a:ext>
            </a:extLst>
          </p:cNvPr>
          <p:cNvSpPr txBox="1">
            <a:spLocks/>
          </p:cNvSpPr>
          <p:nvPr/>
        </p:nvSpPr>
        <p:spPr bwMode="grayWhite">
          <a:xfrm>
            <a:off x="134839" y="324352"/>
            <a:ext cx="6771988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Decision Tree Classifier</a:t>
            </a:r>
            <a:endParaRPr lang="ru-RU" sz="3600" dirty="0">
              <a:latin typeface="+mn-lt"/>
            </a:endParaRPr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2FEF3489-813B-4D7A-B28A-5E24B206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1" y="2586662"/>
            <a:ext cx="3162299" cy="2701024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C920ABC-9262-443F-98FB-A924A950F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914532" y="2114775"/>
            <a:ext cx="3365072" cy="665713"/>
          </a:xfrm>
        </p:spPr>
        <p:txBody>
          <a:bodyPr>
            <a:normAutofit/>
          </a:bodyPr>
          <a:lstStyle/>
          <a:p>
            <a:r>
              <a:rPr lang="en-US" dirty="0"/>
              <a:t>Test Set Confusion Matrix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00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1821</TotalTime>
  <Words>551</Words>
  <Application>Microsoft Office PowerPoint</Application>
  <PresentationFormat>Widescreen</PresentationFormat>
  <Paragraphs>202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Gilroy-Light</vt:lpstr>
      <vt:lpstr>Larsseit</vt:lpstr>
      <vt:lpstr>Lucida Grande</vt:lpstr>
      <vt:lpstr>Roboto</vt:lpstr>
      <vt:lpstr>Verdana</vt:lpstr>
      <vt:lpstr>Wingdings</vt:lpstr>
      <vt:lpstr>Office Theme</vt:lpstr>
      <vt:lpstr>FRAUD DETECTION</vt:lpstr>
      <vt:lpstr>PAYMENT FRAUD</vt:lpstr>
      <vt:lpstr>Old School Fraud Detection</vt:lpstr>
      <vt:lpstr>ML Based Fraud Detection</vt:lpstr>
      <vt:lpstr>Credit Card Fraud Detection Dataset </vt:lpstr>
      <vt:lpstr>OUTLINE</vt:lpstr>
      <vt:lpstr>Exploratory Data Analysis (EDA)</vt:lpstr>
      <vt:lpstr>Data Preprocessing</vt:lpstr>
      <vt:lpstr>  Model Performance</vt:lpstr>
      <vt:lpstr>MODEL ARCHITECTURE</vt:lpstr>
      <vt:lpstr>Model Performance</vt:lpstr>
      <vt:lpstr>Imbalanced Dataset </vt:lpstr>
      <vt:lpstr>Model Performance   </vt:lpstr>
      <vt:lpstr>MODEL PERFORMANCE  RESULTS OVERVIEW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keyvan mokhtarpour</dc:creator>
  <cp:lastModifiedBy>keyvan mokhtarpour</cp:lastModifiedBy>
  <cp:revision>3</cp:revision>
  <dcterms:created xsi:type="dcterms:W3CDTF">2021-08-12T10:03:51Z</dcterms:created>
  <dcterms:modified xsi:type="dcterms:W3CDTF">2021-08-13T16:25:44Z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