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5" r:id="rId16"/>
    <p:sldId id="316" r:id="rId17"/>
    <p:sldId id="31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73D9B-A751-40FC-A334-AF88CCAB616C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A15E36-3B24-4008-8378-ED6878705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85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D9B-A751-40FC-A334-AF88CCAB616C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5E36-3B24-4008-8378-ED6878705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54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73D9B-A751-40FC-A334-AF88CCAB616C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A15E36-3B24-4008-8378-ED6878705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34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D9B-A751-40FC-A334-AF88CCAB616C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0A15E36-3B24-4008-8378-ED6878705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2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73D9B-A751-40FC-A334-AF88CCAB616C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A15E36-3B24-4008-8378-ED6878705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89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D9B-A751-40FC-A334-AF88CCAB616C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5E36-3B24-4008-8378-ED6878705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04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D9B-A751-40FC-A334-AF88CCAB616C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5E36-3B24-4008-8378-ED6878705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43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D9B-A751-40FC-A334-AF88CCAB616C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5E36-3B24-4008-8378-ED6878705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30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D9B-A751-40FC-A334-AF88CCAB616C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5E36-3B24-4008-8378-ED6878705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1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73D9B-A751-40FC-A334-AF88CCAB616C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A15E36-3B24-4008-8378-ED6878705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4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D9B-A751-40FC-A334-AF88CCAB616C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5E36-3B24-4008-8378-ED6878705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17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273D9B-A751-40FC-A334-AF88CCAB616C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A15E36-3B24-4008-8378-ED6878705AA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23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DD3BCC-255D-47B7-AF4B-914018946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1143" y="1005839"/>
            <a:ext cx="6939304" cy="4805025"/>
          </a:xfrm>
        </p:spPr>
        <p:txBody>
          <a:bodyPr anchor="ctr">
            <a:normAutofit/>
          </a:bodyPr>
          <a:lstStyle/>
          <a:p>
            <a:r>
              <a:rPr lang="pt-BR" sz="5600">
                <a:solidFill>
                  <a:schemeClr val="tx2"/>
                </a:solidFill>
              </a:rPr>
              <a:t>A review of the ECC techniques with focus on improve memories reliability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9DDB8B-8966-4041-8CB7-4F6B362B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67" y="1009397"/>
            <a:ext cx="3078342" cy="4801468"/>
          </a:xfrm>
        </p:spPr>
        <p:txBody>
          <a:bodyPr anchor="ctr">
            <a:normAutofit/>
          </a:bodyPr>
          <a:lstStyle/>
          <a:p>
            <a:pPr algn="ctr"/>
            <a:r>
              <a:rPr lang="pt-BR" sz="2400">
                <a:solidFill>
                  <a:srgbClr val="FFFFFF"/>
                </a:solidFill>
              </a:rPr>
              <a:t>Felipe Gaspar e Jarbas Silveira</a:t>
            </a:r>
          </a:p>
        </p:txBody>
      </p:sp>
    </p:spTree>
    <p:extLst>
      <p:ext uri="{BB962C8B-B14F-4D97-AF65-F5344CB8AC3E}">
        <p14:creationId xmlns:p14="http://schemas.microsoft.com/office/powerpoint/2010/main" val="9211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762D6-8153-43BC-89DF-BCD6049E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e avaliação de estudos: Critérios de Inclusão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98F8C2-7CF9-4BE3-9030-E16B0629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Critérios de Inclusão:</a:t>
            </a:r>
            <a:endParaRPr lang="pt-BR" dirty="0"/>
          </a:p>
          <a:p>
            <a:r>
              <a:rPr lang="pt-BR" dirty="0"/>
              <a:t>Trabalhos publicados entre os anos 2007 e 2019.</a:t>
            </a:r>
          </a:p>
          <a:p>
            <a:r>
              <a:rPr lang="pt-BR" dirty="0"/>
              <a:t>Apresenta um ECC, com detalhamento para ser replicado por quem tiver interesse em ler o trabalho.</a:t>
            </a:r>
          </a:p>
          <a:p>
            <a:r>
              <a:rPr lang="pt-BR" dirty="0"/>
              <a:t>Realizou avaliação de correção com padrões específicos ou deu detalhamento sobre a capacidade de correção do código.</a:t>
            </a:r>
          </a:p>
          <a:p>
            <a:r>
              <a:rPr lang="pt-BR" dirty="0"/>
              <a:t>Realizou síntese para uma das tecnologias conhecidas (65nm, 45nm e etc.). </a:t>
            </a:r>
            <a:r>
              <a:rPr lang="pt-BR" dirty="0" err="1"/>
              <a:t>Obs</a:t>
            </a:r>
            <a:r>
              <a:rPr lang="pt-BR" dirty="0"/>
              <a:t>: </a:t>
            </a:r>
            <a:r>
              <a:rPr lang="pt-BR" dirty="0" err="1"/>
              <a:t>nm</a:t>
            </a:r>
            <a:r>
              <a:rPr lang="pt-BR" dirty="0"/>
              <a:t> = nanômetro</a:t>
            </a:r>
          </a:p>
          <a:p>
            <a:r>
              <a:rPr lang="pt-BR" dirty="0"/>
              <a:t>O trabalho foi publicado em congresso internacional ou periódico internacional com fator de impacto.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28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762D6-8153-43BC-89DF-BCD6049E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e avaliação de estudos: Critérios de Exclusão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98F8C2-7CF9-4BE3-9030-E16B0629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Critérios de Inclusão:</a:t>
            </a:r>
            <a:endParaRPr lang="pt-BR" dirty="0"/>
          </a:p>
          <a:p>
            <a:r>
              <a:rPr lang="pt-BR" dirty="0"/>
              <a:t>Trabalhos fora do intervalo delimitado.</a:t>
            </a:r>
          </a:p>
          <a:p>
            <a:r>
              <a:rPr lang="pt-BR" dirty="0"/>
              <a:t>Não apresenta o ECC de forma clara e replicável.</a:t>
            </a:r>
          </a:p>
          <a:p>
            <a:r>
              <a:rPr lang="pt-BR" dirty="0"/>
              <a:t>Não realizou avaliação da capacidade de correção ou deu informação sobre a capacidade do código.</a:t>
            </a:r>
          </a:p>
          <a:p>
            <a:r>
              <a:rPr lang="pt-BR" dirty="0"/>
              <a:t>Não apresenta dados de síntese para qualquer tecnologia.</a:t>
            </a:r>
          </a:p>
          <a:p>
            <a:r>
              <a:rPr lang="pt-BR" dirty="0"/>
              <a:t>Realizou a síntese em FPGA. </a:t>
            </a:r>
          </a:p>
          <a:p>
            <a:r>
              <a:rPr lang="pt-BR" dirty="0"/>
              <a:t>Trabalho publicado em bibliografia cinzenta e em revistas sem fator de impacto.</a:t>
            </a:r>
          </a:p>
        </p:txBody>
      </p:sp>
    </p:spTree>
    <p:extLst>
      <p:ext uri="{BB962C8B-B14F-4D97-AF65-F5344CB8AC3E}">
        <p14:creationId xmlns:p14="http://schemas.microsoft.com/office/powerpoint/2010/main" val="367751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95F15-AC74-4410-BC47-BFD318FB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e avaliação de estudos: Estratégia para seleção dos estudos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550A1-DD8A-43D4-979C-D9D228B9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trabalhos que obedecerem aos critérios mencionados serão selecionados e catalogados no </a:t>
            </a:r>
            <a:r>
              <a:rPr lang="pt-BR" i="1" dirty="0" err="1"/>
              <a:t>Mendeley</a:t>
            </a:r>
            <a:r>
              <a:rPr lang="pt-BR" dirty="0"/>
              <a:t>. </a:t>
            </a:r>
          </a:p>
          <a:p>
            <a:r>
              <a:rPr lang="pt-BR" dirty="0"/>
              <a:t>Trabalhos duplicados serão tratados como um único trabalho.</a:t>
            </a:r>
          </a:p>
          <a:p>
            <a:r>
              <a:rPr lang="pt-BR" dirty="0"/>
              <a:t>Se a mesma técnica de um trabalho tiver sido apresentada em dois artigos, será considerado somente um resultado caso o </a:t>
            </a:r>
            <a:r>
              <a:rPr lang="pt-BR" i="1" dirty="0"/>
              <a:t>Setup</a:t>
            </a:r>
            <a:r>
              <a:rPr lang="pt-BR" dirty="0"/>
              <a:t> do experimento tenha sido o mesmo.</a:t>
            </a:r>
          </a:p>
        </p:txBody>
      </p:sp>
    </p:spTree>
    <p:extLst>
      <p:ext uri="{BB962C8B-B14F-4D97-AF65-F5344CB8AC3E}">
        <p14:creationId xmlns:p14="http://schemas.microsoft.com/office/powerpoint/2010/main" val="104287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95F15-AC74-4410-BC47-BFD318FB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da qualidade dos estudos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550A1-DD8A-43D4-979C-D9D228B9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avaliação da qualidade dos trabalhos, será levado em consideração, além dos critérios iniciais, se: </a:t>
            </a:r>
          </a:p>
          <a:p>
            <a:pPr lvl="1"/>
            <a:r>
              <a:rPr lang="pt-BR" dirty="0"/>
              <a:t>O estudo apresenta os resultados de forma clara e objetiva.</a:t>
            </a:r>
          </a:p>
          <a:p>
            <a:pPr lvl="1"/>
            <a:r>
              <a:rPr lang="pt-BR" dirty="0"/>
              <a:t>O estudo mostra resultados de correção e custo de síntese (exceto custo de síntese em FPGA).</a:t>
            </a:r>
          </a:p>
          <a:p>
            <a:pPr lvl="1"/>
            <a:r>
              <a:rPr lang="pt-BR" dirty="0"/>
              <a:t>Os resultados da técnica proposta foram gerados pelo próprio autor e não extraídos de outros estudos primários.</a:t>
            </a:r>
          </a:p>
        </p:txBody>
      </p:sp>
    </p:spTree>
    <p:extLst>
      <p:ext uri="{BB962C8B-B14F-4D97-AF65-F5344CB8AC3E}">
        <p14:creationId xmlns:p14="http://schemas.microsoft.com/office/powerpoint/2010/main" val="127468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27327-8ED7-4404-A1ED-E7605FF5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SÍNTESE DOS DADOS E APRESENTAÇÃO DOS RESULTADOS: ESTRATÉGIA DE ESTRAÇÃO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86B3AA-FEB7-441D-B39C-7F73B4B1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Extrair Metadados: Título, autores, ano e fonte.</a:t>
            </a:r>
          </a:p>
          <a:p>
            <a:pPr lvl="0" fontAlgn="base"/>
            <a:r>
              <a:rPr lang="pt-BR" dirty="0"/>
              <a:t>Após a leitura de cada trabalho selecionado, serão extraídas as seguintes informações:</a:t>
            </a:r>
          </a:p>
          <a:p>
            <a:pPr lvl="1" fontAlgn="base"/>
            <a:r>
              <a:rPr lang="pt-BR" dirty="0"/>
              <a:t>a) Nome da técnica (se houver).</a:t>
            </a:r>
          </a:p>
          <a:p>
            <a:pPr lvl="1" fontAlgn="base"/>
            <a:r>
              <a:rPr lang="pt-BR" dirty="0"/>
              <a:t>b) Metodologia do CCE desenvolvido.</a:t>
            </a:r>
          </a:p>
          <a:p>
            <a:pPr lvl="1" fontAlgn="base"/>
            <a:r>
              <a:rPr lang="pt-BR" dirty="0"/>
              <a:t>c) Outros </a:t>
            </a:r>
            <a:r>
              <a:rPr lang="pt-BR" dirty="0" err="1"/>
              <a:t>CCEs</a:t>
            </a:r>
            <a:r>
              <a:rPr lang="pt-BR" dirty="0"/>
              <a:t> envolvidos no estudo.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196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27327-8ED7-4404-A1ED-E7605FF5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SÍNTESE DOS DADOS E APRESENTAÇÃO DOS RESULTADOS: ESTRATÉGIA DE ESTRAÇÃO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86B3AA-FEB7-441D-B39C-7F73B4B1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pt-BR" dirty="0"/>
              <a:t>d) Para qual palavra de dados analisada (16-bit, 32-bit e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pPr lvl="1" fontAlgn="base"/>
            <a:r>
              <a:rPr lang="pt-BR" dirty="0"/>
              <a:t>e) Número de bits de redundância gerados pelo(s) CCE(s).</a:t>
            </a:r>
          </a:p>
          <a:p>
            <a:pPr lvl="1" fontAlgn="base"/>
            <a:r>
              <a:rPr lang="pt-BR" dirty="0"/>
              <a:t>f) Ferramenta utilizada para estimativa de capacidade de correção.</a:t>
            </a:r>
          </a:p>
          <a:p>
            <a:pPr lvl="1" fontAlgn="base"/>
            <a:r>
              <a:rPr lang="pt-BR" dirty="0"/>
              <a:t>g) Padrão de erro utilizado para avaliação do CCE(s).</a:t>
            </a:r>
          </a:p>
          <a:p>
            <a:pPr lvl="1" fontAlgn="base"/>
            <a:r>
              <a:rPr lang="pt-BR" dirty="0"/>
              <a:t>h) Capacidade de correção dos CCE(s).</a:t>
            </a:r>
          </a:p>
          <a:p>
            <a:pPr lvl="1" fontAlgn="base"/>
            <a:r>
              <a:rPr lang="pt-BR" dirty="0"/>
              <a:t>i) Tecnologia utilizada na síntese.</a:t>
            </a:r>
          </a:p>
          <a:p>
            <a:pPr lvl="1" fontAlgn="base"/>
            <a:r>
              <a:rPr lang="pt-BR" dirty="0"/>
              <a:t>j) Ferramenta usada para estimar dados de custo.</a:t>
            </a:r>
          </a:p>
          <a:p>
            <a:pPr lvl="1" fontAlgn="base"/>
            <a:r>
              <a:rPr lang="pt-BR" dirty="0"/>
              <a:t>k) Resultados de síntese para decodificador e codificador (se houver) em área, potência e atraso.</a:t>
            </a:r>
          </a:p>
          <a:p>
            <a:r>
              <a:rPr lang="pt-BR" dirty="0"/>
              <a:t>Caso tenham sido utilizados outros </a:t>
            </a:r>
            <a:r>
              <a:rPr lang="pt-BR" dirty="0" err="1"/>
              <a:t>CCEs</a:t>
            </a:r>
            <a:r>
              <a:rPr lang="pt-BR" dirty="0"/>
              <a:t> para fins de comparação com a técnica proposta, os dados extraídos em 2 também serão coletados para esses </a:t>
            </a:r>
            <a:r>
              <a:rPr lang="pt-BR" dirty="0" err="1"/>
              <a:t>CCEs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4819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27327-8ED7-4404-A1ED-E7605FF5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SÍNTESE DOS DADOS E APRESENTAÇÃO DOS RESULTADOS: ESTRATÉGIA DE sumarização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86B3AA-FEB7-441D-B39C-7F73B4B1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Seguindo a estratégia de extração de dados, serão criadas quatro tabelas com grupos de informações:</a:t>
            </a:r>
          </a:p>
          <a:p>
            <a:pPr lvl="1" fontAlgn="base"/>
            <a:r>
              <a:rPr lang="pt-BR" b="1" dirty="0" err="1"/>
              <a:t>CCEs</a:t>
            </a:r>
            <a:r>
              <a:rPr lang="pt-BR" b="1" dirty="0"/>
              <a:t> propostos:</a:t>
            </a:r>
            <a:r>
              <a:rPr lang="pt-BR" dirty="0"/>
              <a:t> Essa tabela será utilizada como introdução aos trabalhos analisados na revisão sistemática. Ela terá as informações a) e b).</a:t>
            </a:r>
            <a:endParaRPr lang="pt-BR" sz="1400" dirty="0"/>
          </a:p>
          <a:p>
            <a:pPr lvl="1" fontAlgn="base"/>
            <a:r>
              <a:rPr lang="pt-BR" b="1" dirty="0"/>
              <a:t>Configurações iniciais dos </a:t>
            </a:r>
            <a:r>
              <a:rPr lang="pt-BR" b="1" dirty="0" err="1"/>
              <a:t>CCEs</a:t>
            </a:r>
            <a:r>
              <a:rPr lang="pt-BR" b="1" dirty="0"/>
              <a:t> propostos e comparados: </a:t>
            </a:r>
            <a:r>
              <a:rPr lang="pt-BR" dirty="0"/>
              <a:t>Essa tabela é um adicional a tabela 1. Aqui serão adicionadas as informações c), d) e </a:t>
            </a:r>
            <a:r>
              <a:rPr lang="pt-BR" dirty="0" err="1"/>
              <a:t>e</a:t>
            </a:r>
            <a:r>
              <a:rPr lang="pt-BR" dirty="0"/>
              <a:t>).</a:t>
            </a:r>
            <a:endParaRPr lang="pt-BR" sz="1400" dirty="0"/>
          </a:p>
          <a:p>
            <a:pPr lvl="1" fontAlgn="base"/>
            <a:r>
              <a:rPr lang="pt-BR" b="1" dirty="0"/>
              <a:t>Capacidade de correção dos </a:t>
            </a:r>
            <a:r>
              <a:rPr lang="pt-BR" b="1" dirty="0" err="1"/>
              <a:t>CCEs</a:t>
            </a:r>
            <a:r>
              <a:rPr lang="pt-BR" b="1" dirty="0"/>
              <a:t>: </a:t>
            </a:r>
            <a:r>
              <a:rPr lang="pt-BR" dirty="0"/>
              <a:t>Essa tabela apresenta os primeiros resultados de eficiência de correção e métodos utilizados para estimar a eficiência em cada trabalho. Apresentará as informações f), g) e h).</a:t>
            </a:r>
          </a:p>
          <a:p>
            <a:pPr lvl="1" fontAlgn="base"/>
            <a:r>
              <a:rPr lang="pt-BR" b="1" dirty="0"/>
              <a:t>Custo de síntese dos </a:t>
            </a:r>
            <a:r>
              <a:rPr lang="pt-BR" b="1" dirty="0" err="1"/>
              <a:t>CCEs</a:t>
            </a:r>
            <a:r>
              <a:rPr lang="pt-BR" b="1" dirty="0"/>
              <a:t>:</a:t>
            </a:r>
            <a:r>
              <a:rPr lang="pt-BR" dirty="0"/>
              <a:t> Apresenta os dados finais extraídos dos trabalhos selecionados pela revisão sistemática. Contém os resultados i), j) e k).</a:t>
            </a:r>
            <a:endParaRPr lang="pt-BR" sz="1400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40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27327-8ED7-4404-A1ED-E7605FF5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SÍNTESE DOS DADOS E APRESENTAÇÃO DOS RESULTADOS: ESTRATÉGIA DE Publicação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86B3AA-FEB7-441D-B39C-7F73B4B1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Os resultados coletados pela revisão serão apresentados em um trabalho em formato de artigo científico.</a:t>
            </a:r>
            <a:r>
              <a:rPr lang="pt-BR" dirty="0"/>
              <a:t> As tabelas serão analisadas e serão tiradas conclusões sobre os resultados coletados. Como possíveis dados estatísticos:</a:t>
            </a:r>
          </a:p>
          <a:p>
            <a:pPr lvl="1"/>
            <a:r>
              <a:rPr lang="pt-BR" dirty="0"/>
              <a:t>Capacidade de correção dos códigos.</a:t>
            </a:r>
            <a:endParaRPr lang="pt-BR" sz="1400" dirty="0"/>
          </a:p>
          <a:p>
            <a:pPr lvl="1"/>
            <a:r>
              <a:rPr lang="pt-BR" dirty="0"/>
              <a:t>Ferramentas utilizadas na estimação dos códigos.</a:t>
            </a:r>
            <a:endParaRPr lang="pt-BR" sz="1400" dirty="0"/>
          </a:p>
          <a:p>
            <a:pPr lvl="1"/>
            <a:r>
              <a:rPr lang="pt-BR" dirty="0"/>
              <a:t>Tamanho de palavra de dados mais utilizado nos experimentos.</a:t>
            </a:r>
            <a:endParaRPr lang="pt-BR" sz="1400" dirty="0"/>
          </a:p>
          <a:p>
            <a:pPr lvl="1"/>
            <a:r>
              <a:rPr lang="pt-BR" dirty="0"/>
              <a:t>Código com melhor capacidade de Correção.</a:t>
            </a:r>
            <a:endParaRPr lang="pt-BR" sz="1400" dirty="0"/>
          </a:p>
          <a:p>
            <a:pPr lvl="1"/>
            <a:r>
              <a:rPr lang="pt-BR" dirty="0"/>
              <a:t>Ferramenta mais utilizada em síntese.</a:t>
            </a:r>
            <a:endParaRPr lang="pt-BR" sz="1400" dirty="0"/>
          </a:p>
          <a:p>
            <a:pPr lvl="1"/>
            <a:r>
              <a:rPr lang="pt-BR" dirty="0"/>
              <a:t>Tecnologia mais utilizada em síntese.</a:t>
            </a:r>
            <a:endParaRPr lang="pt-BR" sz="1400" dirty="0"/>
          </a:p>
          <a:p>
            <a:pPr lvl="1"/>
            <a:r>
              <a:rPr lang="pt-BR" dirty="0"/>
              <a:t>Código com menor custo de síntese.</a:t>
            </a:r>
          </a:p>
        </p:txBody>
      </p:sp>
    </p:spTree>
    <p:extLst>
      <p:ext uri="{BB962C8B-B14F-4D97-AF65-F5344CB8AC3E}">
        <p14:creationId xmlns:p14="http://schemas.microsoft.com/office/powerpoint/2010/main" val="85589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31788"/>
            <a:ext cx="10972800" cy="1143000"/>
          </a:xfrm>
        </p:spPr>
        <p:txBody>
          <a:bodyPr/>
          <a:lstStyle/>
          <a:p>
            <a:r>
              <a:rPr lang="pt-BR" dirty="0">
                <a:ea typeface="Linux Biolinum" pitchFamily="2" charset="0"/>
                <a:cs typeface="Linux Biolinum" pitchFamily="2" charset="0"/>
              </a:rPr>
              <a:t>Informações Gerais: Descrição do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Picture 2" descr="https://i.ytimg.com/vi/gFH1cIgspFg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4" y="2485007"/>
            <a:ext cx="3395925" cy="143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4" y="4157602"/>
            <a:ext cx="3395925" cy="1464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eta para a direita 6"/>
          <p:cNvSpPr/>
          <p:nvPr/>
        </p:nvSpPr>
        <p:spPr>
          <a:xfrm>
            <a:off x="4205053" y="3733986"/>
            <a:ext cx="648788" cy="633676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39" y="3324696"/>
            <a:ext cx="3023501" cy="145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898826" y="4903760"/>
            <a:ext cx="1390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MEMÓRIAS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230" y="3335299"/>
            <a:ext cx="3050617" cy="145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eta para a direita 11"/>
          <p:cNvSpPr/>
          <p:nvPr/>
        </p:nvSpPr>
        <p:spPr>
          <a:xfrm>
            <a:off x="8275198" y="3727189"/>
            <a:ext cx="648788" cy="668478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0020980" y="4889842"/>
            <a:ext cx="937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ERROS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410110" y="2808893"/>
            <a:ext cx="4367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MAIS SENSÍVEIS A FALHAS TRANSIENTES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842535" y="2800741"/>
            <a:ext cx="1294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RADIAÇÃO</a:t>
            </a:r>
          </a:p>
        </p:txBody>
      </p:sp>
    </p:spTree>
    <p:extLst>
      <p:ext uri="{BB962C8B-B14F-4D97-AF65-F5344CB8AC3E}">
        <p14:creationId xmlns:p14="http://schemas.microsoft.com/office/powerpoint/2010/main" val="39818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animBg="1"/>
      <p:bldP spid="15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788AD-F1BC-4614-AD2A-C4A03341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Linux Biolinum" pitchFamily="2" charset="0"/>
                <a:cs typeface="Linux Biolinum" pitchFamily="2" charset="0"/>
              </a:rPr>
              <a:t>Informações Gerais: </a:t>
            </a:r>
            <a:r>
              <a:rPr lang="pt-BR" dirty="0"/>
              <a:t>Descrição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B94FF4-0CBE-4728-B250-A7A29E64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Aplicação de Códigos Corretores de Erros</a:t>
            </a:r>
          </a:p>
          <a:p>
            <a:pPr lvl="1"/>
            <a:r>
              <a:rPr lang="pt-BR" dirty="0"/>
              <a:t>Solução mais utilizada para aumentar confiabilidade da informação.</a:t>
            </a:r>
          </a:p>
          <a:p>
            <a:pPr lvl="1"/>
            <a:r>
              <a:rPr lang="pt-BR" dirty="0"/>
              <a:t>Utilização: Canais de transmissão e </a:t>
            </a:r>
            <a:r>
              <a:rPr lang="pt-BR" b="1" dirty="0"/>
              <a:t>proteção de memórias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Importante ter equilíbrio entre cobertura contra erros e custo de implementação.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06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49987-D9D2-47F4-928F-971D9235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Linux Biolinum" pitchFamily="2" charset="0"/>
                <a:cs typeface="Linux Biolinum" pitchFamily="2" charset="0"/>
              </a:rPr>
              <a:t>Informações Gerais: </a:t>
            </a:r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313C3-C1BD-42EA-B1E6-02AAB0F42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Investigar os </a:t>
            </a:r>
            <a:r>
              <a:rPr lang="pt-BR" dirty="0" err="1"/>
              <a:t>CCEs</a:t>
            </a:r>
            <a:r>
              <a:rPr lang="pt-BR" dirty="0"/>
              <a:t> desenvolvidos com ênfase em aplicação para memórias. </a:t>
            </a:r>
          </a:p>
          <a:p>
            <a:pPr lvl="0"/>
            <a:r>
              <a:rPr lang="pt-BR" dirty="0"/>
              <a:t>Tabela-los por eficiência de correção, considerando os padrões de erro utilizados nos testes.</a:t>
            </a:r>
          </a:p>
          <a:p>
            <a:pPr lvl="0"/>
            <a:r>
              <a:rPr lang="pt-BR" dirty="0"/>
              <a:t>Tabela-los por síntese, considerando a tecnologia de síntese e a ferramenta que foi utilizada.</a:t>
            </a:r>
          </a:p>
          <a:p>
            <a:r>
              <a:rPr lang="pt-BR" dirty="0"/>
              <a:t>Analisar quais as ferramentas e linguagens de programação utilizadas na estimação de eficiência de correção e custo de síntese.</a:t>
            </a:r>
          </a:p>
        </p:txBody>
      </p:sp>
    </p:spTree>
    <p:extLst>
      <p:ext uri="{BB962C8B-B14F-4D97-AF65-F5344CB8AC3E}">
        <p14:creationId xmlns:p14="http://schemas.microsoft.com/office/powerpoint/2010/main" val="42271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339DD-7A5B-4400-8823-82238C34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 de Pesquisa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64923B7-7557-40EF-AD88-E82F2EB58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562365"/>
              </p:ext>
            </p:extLst>
          </p:nvPr>
        </p:nvGraphicFramePr>
        <p:xfrm>
          <a:off x="1366837" y="2207173"/>
          <a:ext cx="9458325" cy="4124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6592">
                  <a:extLst>
                    <a:ext uri="{9D8B030D-6E8A-4147-A177-3AD203B41FA5}">
                      <a16:colId xmlns:a16="http://schemas.microsoft.com/office/drawing/2014/main" val="524474022"/>
                    </a:ext>
                  </a:extLst>
                </a:gridCol>
                <a:gridCol w="7341733">
                  <a:extLst>
                    <a:ext uri="{9D8B030D-6E8A-4147-A177-3AD203B41FA5}">
                      <a16:colId xmlns:a16="http://schemas.microsoft.com/office/drawing/2014/main" val="18399954"/>
                    </a:ext>
                  </a:extLst>
                </a:gridCol>
              </a:tblGrid>
              <a:tr h="10205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Método Pico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05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População(B)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</a:rPr>
                        <a:t>Publicações na área de Códigos Corretores de Erros com foco em proteção de Memórias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8857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Intervenção(B)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Descrição da técnica; Desempenho em termos de correção; padrões de erros testados; custo de síntese; tecnologia de síntese; ferramentas utilizadas para calcular estimar confiabilidade e custo.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019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</a:rPr>
                        <a:t>Comparação(B)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</a:rPr>
                        <a:t>Artigos de Controle contém alguns dos resultados e ferramentas que serão utilizados como base.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6153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</a:rPr>
                        <a:t>Resultados(B)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Lista de códigos com foco em aplicação de memórias; Capacidade de correção desses códigos, considerando o padrão de erro utilizado na estimação; Custo de síntese dos códigos, considerando a tecnologia de síntese (45nm, 65nm, 90nm e etc.) e a ferramenta utilizada na síntese.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572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12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9E7BC-F2AF-4661-A6D0-05E93060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Identificação de Estudos: Palavras Chave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FC30682-3FE9-4447-ACE0-0E6697AE4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368771"/>
              </p:ext>
            </p:extLst>
          </p:nvPr>
        </p:nvGraphicFramePr>
        <p:xfrm>
          <a:off x="1889431" y="2471049"/>
          <a:ext cx="8413137" cy="2938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1459">
                  <a:extLst>
                    <a:ext uri="{9D8B030D-6E8A-4147-A177-3AD203B41FA5}">
                      <a16:colId xmlns:a16="http://schemas.microsoft.com/office/drawing/2014/main" val="3833655550"/>
                    </a:ext>
                  </a:extLst>
                </a:gridCol>
                <a:gridCol w="2499500">
                  <a:extLst>
                    <a:ext uri="{9D8B030D-6E8A-4147-A177-3AD203B41FA5}">
                      <a16:colId xmlns:a16="http://schemas.microsoft.com/office/drawing/2014/main" val="1085812867"/>
                    </a:ext>
                  </a:extLst>
                </a:gridCol>
                <a:gridCol w="2522178">
                  <a:extLst>
                    <a:ext uri="{9D8B030D-6E8A-4147-A177-3AD203B41FA5}">
                      <a16:colId xmlns:a16="http://schemas.microsoft.com/office/drawing/2014/main" val="1070888069"/>
                    </a:ext>
                  </a:extLst>
                </a:gridCol>
              </a:tblGrid>
              <a:tr h="8517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</a:rPr>
                        <a:t>Palavras Chave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</a:rPr>
                        <a:t>Sinônimos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</a:rPr>
                        <a:t>Termos Correlacionados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49304"/>
                  </a:ext>
                </a:extLst>
              </a:tr>
              <a:tr h="5631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</a:rPr>
                        <a:t>Error Correction Codes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</a:rPr>
                        <a:t>Error Correcting Codes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</a:rPr>
                        <a:t>Fault Correction e Fault Detection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5107107"/>
                  </a:ext>
                </a:extLst>
              </a:tr>
              <a:tr h="27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</a:rPr>
                        <a:t>Memory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SRAM Memories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</a:rPr>
                        <a:t>-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9009019"/>
                  </a:ext>
                </a:extLst>
              </a:tr>
              <a:tr h="1140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</a:rPr>
                        <a:t>Single Event Effect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</a:rPr>
                        <a:t>-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Single </a:t>
                      </a:r>
                      <a:r>
                        <a:rPr lang="pt-BR" sz="2000" dirty="0" err="1">
                          <a:effectLst/>
                        </a:rPr>
                        <a:t>Event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Upset</a:t>
                      </a:r>
                      <a:r>
                        <a:rPr lang="pt-BR" sz="2000" dirty="0">
                          <a:effectLst/>
                        </a:rPr>
                        <a:t>, </a:t>
                      </a:r>
                      <a:r>
                        <a:rPr lang="pt-BR" sz="2000" dirty="0" err="1">
                          <a:effectLst/>
                        </a:rPr>
                        <a:t>Multiple</a:t>
                      </a:r>
                      <a:r>
                        <a:rPr lang="pt-BR" sz="2000" dirty="0">
                          <a:effectLst/>
                        </a:rPr>
                        <a:t> Bit </a:t>
                      </a:r>
                      <a:r>
                        <a:rPr lang="pt-BR" sz="2000" dirty="0" err="1">
                          <a:effectLst/>
                        </a:rPr>
                        <a:t>Upset</a:t>
                      </a:r>
                      <a:r>
                        <a:rPr lang="pt-BR" sz="2000" dirty="0">
                          <a:effectLst/>
                        </a:rPr>
                        <a:t>, </a:t>
                      </a:r>
                      <a:r>
                        <a:rPr lang="pt-BR" sz="2000" dirty="0" err="1">
                          <a:effectLst/>
                        </a:rPr>
                        <a:t>Multiple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Cell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Upset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98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1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9E7BC-F2AF-4661-A6D0-05E93060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Identificação de Estudos: Artigos de Controle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6387C82-4DBF-4D73-A71E-11A4D8FD1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C. </a:t>
            </a:r>
            <a:r>
              <a:rPr lang="pt-BR" dirty="0" err="1"/>
              <a:t>Argyrides</a:t>
            </a:r>
            <a:r>
              <a:rPr lang="pt-BR" dirty="0"/>
              <a:t>, D. K. </a:t>
            </a:r>
            <a:r>
              <a:rPr lang="pt-BR" dirty="0" err="1"/>
              <a:t>Pradhan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T. </a:t>
            </a:r>
            <a:r>
              <a:rPr lang="pt-BR" dirty="0" err="1"/>
              <a:t>Kocak</a:t>
            </a:r>
            <a:r>
              <a:rPr lang="pt-BR" dirty="0"/>
              <a:t>, </a:t>
            </a:r>
            <a:r>
              <a:rPr lang="pt-BR" b="1" dirty="0"/>
              <a:t>Matrix </a:t>
            </a:r>
            <a:r>
              <a:rPr lang="pt-BR" b="1" dirty="0" err="1"/>
              <a:t>codes</a:t>
            </a:r>
            <a:r>
              <a:rPr lang="pt-BR" b="1" dirty="0"/>
              <a:t> for </a:t>
            </a:r>
            <a:r>
              <a:rPr lang="pt-BR" b="1" dirty="0" err="1"/>
              <a:t>reliable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cost</a:t>
            </a:r>
            <a:r>
              <a:rPr lang="pt-BR" b="1" dirty="0"/>
              <a:t> </a:t>
            </a:r>
            <a:r>
              <a:rPr lang="pt-BR" b="1" dirty="0" err="1"/>
              <a:t>efficient</a:t>
            </a:r>
            <a:r>
              <a:rPr lang="pt-BR" b="1" dirty="0"/>
              <a:t> </a:t>
            </a:r>
            <a:r>
              <a:rPr lang="pt-BR" b="1" dirty="0" err="1"/>
              <a:t>memory</a:t>
            </a:r>
            <a:r>
              <a:rPr lang="pt-BR" b="1" dirty="0"/>
              <a:t> chips.</a:t>
            </a:r>
            <a:r>
              <a:rPr lang="pt-BR" dirty="0"/>
              <a:t> </a:t>
            </a:r>
            <a:r>
              <a:rPr lang="pt-BR" i="1" dirty="0"/>
              <a:t>IEEE Trans. </a:t>
            </a:r>
            <a:r>
              <a:rPr lang="pt-BR" i="1" dirty="0" err="1"/>
              <a:t>Very</a:t>
            </a:r>
            <a:r>
              <a:rPr lang="pt-BR" i="1" dirty="0"/>
              <a:t> </a:t>
            </a:r>
            <a:r>
              <a:rPr lang="pt-BR" i="1" dirty="0" err="1"/>
              <a:t>Large</a:t>
            </a:r>
            <a:r>
              <a:rPr lang="pt-BR" i="1" dirty="0"/>
              <a:t> </a:t>
            </a:r>
            <a:r>
              <a:rPr lang="pt-BR" i="1" dirty="0" err="1"/>
              <a:t>Scale</a:t>
            </a:r>
            <a:r>
              <a:rPr lang="pt-BR" i="1" dirty="0"/>
              <a:t> Integr. (VLSI) </a:t>
            </a:r>
            <a:r>
              <a:rPr lang="pt-BR" i="1" dirty="0" err="1"/>
              <a:t>Syst</a:t>
            </a:r>
            <a:r>
              <a:rPr lang="pt-BR" i="1" dirty="0"/>
              <a:t>.</a:t>
            </a:r>
            <a:r>
              <a:rPr lang="pt-BR" dirty="0"/>
              <a:t>, vol. 19, no. 3, pp. 420–428, Mar. 2011. (Artigo com mais de 80 citações)</a:t>
            </a:r>
          </a:p>
          <a:p>
            <a:pPr lvl="0"/>
            <a:r>
              <a:rPr lang="pt-BR" dirty="0"/>
              <a:t>C. </a:t>
            </a:r>
            <a:r>
              <a:rPr lang="pt-BR" dirty="0" err="1"/>
              <a:t>Argyrides</a:t>
            </a:r>
            <a:r>
              <a:rPr lang="pt-BR" dirty="0"/>
              <a:t>, H. </a:t>
            </a:r>
            <a:r>
              <a:rPr lang="pt-BR" dirty="0" err="1"/>
              <a:t>Zarandi</a:t>
            </a:r>
            <a:r>
              <a:rPr lang="pt-BR" dirty="0"/>
              <a:t>, D. </a:t>
            </a:r>
            <a:r>
              <a:rPr lang="pt-BR" dirty="0" err="1"/>
              <a:t>Pradhan</a:t>
            </a:r>
            <a:r>
              <a:rPr lang="pt-BR" dirty="0"/>
              <a:t>. </a:t>
            </a:r>
            <a:r>
              <a:rPr lang="pt-BR" b="1" dirty="0"/>
              <a:t>Matrix Codes: </a:t>
            </a:r>
            <a:r>
              <a:rPr lang="pt-BR" b="1" dirty="0" err="1"/>
              <a:t>Multiple</a:t>
            </a:r>
            <a:r>
              <a:rPr lang="pt-BR" b="1" dirty="0"/>
              <a:t> Bit </a:t>
            </a:r>
            <a:r>
              <a:rPr lang="pt-BR" b="1" dirty="0" err="1"/>
              <a:t>Upsets</a:t>
            </a:r>
            <a:r>
              <a:rPr lang="pt-BR" b="1" dirty="0"/>
              <a:t> </a:t>
            </a:r>
            <a:r>
              <a:rPr lang="pt-BR" b="1" dirty="0" err="1"/>
              <a:t>Tolerant</a:t>
            </a:r>
            <a:r>
              <a:rPr lang="pt-BR" b="1" dirty="0"/>
              <a:t> </a:t>
            </a:r>
            <a:r>
              <a:rPr lang="pt-BR" b="1" dirty="0" err="1"/>
              <a:t>Method</a:t>
            </a:r>
            <a:r>
              <a:rPr lang="pt-BR" b="1" dirty="0"/>
              <a:t> for SRAM Memories</a:t>
            </a:r>
            <a:r>
              <a:rPr lang="pt-BR" dirty="0"/>
              <a:t>.</a:t>
            </a:r>
            <a:r>
              <a:rPr lang="pt-BR" i="1" dirty="0"/>
              <a:t> In </a:t>
            </a:r>
            <a:r>
              <a:rPr lang="pt-BR" i="1" dirty="0" err="1"/>
              <a:t>Procedings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b="1" dirty="0"/>
              <a:t> </a:t>
            </a:r>
            <a:r>
              <a:rPr lang="pt-BR" i="1" dirty="0"/>
              <a:t>IEEE </a:t>
            </a:r>
            <a:r>
              <a:rPr lang="pt-BR" i="1" dirty="0" err="1"/>
              <a:t>International</a:t>
            </a:r>
            <a:r>
              <a:rPr lang="pt-BR" i="1" dirty="0"/>
              <a:t> </a:t>
            </a:r>
            <a:r>
              <a:rPr lang="pt-BR" i="1" dirty="0" err="1"/>
              <a:t>Symposium</a:t>
            </a:r>
            <a:r>
              <a:rPr lang="pt-BR" i="1" dirty="0"/>
              <a:t> </a:t>
            </a:r>
            <a:r>
              <a:rPr lang="pt-BR" i="1" dirty="0" err="1"/>
              <a:t>on</a:t>
            </a:r>
            <a:r>
              <a:rPr lang="pt-BR" i="1" dirty="0"/>
              <a:t> </a:t>
            </a:r>
            <a:r>
              <a:rPr lang="pt-BR" i="1" dirty="0" err="1"/>
              <a:t>Defect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Fault-Tolerance</a:t>
            </a:r>
            <a:r>
              <a:rPr lang="pt-BR" i="1" dirty="0"/>
              <a:t> in VLSI Systems (DFT)</a:t>
            </a:r>
            <a:r>
              <a:rPr lang="pt-BR" dirty="0"/>
              <a:t>, pp. 340-348, 2007. (Artigo com mais de 40 citações)</a:t>
            </a:r>
          </a:p>
          <a:p>
            <a:pPr lvl="0"/>
            <a:r>
              <a:rPr lang="pt-BR" dirty="0"/>
              <a:t>S. Liu, Y. </a:t>
            </a:r>
            <a:r>
              <a:rPr lang="pt-BR" dirty="0" err="1"/>
              <a:t>Xiao</a:t>
            </a:r>
            <a:r>
              <a:rPr lang="pt-BR" dirty="0"/>
              <a:t>, G. Mao. </a:t>
            </a:r>
            <a:r>
              <a:rPr lang="en-US" b="1" dirty="0"/>
              <a:t>Extend Orthogonal Latin Square Codes for 32-bit Data Protection in Memory Applications</a:t>
            </a:r>
            <a:r>
              <a:rPr lang="en-US" dirty="0"/>
              <a:t>. </a:t>
            </a:r>
            <a:r>
              <a:rPr lang="en-US" i="1" dirty="0" err="1"/>
              <a:t>Microelectronis</a:t>
            </a:r>
            <a:r>
              <a:rPr lang="en-US" i="1" dirty="0"/>
              <a:t> Reliability, </a:t>
            </a:r>
            <a:r>
              <a:rPr lang="en-US" dirty="0"/>
              <a:t>v. 63, pp. 278-283, Aug. 2016. (Um dos </a:t>
            </a:r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recentes</a:t>
            </a:r>
            <a:r>
              <a:rPr lang="en-US" dirty="0"/>
              <a:t> da </a:t>
            </a:r>
            <a:r>
              <a:rPr lang="en-US" dirty="0" err="1"/>
              <a:t>área</a:t>
            </a:r>
            <a:r>
              <a:rPr lang="en-US" dirty="0"/>
              <a:t>)</a:t>
            </a:r>
            <a:endParaRPr lang="pt-BR" dirty="0"/>
          </a:p>
          <a:p>
            <a:r>
              <a:rPr lang="pt-BR" dirty="0"/>
              <a:t>J. </a:t>
            </a:r>
            <a:r>
              <a:rPr lang="pt-BR" dirty="0" err="1"/>
              <a:t>Gracia</a:t>
            </a:r>
            <a:r>
              <a:rPr lang="pt-BR" dirty="0"/>
              <a:t>-Moran, L.J. </a:t>
            </a:r>
            <a:r>
              <a:rPr lang="pt-BR" dirty="0" err="1"/>
              <a:t>Saiz-Adalid</a:t>
            </a:r>
            <a:r>
              <a:rPr lang="pt-BR" dirty="0"/>
              <a:t>, D. Gil-Tomás, </a:t>
            </a:r>
            <a:r>
              <a:rPr lang="pt-BR" dirty="0" err="1"/>
              <a:t>and</a:t>
            </a:r>
            <a:r>
              <a:rPr lang="pt-BR" dirty="0"/>
              <a:t> P.J. Gil-Vicente, </a:t>
            </a:r>
            <a:r>
              <a:rPr lang="pt-BR" b="1" dirty="0" err="1"/>
              <a:t>Improving</a:t>
            </a:r>
            <a:r>
              <a:rPr lang="pt-BR" b="1" dirty="0"/>
              <a:t> </a:t>
            </a:r>
            <a:r>
              <a:rPr lang="pt-BR" b="1" dirty="0" err="1"/>
              <a:t>Error</a:t>
            </a:r>
            <a:r>
              <a:rPr lang="pt-BR" b="1" dirty="0"/>
              <a:t> </a:t>
            </a:r>
            <a:r>
              <a:rPr lang="pt-BR" b="1" dirty="0" err="1"/>
              <a:t>Correction</a:t>
            </a:r>
            <a:r>
              <a:rPr lang="pt-BR" b="1" dirty="0"/>
              <a:t> Codes for </a:t>
            </a:r>
            <a:r>
              <a:rPr lang="pt-BR" b="1" dirty="0" err="1"/>
              <a:t>Multiple</a:t>
            </a:r>
            <a:r>
              <a:rPr lang="pt-BR" b="1" dirty="0"/>
              <a:t> </a:t>
            </a:r>
            <a:r>
              <a:rPr lang="pt-BR" b="1" dirty="0" err="1"/>
              <a:t>Cell</a:t>
            </a:r>
            <a:r>
              <a:rPr lang="pt-BR" b="1" dirty="0"/>
              <a:t> </a:t>
            </a:r>
            <a:r>
              <a:rPr lang="pt-BR" b="1" dirty="0" err="1"/>
              <a:t>Upsets</a:t>
            </a:r>
            <a:r>
              <a:rPr lang="pt-BR" b="1" dirty="0"/>
              <a:t> in Space </a:t>
            </a:r>
            <a:r>
              <a:rPr lang="pt-BR" b="1" dirty="0" err="1"/>
              <a:t>Applications</a:t>
            </a:r>
            <a:r>
              <a:rPr lang="pt-BR" dirty="0"/>
              <a:t>, IEEE </a:t>
            </a:r>
            <a:r>
              <a:rPr lang="pt-BR" dirty="0" err="1"/>
              <a:t>Transactions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Very</a:t>
            </a:r>
            <a:r>
              <a:rPr lang="pt-BR" dirty="0"/>
              <a:t> </a:t>
            </a:r>
            <a:r>
              <a:rPr lang="pt-BR" dirty="0" err="1"/>
              <a:t>Large</a:t>
            </a:r>
            <a:r>
              <a:rPr lang="pt-BR" dirty="0"/>
              <a:t> </a:t>
            </a:r>
            <a:r>
              <a:rPr lang="pt-BR" dirty="0" err="1"/>
              <a:t>Scale</a:t>
            </a:r>
            <a:r>
              <a:rPr lang="pt-BR" dirty="0"/>
              <a:t> </a:t>
            </a:r>
            <a:r>
              <a:rPr lang="pt-BR" dirty="0" err="1"/>
              <a:t>Integration</a:t>
            </a:r>
            <a:r>
              <a:rPr lang="pt-BR" dirty="0"/>
              <a:t> (VLSI), v. 26, pp. 2134-2142, </a:t>
            </a:r>
            <a:r>
              <a:rPr lang="pt-BR" dirty="0" err="1"/>
              <a:t>Oct</a:t>
            </a:r>
            <a:r>
              <a:rPr lang="pt-BR" dirty="0"/>
              <a:t>. 2018. (Um dos trabalhos mais recentes da área)</a:t>
            </a:r>
          </a:p>
        </p:txBody>
      </p:sp>
    </p:spTree>
    <p:extLst>
      <p:ext uri="{BB962C8B-B14F-4D97-AF65-F5344CB8AC3E}">
        <p14:creationId xmlns:p14="http://schemas.microsoft.com/office/powerpoint/2010/main" val="65278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9E7BC-F2AF-4661-A6D0-05E93060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Identificação de Estudos: </a:t>
            </a:r>
            <a:r>
              <a:rPr lang="pt-BR" dirty="0" err="1"/>
              <a:t>Strings</a:t>
            </a:r>
            <a:r>
              <a:rPr lang="pt-BR" dirty="0"/>
              <a:t> de busca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6387C82-4DBF-4D73-A71E-11A4D8FD1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i="1" dirty="0"/>
              <a:t>((</a:t>
            </a:r>
            <a:r>
              <a:rPr lang="pt-BR" b="1" i="1" dirty="0" err="1"/>
              <a:t>Error</a:t>
            </a:r>
            <a:r>
              <a:rPr lang="pt-BR" b="1" i="1" dirty="0"/>
              <a:t> </a:t>
            </a:r>
            <a:r>
              <a:rPr lang="pt-BR" b="1" i="1" dirty="0" err="1"/>
              <a:t>Correction</a:t>
            </a:r>
            <a:r>
              <a:rPr lang="pt-BR" b="1" i="1" dirty="0"/>
              <a:t> Codes) OR (</a:t>
            </a:r>
            <a:r>
              <a:rPr lang="pt-BR" b="1" i="1" dirty="0" err="1"/>
              <a:t>Error</a:t>
            </a:r>
            <a:r>
              <a:rPr lang="pt-BR" b="1" i="1" dirty="0"/>
              <a:t> </a:t>
            </a:r>
            <a:r>
              <a:rPr lang="pt-BR" b="1" i="1" dirty="0" err="1"/>
              <a:t>Correcting</a:t>
            </a:r>
            <a:r>
              <a:rPr lang="pt-BR" b="1" i="1" dirty="0"/>
              <a:t> Codes) OR (</a:t>
            </a:r>
            <a:r>
              <a:rPr lang="pt-BR" b="1" i="1" dirty="0" err="1"/>
              <a:t>Fault</a:t>
            </a:r>
            <a:r>
              <a:rPr lang="pt-BR" b="1" i="1" dirty="0"/>
              <a:t> </a:t>
            </a:r>
            <a:r>
              <a:rPr lang="pt-BR" b="1" i="1" dirty="0" err="1"/>
              <a:t>Correction</a:t>
            </a:r>
            <a:r>
              <a:rPr lang="pt-BR" b="1" i="1" dirty="0"/>
              <a:t>) OR (</a:t>
            </a:r>
            <a:r>
              <a:rPr lang="pt-BR" b="1" i="1" dirty="0" err="1"/>
              <a:t>Fault</a:t>
            </a:r>
            <a:r>
              <a:rPr lang="pt-BR" b="1" i="1" dirty="0"/>
              <a:t> </a:t>
            </a:r>
            <a:r>
              <a:rPr lang="pt-BR" b="1" i="1" dirty="0" err="1"/>
              <a:t>Detection</a:t>
            </a:r>
            <a:r>
              <a:rPr lang="pt-BR" b="1" i="1" dirty="0"/>
              <a:t>)) AND (</a:t>
            </a:r>
            <a:r>
              <a:rPr lang="pt-BR" b="1" i="1" dirty="0" err="1"/>
              <a:t>Memory</a:t>
            </a:r>
            <a:r>
              <a:rPr lang="pt-BR" b="1" i="1" dirty="0"/>
              <a:t>) AND ((Single </a:t>
            </a:r>
            <a:r>
              <a:rPr lang="pt-BR" b="1" i="1" dirty="0" err="1"/>
              <a:t>Event</a:t>
            </a:r>
            <a:r>
              <a:rPr lang="pt-BR" b="1" i="1" dirty="0"/>
              <a:t> </a:t>
            </a:r>
            <a:r>
              <a:rPr lang="pt-BR" b="1" i="1" dirty="0" err="1"/>
              <a:t>Effect</a:t>
            </a:r>
            <a:r>
              <a:rPr lang="pt-BR" b="1" i="1" dirty="0"/>
              <a:t>) OR (Single </a:t>
            </a:r>
            <a:r>
              <a:rPr lang="pt-BR" b="1" i="1" dirty="0" err="1"/>
              <a:t>Event</a:t>
            </a:r>
            <a:r>
              <a:rPr lang="pt-BR" b="1" i="1" dirty="0"/>
              <a:t> </a:t>
            </a:r>
            <a:r>
              <a:rPr lang="pt-BR" b="1" i="1" dirty="0" err="1"/>
              <a:t>Upset</a:t>
            </a:r>
            <a:r>
              <a:rPr lang="pt-BR" b="1" i="1" dirty="0"/>
              <a:t>) OR (</a:t>
            </a:r>
            <a:r>
              <a:rPr lang="pt-BR" b="1" i="1" dirty="0" err="1"/>
              <a:t>Multiple</a:t>
            </a:r>
            <a:r>
              <a:rPr lang="pt-BR" b="1" i="1" dirty="0"/>
              <a:t> Bit </a:t>
            </a:r>
            <a:r>
              <a:rPr lang="pt-BR" b="1" i="1" dirty="0" err="1"/>
              <a:t>Upset</a:t>
            </a:r>
            <a:r>
              <a:rPr lang="pt-BR" b="1" i="1" dirty="0"/>
              <a:t>) OR (</a:t>
            </a:r>
            <a:r>
              <a:rPr lang="pt-BR" b="1" i="1" dirty="0" err="1"/>
              <a:t>Multiple</a:t>
            </a:r>
            <a:r>
              <a:rPr lang="pt-BR" b="1" i="1" dirty="0"/>
              <a:t> </a:t>
            </a:r>
            <a:r>
              <a:rPr lang="pt-BR" b="1" i="1" dirty="0" err="1"/>
              <a:t>Cell</a:t>
            </a:r>
            <a:r>
              <a:rPr lang="pt-BR" b="1" i="1" dirty="0"/>
              <a:t> </a:t>
            </a:r>
            <a:r>
              <a:rPr lang="pt-BR" b="1" i="1" dirty="0" err="1"/>
              <a:t>Upset</a:t>
            </a:r>
            <a:r>
              <a:rPr lang="pt-BR" b="1" i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6562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9E7BC-F2AF-4661-A6D0-05E93060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Identificação de Estudos: Critérios de seleção das fontes de busca, lista de fontes e estratégia de busca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6387C82-4DBF-4D73-A71E-11A4D8FD1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Utilizaremos os motores de busca disponíveis para acesso pela rede da Universidade ou pela configuração de proxy. Além disso, são os motores mais conhecidos no meio acadêmico.</a:t>
            </a:r>
            <a:endParaRPr lang="pt-BR" b="1" i="1" dirty="0"/>
          </a:p>
          <a:p>
            <a:pPr lvl="0"/>
            <a:r>
              <a:rPr lang="pt-BR" b="1" i="1" dirty="0"/>
              <a:t>Resultados do IEEE </a:t>
            </a:r>
            <a:r>
              <a:rPr lang="pt-BR" b="1" i="1" dirty="0" err="1"/>
              <a:t>xplore</a:t>
            </a:r>
            <a:r>
              <a:rPr lang="pt-BR" b="1" i="1" dirty="0"/>
              <a:t> : 295</a:t>
            </a:r>
          </a:p>
          <a:p>
            <a:pPr lvl="0"/>
            <a:r>
              <a:rPr lang="pt-BR" b="1" i="1" dirty="0"/>
              <a:t>Resultados do </a:t>
            </a:r>
            <a:r>
              <a:rPr lang="pt-BR" b="1" i="1" dirty="0" err="1"/>
              <a:t>Scopus</a:t>
            </a:r>
            <a:r>
              <a:rPr lang="pt-BR" b="1" i="1" dirty="0"/>
              <a:t>: 279</a:t>
            </a:r>
          </a:p>
          <a:p>
            <a:pPr lvl="0"/>
            <a:r>
              <a:rPr lang="pt-BR" b="1" i="1" dirty="0"/>
              <a:t>Resultados ISI Web </a:t>
            </a:r>
            <a:r>
              <a:rPr lang="pt-BR" b="1" i="1" dirty="0" err="1"/>
              <a:t>of</a:t>
            </a:r>
            <a:r>
              <a:rPr lang="pt-BR" b="1" i="1" dirty="0"/>
              <a:t> Science: 199</a:t>
            </a:r>
          </a:p>
          <a:p>
            <a:pPr lvl="0"/>
            <a:r>
              <a:rPr lang="pt-BR" b="1" i="1" dirty="0"/>
              <a:t>Resultados sem duplicatas: 420</a:t>
            </a:r>
          </a:p>
          <a:p>
            <a:pPr lvl="0"/>
            <a:r>
              <a:rPr lang="pt-BR" dirty="0"/>
              <a:t>Uma </a:t>
            </a:r>
            <a:r>
              <a:rPr lang="pt-BR" dirty="0" err="1"/>
              <a:t>string</a:t>
            </a:r>
            <a:r>
              <a:rPr lang="pt-BR" dirty="0"/>
              <a:t> genérica foi formada com as palavras chaves, alguns sinônimos e termos relacionados na busca por artigos publicados em anais de congressos internacionais e periódicos de língua inglesa.</a:t>
            </a:r>
          </a:p>
        </p:txBody>
      </p:sp>
    </p:spTree>
    <p:extLst>
      <p:ext uri="{BB962C8B-B14F-4D97-AF65-F5344CB8AC3E}">
        <p14:creationId xmlns:p14="http://schemas.microsoft.com/office/powerpoint/2010/main" val="5422859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1452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Calibri</vt:lpstr>
      <vt:lpstr>Gill Sans MT</vt:lpstr>
      <vt:lpstr>Wingdings 2</vt:lpstr>
      <vt:lpstr>Dividendo</vt:lpstr>
      <vt:lpstr>A review of the ECC techniques with focus on improve memories reliability</vt:lpstr>
      <vt:lpstr>Informações Gerais: Descrição do problema</vt:lpstr>
      <vt:lpstr>Informações Gerais: Descrição do Problema</vt:lpstr>
      <vt:lpstr>Informações Gerais: Objetivos</vt:lpstr>
      <vt:lpstr>Questões de Pesquisa</vt:lpstr>
      <vt:lpstr>Identificação de Estudos: Palavras Chave</vt:lpstr>
      <vt:lpstr>Identificação de Estudos: Artigos de Controle</vt:lpstr>
      <vt:lpstr>Identificação de Estudos: Strings de busca</vt:lpstr>
      <vt:lpstr>Identificação de Estudos: Critérios de seleção das fontes de busca, lista de fontes e estratégia de busca</vt:lpstr>
      <vt:lpstr>Seleção e avaliação de estudos: Critérios de Inclusão</vt:lpstr>
      <vt:lpstr>Seleção e avaliação de estudos: Critérios de Exclusão</vt:lpstr>
      <vt:lpstr>Seleção e avaliação de estudos: Estratégia para seleção dos estudos</vt:lpstr>
      <vt:lpstr>Avaliação da qualidade dos estudos</vt:lpstr>
      <vt:lpstr>SÍNTESE DOS DADOS E APRESENTAÇÃO DOS RESULTADOS: ESTRATÉGIA DE ESTRAÇÃO</vt:lpstr>
      <vt:lpstr>SÍNTESE DOS DADOS E APRESENTAÇÃO DOS RESULTADOS: ESTRATÉGIA DE ESTRAÇÃO</vt:lpstr>
      <vt:lpstr>SÍNTESE DOS DADOS E APRESENTAÇÃO DOS RESULTADOS: ESTRATÉGIA DE sumarização dos dados</vt:lpstr>
      <vt:lpstr>SÍNTESE DOS DADOS E APRESENTAÇÃO DOS RESULTADOS: ESTRATÉGIA DE Publicação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the ECC techniques with focus on improve memories reliability</dc:title>
  <dc:creator>felipe gaspar</dc:creator>
  <cp:lastModifiedBy>felipe gaspar</cp:lastModifiedBy>
  <cp:revision>5</cp:revision>
  <dcterms:created xsi:type="dcterms:W3CDTF">2019-05-06T23:32:23Z</dcterms:created>
  <dcterms:modified xsi:type="dcterms:W3CDTF">2019-05-07T00:05:53Z</dcterms:modified>
</cp:coreProperties>
</file>