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1"/>
  </p:notesMasterIdLst>
  <p:sldIdLst>
    <p:sldId id="259" r:id="rId3"/>
    <p:sldId id="264" r:id="rId4"/>
    <p:sldId id="266" r:id="rId5"/>
    <p:sldId id="372" r:id="rId6"/>
    <p:sldId id="355" r:id="rId7"/>
    <p:sldId id="351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285" r:id="rId28"/>
    <p:sldId id="373" r:id="rId29"/>
    <p:sldId id="347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IBM Plex Sans" panose="020B0503050203000203" pitchFamily="34" charset="0"/>
      <p:regular r:id="rId33"/>
      <p:bold r:id="rId34"/>
      <p:italic r:id="rId35"/>
      <p:boldItalic r:id="rId36"/>
    </p:embeddedFont>
    <p:embeddedFont>
      <p:font typeface="IBM Plex Sans SemiBold" panose="020B0703050203000203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452ba42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452ba42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 в 2 столбца">
  <p:cSld name="1_Title slide 5_2_1_4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3852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2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-вопрос">
  <p:cSld name="CUSTOM_2_1_4_1_1">
    <p:bg>
      <p:bgPr>
        <a:solidFill>
          <a:srgbClr val="25252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540000" y="2268150"/>
            <a:ext cx="80640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None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SemiBold"/>
              <a:buNone/>
              <a:defRPr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540000" y="1956250"/>
            <a:ext cx="806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SemiBold"/>
              <a:buNone/>
              <a:defRPr sz="12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в одну строку">
  <p:cSld name="1_Title slide 5_2_1_2_1_2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2"/>
          </p:nvPr>
        </p:nvSpPr>
        <p:spPr>
          <a:xfrm>
            <a:off x="540000" y="118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2">
  <p:cSld name="1_Title slide 5_2_1_14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6" r:id="rId4"/>
    <p:sldLayoutId id="2147483667" r:id="rId5"/>
    <p:sldLayoutId id="2147483672" r:id="rId6"/>
    <p:sldLayoutId id="2147483675" r:id="rId7"/>
    <p:sldLayoutId id="2147483680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0.png"/><Relationship Id="rId7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b="1" dirty="0"/>
              <a:t>Непрерывная случайная величина.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49241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/>
              <a:t>Нормальное распределение. Центральная предельная </a:t>
            </a:r>
            <a:r>
              <a:rPr lang="ru-RU" dirty="0"/>
              <a:t>теорема. </a:t>
            </a:r>
            <a:r>
              <a:rPr lang="ru-RU" sz="1000" dirty="0"/>
              <a:t>Равномерное распределение.</a:t>
            </a:r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Свойства нормального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Колоколообразная форма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График симметричен оси </a:t>
                </a:r>
                <a:r>
                  <a:rPr lang="en-US" dirty="0">
                    <a:solidFill>
                      <a:schemeClr val="tx1"/>
                    </a:solidFill>
                    <a:latin typeface="Roboto"/>
                  </a:rPr>
                  <a:t>y</a:t>
                </a:r>
                <a:endParaRPr lang="ru-RU" dirty="0">
                  <a:solidFill>
                    <a:schemeClr val="tx1"/>
                  </a:solidFill>
                  <a:latin typeface="Roboto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Площадь под дугой равна единице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  <a:latin typeface="Roboto"/>
                  </a:rPr>
                  <a:t>Показывает долю (вероятность) СВ меньше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>
                    <a:latin typeface="Roboto"/>
                  </a:rPr>
                  <a:t>Значения среднего, медианы и моды совпадают</a:t>
                </a:r>
                <a:endParaRPr lang="ru-RU" dirty="0">
                  <a:solidFill>
                    <a:schemeClr val="tx1"/>
                  </a:solidFill>
                  <a:latin typeface="Roboto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055110" y="2796476"/>
            <a:ext cx="4289837" cy="2203074"/>
            <a:chOff x="7323819" y="1744916"/>
            <a:chExt cx="4289837" cy="220307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819" y="1744916"/>
              <a:ext cx="4289837" cy="220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 стрелкой 6"/>
            <p:cNvCxnSpPr/>
            <p:nvPr/>
          </p:nvCxnSpPr>
          <p:spPr>
            <a:xfrm>
              <a:off x="9554198" y="2397094"/>
              <a:ext cx="3286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V="1">
              <a:off x="9204689" y="2397094"/>
              <a:ext cx="36660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468738" y="205387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Cambria Math"/>
                  <a:ea typeface="Cambria Math"/>
                </a:rPr>
                <a:t> +</a:t>
              </a:r>
              <a:r>
                <a:rPr lang="ru-RU" dirty="0">
                  <a:latin typeface="Cambria Math"/>
                  <a:ea typeface="Cambria Math"/>
                </a:rPr>
                <a:t>𝞼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4689" y="205472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Cambria Math"/>
                  <a:ea typeface="Cambria Math"/>
                </a:rPr>
                <a:t> -</a:t>
              </a:r>
              <a:r>
                <a:rPr lang="ru-RU" dirty="0">
                  <a:latin typeface="Cambria Math"/>
                  <a:ea typeface="Cambria Math"/>
                </a:rPr>
                <a:t>𝞼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3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Правило трех сигм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 </a:t>
            </a:r>
            <a:br>
              <a:rPr lang="ru-RU" dirty="0">
                <a:latin typeface="IBM Plex Sans" panose="020B0604020202020204" charset="0"/>
                <a:ea typeface="Roboto"/>
                <a:cs typeface="Roboto"/>
              </a:rPr>
            </a:br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На отрезке от −σ до +σ расположено около 68% наблюдений,</a:t>
            </a:r>
            <a:br>
              <a:rPr lang="ru-RU" dirty="0">
                <a:latin typeface="IBM Plex Sans" panose="020B0604020202020204" charset="0"/>
                <a:ea typeface="Roboto"/>
                <a:cs typeface="Roboto"/>
              </a:rPr>
            </a:br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от −2σ до +2σ - 95.4%,</a:t>
            </a:r>
            <a:br>
              <a:rPr lang="ru-RU" dirty="0">
                <a:latin typeface="IBM Plex Sans" panose="020B0604020202020204" charset="0"/>
                <a:ea typeface="Roboto"/>
                <a:cs typeface="Roboto"/>
              </a:rPr>
            </a:br>
            <a:r>
              <a:rPr lang="ru-RU" dirty="0">
                <a:latin typeface="IBM Plex Sans" panose="020B0604020202020204" charset="0"/>
                <a:ea typeface="Roboto"/>
                <a:cs typeface="Roboto"/>
              </a:rPr>
              <a:t>и от −3σ до +3σ - 99.72 % наблюдений:</a:t>
            </a:r>
            <a:endParaRPr lang="ru-RU" dirty="0">
              <a:latin typeface="IBM Plex Sans" panose="020B060402020202020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07" y="2362200"/>
            <a:ext cx="4344455" cy="221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9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Стандартное нормальное распределение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781127" y="1487153"/>
            <a:ext cx="4877534" cy="2504890"/>
            <a:chOff x="1784937" y="2389885"/>
            <a:chExt cx="4877534" cy="250489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937" y="2389885"/>
              <a:ext cx="4877534" cy="250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91125" y="3272998"/>
                  <a:ext cx="1277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~</m:t>
                        </m:r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6E32E0"/>
                            </a:solidFill>
                            <a:latin typeface="Cambria Math"/>
                          </a:rPr>
                          <m:t>(0, 1)</m:t>
                        </m:r>
                      </m:oMath>
                    </m:oMathPara>
                  </a14:m>
                  <a:endParaRPr lang="ru-RU" dirty="0">
                    <a:solidFill>
                      <a:srgbClr val="6E32E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125" y="3272998"/>
                  <a:ext cx="127797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21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6" y="1678542"/>
            <a:ext cx="3877201" cy="196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47126" y="1178124"/>
                <a:ext cx="16348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200" dirty="0">
                    <a:solidFill>
                      <a:schemeClr val="tx1"/>
                    </a:solidFill>
                    <a:latin typeface="IBM Plex Sans" panose="020B0604020202020204" charset="0"/>
                  </a:rPr>
                  <a:t>Найти </a:t>
                </a:r>
                <a:r>
                  <a:rPr lang="en-US" sz="1200" dirty="0">
                    <a:solidFill>
                      <a:schemeClr val="tx1"/>
                    </a:solidFill>
                    <a:latin typeface="IBM Plex Sans" panose="020B0604020202020204" charset="0"/>
                  </a:rPr>
                  <a:t>P ( X</a:t>
                </a:r>
                <a14:m>
                  <m:oMath xmlns:m="http://schemas.openxmlformats.org/officeDocument/2006/math">
                    <m:r>
                      <a:rPr lang="en-US" sz="12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≤−</m:t>
                    </m:r>
                    <m:r>
                      <a:rPr lang="ru-RU" sz="12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1.27</m:t>
                    </m:r>
                    <m:r>
                      <a:rPr lang="en-US" sz="12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sz="1200" dirty="0">
                  <a:solidFill>
                    <a:schemeClr val="tx1"/>
                  </a:solidFill>
                  <a:latin typeface="IBM Plex Sans" panose="020B0604020202020204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6" y="1178124"/>
                <a:ext cx="1634871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0282"/>
            <a:ext cx="4076700" cy="218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92580" y="4339589"/>
            <a:ext cx="5264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https://www.ok-t.ru/studopediaru/baza4/2367314978102.files/image919.jpg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696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Найти </a:t>
                </a:r>
                <a:r>
                  <a:rPr lang="en-US" dirty="0">
                    <a:latin typeface="IBM Plex Sans" panose="020B0604020202020204" charset="0"/>
                  </a:rPr>
                  <a:t>P ( X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0" dirty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27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latin typeface="IBM Plex Sans" panose="020B0604020202020204" charset="0"/>
                  <a:ea typeface="Cambria Math"/>
                </a:endParaRPr>
              </a:p>
              <a:p>
                <a:endParaRPr lang="en-US" dirty="0">
                  <a:latin typeface="IBM Plex Sans" panose="020B0604020202020204" charset="0"/>
                  <a:ea typeface="Cambria Math"/>
                </a:endParaRPr>
              </a:p>
              <a:p>
                <a:r>
                  <a:rPr lang="en-US" dirty="0">
                    <a:latin typeface="IBM Plex Sans" panose="020B0604020202020204" charset="0"/>
                    <a:ea typeface="Cambria Math"/>
                  </a:rPr>
                  <a:t>1 - 0.102 = 0.898</a:t>
                </a:r>
              </a:p>
              <a:p>
                <a:endParaRPr lang="en-US" dirty="0">
                  <a:latin typeface="IBM Plex Sans" panose="020B0604020202020204" charset="0"/>
                  <a:ea typeface="Cambria Math"/>
                </a:endParaRPr>
              </a:p>
              <a:p>
                <a:r>
                  <a:rPr lang="en-US" dirty="0">
                    <a:latin typeface="IBM Plex Sans" panose="020B0604020202020204" charset="0"/>
                    <a:ea typeface="Cambria Math"/>
                  </a:rPr>
                  <a:t>89.8%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1057752"/>
            <a:ext cx="4457700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72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840" y="1290480"/>
                <a:ext cx="8064000" cy="3240000"/>
              </a:xfrm>
            </p:spPr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Х следует нормальному стандартному </a:t>
                </a:r>
                <a:endParaRPr lang="en-US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Распределению</a:t>
                </a:r>
                <a:r>
                  <a:rPr lang="en-US" dirty="0">
                    <a:latin typeface="IBM Plex Sans" panose="020B0604020202020204" charset="0"/>
                  </a:rPr>
                  <a:t>. </a:t>
                </a:r>
                <a:r>
                  <a:rPr lang="ru-RU" dirty="0">
                    <a:latin typeface="IBM Plex Sans" panose="020B0604020202020204" charset="0"/>
                  </a:rPr>
                  <a:t>Какая доля значений</a:t>
                </a:r>
                <a:endParaRPr lang="en-US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 в</a:t>
                </a:r>
                <a:r>
                  <a:rPr lang="en-US" dirty="0">
                    <a:latin typeface="IBM Plex Sans" panose="020B0604020202020204" charset="0"/>
                  </a:rPr>
                  <a:t> </a:t>
                </a:r>
                <a:r>
                  <a:rPr lang="ru-RU" dirty="0">
                    <a:latin typeface="IBM Plex Sans" panose="020B0604020202020204" charset="0"/>
                  </a:rPr>
                  <a:t>интервале </a:t>
                </a:r>
                <a14:m>
                  <m:oMath xmlns:m="http://schemas.openxmlformats.org/officeDocument/2006/math">
                    <m:r>
                      <a:rPr lang="ru-RU" i="0">
                        <a:latin typeface="Cambria Math"/>
                        <a:ea typeface="Cambria Math"/>
                      </a:rPr>
                      <m:t>±</m:t>
                    </m:r>
                    <m:r>
                      <a:rPr lang="ru-RU" i="0">
                        <a:latin typeface="Cambria Math"/>
                        <a:ea typeface="Cambria Math"/>
                      </a:rPr>
                      <m:t>𝞂</m:t>
                    </m:r>
                    <m:r>
                      <a:rPr lang="en-US" i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ru-RU" dirty="0">
                  <a:latin typeface="IBM Plex Sans" panose="020B0604020202020204" charset="0"/>
                </a:endParaRPr>
              </a:p>
              <a:p>
                <a:endParaRPr lang="ru-RU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Вычислить с точностью</a:t>
                </a:r>
              </a:p>
              <a:p>
                <a:r>
                  <a:rPr lang="ru-RU" dirty="0">
                    <a:latin typeface="IBM Plex Sans" panose="020B0604020202020204" charset="0"/>
                  </a:rPr>
                  <a:t>до сотых</a:t>
                </a:r>
                <a:endParaRPr lang="en-US" dirty="0"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840" y="1290480"/>
                <a:ext cx="8064000" cy="3240000"/>
              </a:xfrm>
              <a:blipFill rotWithShape="1">
                <a:blip r:embed="rId2"/>
                <a:stretch>
                  <a:fillRect l="-1134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1590" y="1182427"/>
            <a:ext cx="1850589" cy="259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827" y="2660939"/>
            <a:ext cx="2239213" cy="147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83" y="1254443"/>
            <a:ext cx="2151697" cy="245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2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Нормирование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Диаметр гаек следует нормальному распределению с </a:t>
                </a:r>
                <a:r>
                  <a:rPr lang="en-US" dirty="0">
                    <a:latin typeface="IBM Plex Sans" panose="020B0604020202020204" charset="0"/>
                  </a:rPr>
                  <a:t>mu= 5</a:t>
                </a:r>
                <a:r>
                  <a:rPr lang="ru-RU" dirty="0">
                    <a:latin typeface="IBM Plex Sans" panose="020B0604020202020204" charset="0"/>
                  </a:rPr>
                  <a:t> мм</a:t>
                </a:r>
                <a:r>
                  <a:rPr lang="en-US" dirty="0">
                    <a:latin typeface="IBM Plex Sans" panose="020B0604020202020204" charset="0"/>
                  </a:rPr>
                  <a:t>, </a:t>
                </a:r>
                <a:r>
                  <a:rPr lang="ru-RU" dirty="0">
                    <a:latin typeface="IBM Plex Sans" panose="020B0604020202020204" charset="0"/>
                  </a:rPr>
                  <a:t>дисперсией 0.36 мм2. Найти  пропорцию гаек с размером менее 3,78 мм   </a:t>
                </a:r>
                <a:endParaRPr lang="en-US" dirty="0">
                  <a:latin typeface="IBM Plex Sans" panose="020B0604020202020204" charset="0"/>
                </a:endParaRPr>
              </a:p>
              <a:p>
                <a:endParaRPr lang="ru-RU" dirty="0">
                  <a:latin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/>
                          </a:rPr>
                          <m:t>(3, 78 – 5)</m:t>
                        </m:r>
                      </m:num>
                      <m:den>
                        <m:r>
                          <a:rPr lang="ru-RU" i="1" dirty="0">
                            <a:latin typeface="Cambria Math"/>
                          </a:rPr>
                          <m:t>0,6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=−2.03</m:t>
                    </m:r>
                  </m:oMath>
                </a14:m>
                <a:endParaRPr lang="ru-RU" dirty="0">
                  <a:latin typeface="Times New Roman" pitchFamily="18" charset="0"/>
                </a:endParaRPr>
              </a:p>
              <a:p>
                <a:endParaRPr lang="ru-RU" dirty="0">
                  <a:latin typeface="Times New Roman" pitchFamily="18" charset="0"/>
                </a:endParaRPr>
              </a:p>
              <a:p>
                <a:r>
                  <a:rPr lang="ru-RU" dirty="0">
                    <a:latin typeface="Times New Roman" pitchFamily="18" charset="0"/>
                  </a:rPr>
                  <a:t>Р 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</a:rPr>
                  <a:t>=</a:t>
                </a:r>
                <a:r>
                  <a:rPr lang="en-US" dirty="0">
                    <a:latin typeface="Times New Roman" pitchFamily="18" charset="0"/>
                  </a:rPr>
                  <a:t>  0,0212 = </a:t>
                </a:r>
                <a:r>
                  <a:rPr lang="ru-RU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2, 12 %</a:t>
                </a:r>
                <a:endParaRPr lang="ru-RU" dirty="0">
                  <a:latin typeface="Times New Roman" pitchFamily="18" charset="0"/>
                </a:endParaRPr>
              </a:p>
              <a:p>
                <a:endParaRPr lang="ru-RU" dirty="0"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распределение.  Таблица </a:t>
            </a:r>
            <a:r>
              <a:rPr lang="en-US" dirty="0"/>
              <a:t>z</a:t>
            </a:r>
            <a:r>
              <a:rPr lang="ru-RU" dirty="0"/>
              <a:t>- значений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0" y="1577340"/>
            <a:ext cx="3569399" cy="348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03" y="2241784"/>
            <a:ext cx="2816682" cy="14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" y="3679716"/>
            <a:ext cx="2320954" cy="125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45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Теорема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i="1" dirty="0">
                    <a:solidFill>
                      <a:schemeClr val="tx1"/>
                    </a:solidFill>
                    <a:latin typeface="Roboto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~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𝞼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  <a:latin typeface="Roboto"/>
                  </a:rPr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μ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𝞼</m:t>
                        </m:r>
                      </m:den>
                    </m:f>
                  </m:oMath>
                </a14:m>
                <a:r>
                  <a:rPr lang="ru-RU" i="1" dirty="0">
                    <a:solidFill>
                      <a:schemeClr val="tx1"/>
                    </a:solidFill>
                    <a:latin typeface="Roboto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Roboto"/>
                  </a:rPr>
                  <a:t> ~ N (0,1</a:t>
                </a:r>
                <a:r>
                  <a:rPr lang="ru-RU" i="1" dirty="0">
                    <a:solidFill>
                      <a:schemeClr val="tx1"/>
                    </a:solidFill>
                    <a:latin typeface="Roboto"/>
                  </a:rPr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Стандартное нормальное 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154483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Центральная предельная теорема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IBM Plex Sans" panose="020B0604020202020204" charset="0"/>
                  </a:rPr>
                  <a:t>	</a:t>
                </a:r>
                <a:r>
                  <a:rPr lang="ru-RU" dirty="0">
                    <a:latin typeface="IBM Plex Sans" panose="020B0604020202020204" charset="0"/>
                  </a:rPr>
                  <a:t>Пусть генеральная совокупность имеет любое распределение с средним арифметическим </a:t>
                </a:r>
                <a:r>
                  <a:rPr lang="el-GR" dirty="0">
                    <a:latin typeface="IBM Plex Sans" panose="020B0604020202020204" charset="0"/>
                    <a:cs typeface="Arial"/>
                  </a:rPr>
                  <a:t>μ</a:t>
                </a:r>
                <a:r>
                  <a:rPr lang="ru-RU" dirty="0">
                    <a:latin typeface="IBM Plex Sans" panose="020B0604020202020204" charset="0"/>
                    <a:cs typeface="Arial"/>
                  </a:rPr>
                  <a:t> и дисперсией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ru-RU" i="0">
                            <a:latin typeface="Cambria Math"/>
                            <a:ea typeface="Cambria Math"/>
                            <a:cs typeface="Arial"/>
                          </a:rPr>
                          <m:t>𝞂</m:t>
                        </m:r>
                      </m:e>
                      <m:sup>
                        <m:r>
                          <a:rPr lang="ru-RU" i="0">
                            <a:latin typeface="Cambria Math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ru-RU" i="0">
                        <a:latin typeface="Cambria Math"/>
                        <a:cs typeface="Arial"/>
                      </a:rPr>
                      <m:t>, </m:t>
                    </m:r>
                  </m:oMath>
                </a14:m>
                <a:r>
                  <a:rPr lang="ru-RU" dirty="0">
                    <a:latin typeface="IBM Plex Sans" panose="020B0604020202020204" charset="0"/>
                  </a:rPr>
                  <a:t> тогда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(</m:t>
                    </m:r>
                    <m:r>
                      <a:rPr lang="el-GR" i="1" dirty="0">
                        <a:latin typeface="Cambria Math"/>
                        <a:cs typeface="Arial"/>
                      </a:rPr>
                      <m:t>𝜇</m:t>
                    </m:r>
                  </m:oMath>
                </a14:m>
                <a:r>
                  <a:rPr lang="en-US" dirty="0">
                    <a:latin typeface="IBM Plex Sans" panose="020B0604020202020204" charset="0"/>
                    <a:cs typeface="Ari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  <a:cs typeface="Arial"/>
                              </a:rPr>
                              <m:t>𝞼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  <a:cs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cs typeface="Arial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/>
                        <a:cs typeface="Arial"/>
                      </a:rPr>
                      <m:t>)</m:t>
                    </m:r>
                  </m:oMath>
                </a14:m>
                <a:endParaRPr lang="ru-RU" dirty="0"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Центральная предельная теорема</a:t>
            </a:r>
          </a:p>
        </p:txBody>
      </p:sp>
    </p:spTree>
    <p:extLst>
      <p:ext uri="{BB962C8B-B14F-4D97-AF65-F5344CB8AC3E}">
        <p14:creationId xmlns:p14="http://schemas.microsoft.com/office/powerpoint/2010/main" val="7111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IBM Plex Sans" panose="020B0604020202020204" charset="0"/>
                  </a:rPr>
                  <a:t>Распределение случайной величины</a:t>
                </a:r>
                <a:r>
                  <a:rPr lang="en-US" dirty="0">
                    <a:latin typeface="IBM Plex Sans" panose="020B0604020202020204" charset="0"/>
                  </a:rPr>
                  <a:t> X</a:t>
                </a: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endParaRPr lang="en-US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Распределение среднего арифметического </a:t>
                </a:r>
                <a:endParaRPr lang="en-US" dirty="0">
                  <a:latin typeface="IBM Plex Sans" panose="020B0604020202020204" charset="0"/>
                </a:endParaRPr>
              </a:p>
              <a:p>
                <a:r>
                  <a:rPr lang="ru-RU" dirty="0">
                    <a:latin typeface="IBM Plex Sans" panose="020B0604020202020204" charset="0"/>
                  </a:rPr>
                  <a:t>выборки случайной величины Х</a:t>
                </a:r>
              </a:p>
              <a:p>
                <a:endParaRPr lang="ru-RU" dirty="0">
                  <a:latin typeface="IBM Plex Sans" panose="020B060402020202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  <a:ea typeface="Cambria Math"/>
                            <a:cs typeface="Arial"/>
                          </a:rPr>
                          <m:t>𝞼</m:t>
                        </m:r>
                        <m:r>
                          <m:rPr>
                            <m:nor/>
                          </m:rPr>
                          <a:rPr lang="ru-RU" dirty="0">
                            <a:latin typeface="IBM Plex Sans" panose="020B0604020202020204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IBM Plex Sans" panose="020B0604020202020204" charset="0"/>
                  </a:rPr>
                  <a:t> - </a:t>
                </a:r>
                <a:r>
                  <a:rPr lang="ru-RU" dirty="0">
                    <a:latin typeface="IBM Plex Sans" panose="020B0604020202020204" charset="0"/>
                  </a:rPr>
                  <a:t>стандартная ошибка среднего</a:t>
                </a:r>
              </a:p>
              <a:p>
                <a:r>
                  <a:rPr lang="ru-RU" dirty="0">
                    <a:latin typeface="Times New Roman" pitchFamily="18" charset="0"/>
                  </a:rPr>
                  <a:t> 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Центральная предельная теорема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500561" y="735449"/>
            <a:ext cx="4513900" cy="4231720"/>
            <a:chOff x="5148260" y="1072634"/>
            <a:chExt cx="6638925" cy="525089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943" y="3629803"/>
              <a:ext cx="3933825" cy="22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0" y="1072634"/>
              <a:ext cx="6638925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8467723" y="3110984"/>
                  <a:ext cx="381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>
                            <a:latin typeface="Cambria Math"/>
                            <a:cs typeface="Arial"/>
                          </a:rPr>
                          <m:t>𝜇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723" y="3110984"/>
                  <a:ext cx="3816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8602035" y="5954197"/>
                  <a:ext cx="381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>
                            <a:latin typeface="Cambria Math"/>
                            <a:cs typeface="Arial"/>
                          </a:rPr>
                          <m:t>𝜇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035" y="5954197"/>
                  <a:ext cx="38164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8983678" y="3947959"/>
                  <a:ext cx="1592551" cy="5241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l-GR" i="1" dirty="0">
                          <a:latin typeface="Cambria Math"/>
                          <a:cs typeface="Arial"/>
                        </a:rPr>
                        <m:t>𝜇</m:t>
                      </m:r>
                    </m:oMath>
                  </a14:m>
                  <a:r>
                    <a:rPr lang="en-US" dirty="0">
                      <a:latin typeface="Arial"/>
                      <a:cs typeface="Arial"/>
                    </a:rPr>
                    <a:t>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  <a:cs typeface="Arial"/>
                                </a:rPr>
                                <m:t>𝞼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cs typeface="Arial"/>
                            </a:rPr>
                            <m:t>𝑛</m:t>
                          </m:r>
                        </m:den>
                      </m:f>
                      <m:r>
                        <a:rPr lang="en-US">
                          <a:latin typeface="Cambria Math"/>
                          <a:cs typeface="Arial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Прямоугольник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678" y="3947959"/>
                  <a:ext cx="1592551" cy="5241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/>
            <p:cNvCxnSpPr/>
            <p:nvPr/>
          </p:nvCxnSpPr>
          <p:spPr>
            <a:xfrm>
              <a:off x="8658544" y="1800225"/>
              <a:ext cx="5235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Прямоугольник 11"/>
                <p:cNvSpPr/>
                <p:nvPr/>
              </p:nvSpPr>
              <p:spPr>
                <a:xfrm>
                  <a:off x="8718985" y="1510784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>
                            <a:latin typeface="Cambria Math"/>
                            <a:ea typeface="Cambria Math"/>
                            <a:cs typeface="Arial"/>
                          </a:rPr>
                          <m:t>𝞼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985" y="1510784"/>
                  <a:ext cx="40267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0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Разведочный анализ</a:t>
            </a:r>
            <a:r>
              <a:rPr lang="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6" name="Google Shape;286;p48"/>
          <p:cNvSpPr txBox="1">
            <a:spLocks noGrp="1"/>
          </p:cNvSpPr>
          <p:nvPr>
            <p:ph type="subTitle" idx="3"/>
          </p:nvPr>
        </p:nvSpPr>
        <p:spPr>
          <a:xfrm>
            <a:off x="311401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48"/>
          <p:cNvSpPr txBox="1">
            <a:spLocks noGrp="1"/>
          </p:cNvSpPr>
          <p:nvPr>
            <p:ph type="subTitle" idx="4"/>
          </p:nvPr>
        </p:nvSpPr>
        <p:spPr>
          <a:xfrm>
            <a:off x="311401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48"/>
          <p:cNvSpPr txBox="1">
            <a:spLocks noGrp="1"/>
          </p:cNvSpPr>
          <p:nvPr>
            <p:ph type="subTitle" idx="1"/>
          </p:nvPr>
        </p:nvSpPr>
        <p:spPr>
          <a:xfrm>
            <a:off x="5220038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subTitle" idx="2"/>
          </p:nvPr>
        </p:nvSpPr>
        <p:spPr>
          <a:xfrm>
            <a:off x="5220038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" name="Google Shape;266;p48"/>
          <p:cNvSpPr/>
          <p:nvPr/>
        </p:nvSpPr>
        <p:spPr>
          <a:xfrm>
            <a:off x="539975" y="3973511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Равномерное распределение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  <a:latin typeface="IBM Plex Sans" panose="020B0604020202020204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	Непрерывная случайная величина равномерно распределена на отрезке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solidFill>
                          <a:schemeClr val="tx1"/>
                        </a:solidFill>
                        <a:latin typeface="Cambria Math"/>
                      </a:rPr>
                      <m:t>ab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, если плотность распределения вероятностей ее равна нулю за пределами отрезка и равна постоянной величине внутри него.</a:t>
                </a:r>
              </a:p>
              <a:p>
                <a:endParaRPr lang="ru-RU" i="1" dirty="0">
                  <a:latin typeface="Roboto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</p:txBody>
      </p:sp>
      <p:pic>
        <p:nvPicPr>
          <p:cNvPr id="5" name="Рисунок 3" descr="4.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233" y="2328837"/>
            <a:ext cx="3028815" cy="101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4.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9793" y="2110740"/>
            <a:ext cx="2173757" cy="145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197668" y="3595806"/>
            <a:ext cx="34515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latin typeface="IBM Plex Sans" panose="020B0604020202020204" charset="0"/>
              </a:rPr>
              <a:t>График плотности равномерного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56591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Равномерное распределение величины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 	Вероятность </a:t>
                </a:r>
                <a:r>
                  <a:rPr lang="en-US" sz="1000" i="1" dirty="0"/>
                  <a:t>P</a:t>
                </a:r>
                <a:r>
                  <a:rPr lang="en-US" dirty="0"/>
                  <a:t> </a:t>
                </a:r>
                <a:r>
                  <a:rPr lang="ru-RU" dirty="0"/>
                  <a:t>попадания величины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интервал</a:t>
                </a:r>
                <a:r>
                  <a:rPr lang="en-US" dirty="0"/>
                  <a:t> </a:t>
                </a:r>
                <a:r>
                  <a:rPr lang="ru-RU" dirty="0"/>
                  <a:t>между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ru-RU" dirty="0"/>
                  <a:t> равна площади под графиком функции плотности вероятностей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8" y="1752600"/>
            <a:ext cx="2796179" cy="22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0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Пример задачи. Равномерное распределение.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	Посадка на самолет задерживается на 30 минут. Найти вероятность, что посадка начнется между 20 и 30 минутами.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9" y="2307461"/>
            <a:ext cx="2850832" cy="17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3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График функции равномерного распределения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90662"/>
            <a:ext cx="4038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93" y="1729740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01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Описательная статистика равномерного распределения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1212267"/>
            <a:ext cx="2211705" cy="182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одзаголовок 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70480" y="1328580"/>
                <a:ext cx="946478" cy="1457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Подзаголовок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0480" y="1328580"/>
                <a:ext cx="946478" cy="1457387"/>
              </a:xfrm>
              <a:prstGeom prst="rect">
                <a:avLst/>
              </a:prstGeom>
              <a:blipFill rotWithShape="1">
                <a:blip r:embed="rId3"/>
                <a:stretch>
                  <a:fillRect l="-5806" t="-837" r="-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9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Пример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математическое ожидание и дисперсию равномерно распределенной величины на отрезке от 2 до 8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ru-RU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2+8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ru-RU" i="1" dirty="0">
                  <a:latin typeface="Cambria Math"/>
                </a:endParaRPr>
              </a:p>
              <a:p>
                <a:endParaRPr lang="ru-RU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(8−2)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Равномерное распределение непрерывной случайной величины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Google Shape;505;p6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94650" y="1630645"/>
                <a:ext cx="8064000" cy="607200"/>
              </a:xfrm>
              <a:prstGeom prst="rect">
                <a:avLst/>
              </a:prstGeom>
            </p:spPr>
            <p:txBody>
              <a:bodyPr spcFirstLastPara="1" wrap="square" lIns="0" tIns="91425" rIns="91425" bIns="91425" anchor="t" anchorCtr="0">
                <a:noAutofit/>
              </a:bodyPr>
              <a:lstStyle/>
              <a:p>
                <a:pPr algn="l"/>
                <a:r>
                  <a:rPr lang="ru-RU" sz="2000" dirty="0">
                    <a:solidFill>
                      <a:schemeClr val="bg1"/>
                    </a:solidFill>
                    <a:latin typeface="IBM Plex Sans" panose="020B0604020202020204" charset="0"/>
                  </a:rPr>
                  <a:t>Какое пропущенное значение:</a:t>
                </a:r>
                <a:br>
                  <a:rPr lang="ru-RU" sz="2000" dirty="0">
                    <a:solidFill>
                      <a:schemeClr val="bg1"/>
                    </a:solidFill>
                    <a:latin typeface="IBM Plex Sans" panose="020B0604020202020204" charset="0"/>
                  </a:rPr>
                </a:br>
                <a:r>
                  <a:rPr lang="ru-RU" sz="2000" dirty="0">
                    <a:solidFill>
                      <a:schemeClr val="bg1"/>
                    </a:solidFill>
                    <a:latin typeface="IBM Plex Sans" panose="020B0604020202020204" charset="0"/>
                  </a:rPr>
                  <a:t>Если</a:t>
                </a:r>
                <a:r>
                  <a:rPr lang="ru-RU" dirty="0">
                    <a:solidFill>
                      <a:schemeClr val="bg1"/>
                    </a:solidFill>
                    <a:latin typeface="IBM Plex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X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N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0">
                            <a:solidFill>
                              <a:schemeClr val="bg1"/>
                            </a:solidFill>
                            <a:latin typeface="Cambria Math"/>
                          </a:rPr>
                          <m:t>μ</m:t>
                        </m:r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/>
                          </a:rPr>
                          <m:t> 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𝞂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IBM Plex Sans" panose="020B0604020202020204" charset="0"/>
                  </a:rPr>
                  <a:t>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/>
                      </a:rPr>
                      <m:t>Z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bg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i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0">
                            <a:solidFill>
                              <a:schemeClr val="bg1"/>
                            </a:solidFill>
                            <a:latin typeface="Cambria Math"/>
                          </a:rPr>
                          <m:t>μ</m:t>
                        </m:r>
                      </m:num>
                      <m:den>
                        <m:r>
                          <a:rPr lang="ru-RU" i="0">
                            <a:solidFill>
                              <a:schemeClr val="bg1"/>
                            </a:solidFill>
                            <a:latin typeface="Cambria Math"/>
                          </a:rPr>
                          <m:t>?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IBM Plex Sans" panose="020B060402020202020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IBM Plex Sans" panose="020B0604020202020204" charset="0"/>
                  </a:rPr>
                  <a:t> ~ N (0,1)</a:t>
                </a:r>
                <a:br>
                  <a:rPr lang="ru-RU" i="1" dirty="0">
                    <a:solidFill>
                      <a:schemeClr val="bg1"/>
                    </a:solidFill>
                    <a:latin typeface="Roboto"/>
                  </a:rPr>
                </a:br>
                <a:br>
                  <a:rPr lang="ru-RU" i="1" dirty="0">
                    <a:solidFill>
                      <a:schemeClr val="bg1"/>
                    </a:solidFill>
                    <a:latin typeface="Roboto"/>
                  </a:rPr>
                </a:br>
                <a:r>
                  <a:rPr lang="en-US" dirty="0"/>
                  <a:t>                                     </a:t>
                </a:r>
                <a:r>
                  <a:rPr lang="ru-RU" dirty="0"/>
                  <a:t>1)дисперсия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                             2) </a:t>
                </a:r>
                <a:r>
                  <a:rPr lang="ru-RU" dirty="0"/>
                  <a:t>стандартное отклонение</a:t>
                </a:r>
                <a:br>
                  <a:rPr lang="en-US" dirty="0"/>
                </a:br>
                <a:r>
                  <a:rPr lang="en-US" dirty="0"/>
                  <a:t>                                     3)</a:t>
                </a:r>
                <a:r>
                  <a:rPr lang="ru-RU" dirty="0"/>
                  <a:t> стандартная ошибка среднего</a:t>
                </a:r>
                <a:br>
                  <a:rPr lang="en-US" dirty="0"/>
                </a:br>
                <a:br>
                  <a:rPr lang="ru-RU" dirty="0"/>
                </a:br>
                <a:endParaRPr dirty="0"/>
              </a:p>
            </p:txBody>
          </p:sp>
        </mc:Choice>
        <mc:Fallback xmlns="">
          <p:sp>
            <p:nvSpPr>
              <p:cNvPr id="505" name="Google Shape;505;p6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650" y="1630645"/>
                <a:ext cx="8064000" cy="607200"/>
              </a:xfrm>
              <a:prstGeom prst="rect">
                <a:avLst/>
              </a:prstGeom>
              <a:blipFill rotWithShape="1">
                <a:blip r:embed="rId3"/>
                <a:stretch>
                  <a:fillRect l="-1967" b="-32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6" name="Google Shape;506;p69"/>
          <p:cNvSpPr txBox="1">
            <a:spLocks noGrp="1"/>
          </p:cNvSpPr>
          <p:nvPr>
            <p:ph type="title" idx="2"/>
          </p:nvPr>
        </p:nvSpPr>
        <p:spPr>
          <a:xfrm>
            <a:off x="575332" y="1247911"/>
            <a:ext cx="8064000" cy="382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Вопрос 1</a:t>
            </a:r>
            <a:endParaRPr dirty="0"/>
          </a:p>
        </p:txBody>
      </p:sp>
      <p:pic>
        <p:nvPicPr>
          <p:cNvPr id="5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84601">
            <a:off x="7887656" y="3835234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5849">
            <a:off x="563951" y="334137"/>
            <a:ext cx="1594075" cy="1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86660" y="1361370"/>
                <a:ext cx="8064000" cy="60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Взята выборка размером</a:t>
                </a:r>
                <a:r>
                  <a:rPr lang="en-US" sz="2000" dirty="0">
                    <a:solidFill>
                      <a:schemeClr val="bg1"/>
                    </a:solidFill>
                  </a:rPr>
                  <a:t> n=10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из нормально распределенной генеральной </a:t>
                </a:r>
                <a:r>
                  <a:rPr lang="en-US" sz="2000" dirty="0">
                    <a:solidFill>
                      <a:schemeClr val="bg1"/>
                    </a:solidFill>
                  </a:rPr>
                  <a:t>c</a:t>
                </a:r>
                <a:r>
                  <a:rPr lang="ru-RU" sz="2000" dirty="0">
                    <a:solidFill>
                      <a:schemeClr val="bg1"/>
                    </a:solidFill>
                  </a:rPr>
                  <a:t>овокупнсоти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 с дисперсией 25 и средним арифметическим </a:t>
                </a:r>
                <a:r>
                  <a:rPr lang="en-US" sz="2000" dirty="0">
                    <a:solidFill>
                      <a:schemeClr val="bg1"/>
                    </a:solidFill>
                  </a:rPr>
                  <a:t>mu</a:t>
                </a:r>
                <a:r>
                  <a:rPr lang="ru-RU" sz="2000" dirty="0">
                    <a:solidFill>
                      <a:schemeClr val="bg1"/>
                    </a:solidFill>
                  </a:rPr>
                  <a:t> =2</a:t>
                </a:r>
                <a:r>
                  <a:rPr lang="en-US" sz="2000" dirty="0">
                    <a:solidFill>
                      <a:schemeClr val="bg1"/>
                    </a:solidFill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</a:rPr>
                  <a:t>тогда: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(?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cs typeface="Arial"/>
                      </a:rPr>
                      <m:t>?</m:t>
                    </m:r>
                    <m:r>
                      <a:rPr lang="en-US" sz="2000">
                        <a:solidFill>
                          <a:schemeClr val="bg1"/>
                        </a:solidFill>
                        <a:latin typeface="Cambria Math"/>
                        <a:cs typeface="Arial"/>
                      </a:rPr>
                      <m:t>)</m:t>
                    </m:r>
                  </m:oMath>
                </a14:m>
                <a:br>
                  <a:rPr lang="ru-RU" dirty="0">
                    <a:solidFill>
                      <a:schemeClr val="bg1"/>
                    </a:solidFill>
                  </a:rPr>
                </a:br>
                <a:r>
                  <a:rPr lang="ru-RU" dirty="0">
                    <a:solidFill>
                      <a:schemeClr val="bg1"/>
                    </a:solidFill>
                  </a:rPr>
                  <a:t>1)  (2, 5)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:r>
                  <a:rPr lang="ru-RU" dirty="0">
                    <a:solidFill>
                      <a:schemeClr val="bg1"/>
                    </a:solidFill>
                  </a:rPr>
                  <a:t>   2) (2, 2.5)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:r>
                  <a:rPr lang="ru-RU" dirty="0">
                    <a:solidFill>
                      <a:schemeClr val="bg1"/>
                    </a:solidFill>
                  </a:rPr>
                  <a:t>     3) (0.2, 25)</a:t>
                </a:r>
                <a:endParaRPr lang="ru-RU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6660" y="1361370"/>
                <a:ext cx="8064000" cy="607200"/>
              </a:xfrm>
              <a:blipFill rotWithShape="1">
                <a:blip r:embed="rId2"/>
                <a:stretch>
                  <a:fillRect b="-5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 idx="2"/>
          </p:nvPr>
        </p:nvSpPr>
        <p:spPr>
          <a:xfrm>
            <a:off x="486660" y="1057090"/>
            <a:ext cx="8064000" cy="382200"/>
          </a:xfrm>
        </p:spPr>
        <p:txBody>
          <a:bodyPr/>
          <a:lstStyle/>
          <a:p>
            <a:r>
              <a:rPr lang="ru-RU" dirty="0"/>
              <a:t>Вопрос 2</a:t>
            </a:r>
          </a:p>
        </p:txBody>
      </p:sp>
      <p:pic>
        <p:nvPicPr>
          <p:cNvPr id="4" name="Google Shape;4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60423">
            <a:off x="7148517" y="3522814"/>
            <a:ext cx="775350" cy="108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22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Разведочный анализ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на уроке 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501364" y="1294537"/>
            <a:ext cx="4847876" cy="295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Понятия непрерывной случайной величины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Функция распределения вероятностей</a:t>
            </a: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   Плотность распределения вероятностей</a:t>
            </a: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Нормальное распределение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   Правило трех сигм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Решение задач с использованием </a:t>
            </a: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таблицы </a:t>
            </a: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z-</a:t>
            </a: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значений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   Центральная предельная теорема</a:t>
            </a:r>
          </a:p>
          <a:p>
            <a:pPr marR="24130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Равномерное распределение непрерывной случайной величины</a:t>
            </a: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Непрерывная случайная величина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Непрерывная случайная величина – это величина, которая может принимать  все возможные значения, содержащиеся на промежутке, причем этот промежуток может быть, как конечным, так и бесконечным.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lvl="0"/>
            <a:r>
              <a:rPr lang="ru-RU" dirty="0"/>
              <a:t>Понятие непрерывной СВ</a:t>
            </a:r>
          </a:p>
        </p:txBody>
      </p:sp>
      <p:pic>
        <p:nvPicPr>
          <p:cNvPr id="5" name="Google Shape;1089;p10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093" y="2220278"/>
            <a:ext cx="1482126" cy="156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3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94" y="3074735"/>
            <a:ext cx="1423100" cy="142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</p:spPr>
        <p:txBody>
          <a:bodyPr/>
          <a:lstStyle/>
          <a:p>
            <a:r>
              <a:rPr lang="ru-RU" dirty="0"/>
              <a:t>Случайная величина</a:t>
            </a:r>
          </a:p>
        </p:txBody>
      </p:sp>
      <p:sp>
        <p:nvSpPr>
          <p:cNvPr id="2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000" y="1260000"/>
            <a:ext cx="3852000" cy="3240000"/>
          </a:xfrm>
        </p:spPr>
        <p:txBody>
          <a:bodyPr/>
          <a:lstStyle/>
          <a:p>
            <a:r>
              <a:rPr lang="ru-RU" b="1" dirty="0"/>
              <a:t>Дискретная</a:t>
            </a:r>
          </a:p>
          <a:p>
            <a:endParaRPr lang="ru-RU" dirty="0"/>
          </a:p>
          <a:p>
            <a:r>
              <a:rPr lang="ru-RU" dirty="0"/>
              <a:t>Принимает счетные, отдельные друг от друга значения</a:t>
            </a:r>
          </a:p>
        </p:txBody>
      </p:sp>
      <p:sp>
        <p:nvSpPr>
          <p:cNvPr id="23" name="Подзаголовок 4"/>
          <p:cNvSpPr>
            <a:spLocks noGrp="1"/>
          </p:cNvSpPr>
          <p:nvPr>
            <p:ph type="subTitle" idx="3"/>
          </p:nvPr>
        </p:nvSpPr>
        <p:spPr>
          <a:xfrm>
            <a:off x="4752000" y="1260000"/>
            <a:ext cx="3852000" cy="3240000"/>
          </a:xfrm>
        </p:spPr>
        <p:txBody>
          <a:bodyPr/>
          <a:lstStyle/>
          <a:p>
            <a:r>
              <a:rPr lang="ru-RU" b="1" dirty="0"/>
              <a:t>Непрерывная</a:t>
            </a:r>
          </a:p>
          <a:p>
            <a:endParaRPr lang="ru-RU" dirty="0"/>
          </a:p>
          <a:p>
            <a:r>
              <a:rPr lang="ru-RU" dirty="0"/>
              <a:t>Лежит в некотором интервале.</a:t>
            </a:r>
          </a:p>
          <a:p>
            <a:r>
              <a:rPr lang="ru-RU" dirty="0"/>
              <a:t>Можем измерить с той точностью, что позволяет прибор или с той точностью, которая необходима.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7" y="2157212"/>
            <a:ext cx="1947808" cy="193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87" y="2379050"/>
            <a:ext cx="1990120" cy="12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0913" y="3986011"/>
            <a:ext cx="754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IBM Plex Sans" panose="020B0604020202020204" charset="0"/>
              </a:rPr>
              <a:t>Каждой из этих групп свойственны свои законы распределения</a:t>
            </a:r>
          </a:p>
        </p:txBody>
      </p:sp>
      <p:sp>
        <p:nvSpPr>
          <p:cNvPr id="27" name="Подзаголовок 26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Понятия</a:t>
            </a:r>
          </a:p>
        </p:txBody>
      </p:sp>
    </p:spTree>
    <p:extLst>
      <p:ext uri="{BB962C8B-B14F-4D97-AF65-F5344CB8AC3E}">
        <p14:creationId xmlns:p14="http://schemas.microsoft.com/office/powerpoint/2010/main" val="13835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Функция распределения вероятностей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	</a:t>
                </a:r>
                <a:r>
                  <a:rPr lang="ru-RU" b="1" dirty="0">
                    <a:solidFill>
                      <a:schemeClr val="tx1"/>
                    </a:solidFill>
                    <a:latin typeface="IBM Plex Sans" panose="020B0604020202020204" charset="0"/>
                  </a:rPr>
                  <a:t>Функция распределения вероятностей 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- это такая функция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F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), 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которая для каждого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 показывает, какова вероятность того, что случайная величина меньше или рана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.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	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	</a:t>
                </a:r>
                <a:r>
                  <a:rPr lang="ru-RU" b="1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Плотность распределения вероятностей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 - это функция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f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(</m:t>
                    </m:r>
                    <m:r>
                      <m:rPr>
                        <m:sty m:val="p"/>
                      </m:rP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x</m:t>
                    </m:r>
                    <m:r>
                      <a:rPr lang="ru-RU" b="0" i="0" dirty="0">
                        <a:solidFill>
                          <a:schemeClr val="tx1"/>
                        </a:solidFill>
                        <a:latin typeface="Cambria Math"/>
                        <a:ea typeface="Roboto"/>
                        <a:cs typeface="Roboto"/>
                      </a:rPr>
                      <m:t>),</m:t>
                    </m:r>
                  </m:oMath>
                </a14:m>
                <a:b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</a:b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которая равна производной функции распределения вероятностей</a:t>
                </a:r>
                <a:endParaRPr lang="ru-RU" dirty="0">
                  <a:solidFill>
                    <a:schemeClr val="tx1"/>
                  </a:solidFill>
                  <a:latin typeface="IBM Plex Sans" panose="020B0604020202020204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r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Понятия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218819"/>
            <a:ext cx="1619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6888" y="3180886"/>
                <a:ext cx="2782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200" dirty="0">
                  <a:solidFill>
                    <a:srgbClr val="6E32E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88" y="3180886"/>
                <a:ext cx="278217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9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Плотность распределения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Непрерывная случайная величина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7" y="1624549"/>
            <a:ext cx="6007835" cy="23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0698" y="2625031"/>
                <a:ext cx="1752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E32E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rgbClr val="6E32E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98" y="2625031"/>
                <a:ext cx="175227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Соединительная линия уступом 7"/>
          <p:cNvCxnSpPr/>
          <p:nvPr/>
        </p:nvCxnSpPr>
        <p:spPr>
          <a:xfrm rot="10800000" flipV="1">
            <a:off x="6183310" y="2964181"/>
            <a:ext cx="564022" cy="341831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Нормальное распределение (распределение Гаусса)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br>
                  <a:rPr lang="ru-RU" b="1" dirty="0"/>
                </a:br>
                <a:r>
                  <a:rPr lang="en-US" b="1" dirty="0"/>
                  <a:t>	</a:t>
                </a:r>
                <a:r>
                  <a:rPr lang="ru-RU" b="1" dirty="0">
                    <a:solidFill>
                      <a:schemeClr val="tx1"/>
                    </a:solidFill>
                    <a:latin typeface="IBM Plex Sans" panose="020B0604020202020204" charset="0"/>
                  </a:rPr>
                  <a:t>  Нормальное распределение 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- это распределение вероятностей  непрерывной случайной величины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</a:rPr>
                  <a:t>, плотность вероятности которой   подчиняется формуле: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pic>
        <p:nvPicPr>
          <p:cNvPr id="6" name="Рисунок 4" descr="4.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635" y="2044427"/>
            <a:ext cx="3004185" cy="11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5" descr="4.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0150" y="3339140"/>
            <a:ext cx="2951797" cy="4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oogle Shape;1088;p10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75728" y="2987041"/>
            <a:ext cx="1150111" cy="154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Примеры нормального распределения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>
                <a:latin typeface="Roboto"/>
                <a:ea typeface="Roboto"/>
                <a:cs typeface="Roboto"/>
              </a:rPr>
              <a:t>рост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>
                <a:latin typeface="Roboto"/>
                <a:ea typeface="Roboto"/>
                <a:cs typeface="Roboto"/>
              </a:rPr>
              <a:t>вес людей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>
                <a:latin typeface="Roboto"/>
                <a:ea typeface="Roboto"/>
                <a:cs typeface="Roboto"/>
              </a:rPr>
              <a:t>показатели IQ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ru-RU" dirty="0">
                <a:latin typeface="Roboto"/>
                <a:ea typeface="Roboto"/>
                <a:cs typeface="Roboto"/>
              </a:rPr>
              <a:t>скорость движения молекул в газах и жидкостях</a:t>
            </a:r>
            <a:br>
              <a:rPr lang="ru-RU" dirty="0">
                <a:latin typeface="Roboto"/>
                <a:ea typeface="Roboto"/>
                <a:cs typeface="Roboto"/>
              </a:rPr>
            </a:br>
            <a:r>
              <a:rPr lang="ru-RU" dirty="0">
                <a:latin typeface="Roboto"/>
                <a:ea typeface="Roboto"/>
                <a:cs typeface="Roboto"/>
              </a:rPr>
              <a:t>…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834553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942</Words>
  <Application>Microsoft Office PowerPoint</Application>
  <PresentationFormat>Экран (16:9)</PresentationFormat>
  <Paragraphs>179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Roboto</vt:lpstr>
      <vt:lpstr>IBM Plex Sans</vt:lpstr>
      <vt:lpstr>Arial</vt:lpstr>
      <vt:lpstr>Cambria Math</vt:lpstr>
      <vt:lpstr>Wingdings</vt:lpstr>
      <vt:lpstr>Times New Roman</vt:lpstr>
      <vt:lpstr>IBM Plex Sans SemiBold</vt:lpstr>
      <vt:lpstr>Simple Light</vt:lpstr>
      <vt:lpstr>Макет шаблона GB</vt:lpstr>
      <vt:lpstr>Непрерывная случайная величина.</vt:lpstr>
      <vt:lpstr>План курса</vt:lpstr>
      <vt:lpstr>Что будет на уроке сегодня</vt:lpstr>
      <vt:lpstr>Непрерывная случайная величина</vt:lpstr>
      <vt:lpstr>Случайная величина</vt:lpstr>
      <vt:lpstr>Функция распределения вероятностей</vt:lpstr>
      <vt:lpstr>Плотность распределения</vt:lpstr>
      <vt:lpstr>Нормальное распределение (распределение Гаусса)</vt:lpstr>
      <vt:lpstr>Примеры нормального распределения</vt:lpstr>
      <vt:lpstr>Свойства нормального распределения</vt:lpstr>
      <vt:lpstr>Правило трех сигм</vt:lpstr>
      <vt:lpstr>Стандартное нормальное распределение</vt:lpstr>
      <vt:lpstr>Презентация PowerPoint</vt:lpstr>
      <vt:lpstr>Презентация PowerPoint</vt:lpstr>
      <vt:lpstr>Презентация PowerPoint</vt:lpstr>
      <vt:lpstr>Нормирование</vt:lpstr>
      <vt:lpstr>Теорема</vt:lpstr>
      <vt:lpstr>Центральная предельная теорема</vt:lpstr>
      <vt:lpstr>Презентация PowerPoint</vt:lpstr>
      <vt:lpstr>Равномерное распределение</vt:lpstr>
      <vt:lpstr>Равномерное распределение величины</vt:lpstr>
      <vt:lpstr>Пример задачи. Равномерное распределение.</vt:lpstr>
      <vt:lpstr>График функции равномерного распределения</vt:lpstr>
      <vt:lpstr>Описательная статистика равномерного распределения</vt:lpstr>
      <vt:lpstr>Пример задачи</vt:lpstr>
      <vt:lpstr>Какое пропущенное значение: Если X~ N (μ , σ^2 ), тогда Z=(X-μ)/?  ~ N (0,1)                                       1)дисперсия                                       2) стандартное отклонение                                      3) стандартная ошибка среднего  </vt:lpstr>
      <vt:lpstr>Взята выборка размером n=10 из нормально распределенной генеральной cовокупнсоти  с дисперсией 25 и средним арифметическим mu =2, тогда: X ̅  →N (? , ?) 1)  (2, 5)    2) (2, 2.5)      3) (0.2, 25)</vt:lpstr>
      <vt:lpstr>Конец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Natalia Keyzer</cp:lastModifiedBy>
  <cp:revision>141</cp:revision>
  <dcterms:modified xsi:type="dcterms:W3CDTF">2023-03-15T10:11:41Z</dcterms:modified>
</cp:coreProperties>
</file>